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86" r:id="rId7"/>
    <p:sldId id="287" r:id="rId8"/>
    <p:sldId id="288" r:id="rId9"/>
    <p:sldId id="289" r:id="rId10"/>
    <p:sldId id="290" r:id="rId11"/>
    <p:sldId id="292" r:id="rId12"/>
    <p:sldId id="293" r:id="rId13"/>
    <p:sldId id="294" r:id="rId14"/>
    <p:sldId id="29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18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4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7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6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08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78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2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pm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5480" y="3329790"/>
            <a:ext cx="6048209" cy="3200400"/>
          </a:xfrm>
        </p:spPr>
        <p:txBody>
          <a:bodyPr anchor="ctr"/>
          <a:lstStyle/>
          <a:p>
            <a:pPr algn="r"/>
            <a:r>
              <a:rPr lang="en-US" sz="3000" dirty="0"/>
              <a:t>SimBox Traffic Bypass (Telecom) Fraud Detection</a:t>
            </a:r>
            <a:br>
              <a:rPr lang="en-US" sz="3000" dirty="0"/>
            </a:br>
            <a:r>
              <a:rPr lang="en-US" sz="1500" dirty="0"/>
              <a:t>Presented By: Mubashar A. Hassan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65" y="611891"/>
            <a:ext cx="11629154" cy="994791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754EC0-7714-4AB5-887F-2DD2AD8CC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77079"/>
              </p:ext>
            </p:extLst>
          </p:nvPr>
        </p:nvGraphicFramePr>
        <p:xfrm>
          <a:off x="2512382" y="2911891"/>
          <a:ext cx="6256032" cy="1249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0753">
                  <a:extLst>
                    <a:ext uri="{9D8B030D-6E8A-4147-A177-3AD203B41FA5}">
                      <a16:colId xmlns:a16="http://schemas.microsoft.com/office/drawing/2014/main" val="166988047"/>
                    </a:ext>
                  </a:extLst>
                </a:gridCol>
                <a:gridCol w="4235279">
                  <a:extLst>
                    <a:ext uri="{9D8B030D-6E8A-4147-A177-3AD203B41FA5}">
                      <a16:colId xmlns:a16="http://schemas.microsoft.com/office/drawing/2014/main" val="125360246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PK" sz="2000" u="none" strike="noStrike">
                          <a:effectLst/>
                        </a:rPr>
                        <a:t> </a:t>
                      </a:r>
                      <a:endParaRPr lang="en-P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F1-Score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7716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Baseline Model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2000" u="none" strike="noStrike">
                          <a:effectLst/>
                        </a:rPr>
                        <a:t>0.004</a:t>
                      </a:r>
                      <a:endParaRPr lang="en-P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7755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VAE Model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2000" u="none" strike="noStrike">
                          <a:effectLst/>
                        </a:rPr>
                        <a:t>0.003</a:t>
                      </a:r>
                      <a:endParaRPr lang="en-P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9477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SMOTE &amp; NN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K" sz="2000" u="none" strike="noStrike" dirty="0">
                          <a:effectLst/>
                        </a:rPr>
                        <a:t>0.02</a:t>
                      </a:r>
                      <a:endParaRPr lang="en-P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4396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22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505871"/>
            <a:ext cx="8509617" cy="323426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Need to work on Training data transformation to check if it can improve the model </a:t>
            </a:r>
            <a:r>
              <a:rPr lang="en-US" dirty="0" err="1"/>
              <a:t>proformance</a:t>
            </a:r>
            <a:endParaRPr lang="en-US" dirty="0"/>
          </a:p>
          <a:p>
            <a:pPr lvl="1"/>
            <a:r>
              <a:rPr lang="en-US" dirty="0"/>
              <a:t>Need to working on classification</a:t>
            </a:r>
          </a:p>
          <a:p>
            <a:pPr lvl="1"/>
            <a:r>
              <a:rPr lang="en-US" dirty="0"/>
              <a:t>Need to rework on profiling</a:t>
            </a:r>
          </a:p>
          <a:p>
            <a:pPr lvl="1"/>
            <a:r>
              <a:rPr lang="en-US" dirty="0"/>
              <a:t>Need more resources to process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&amp; Preprocessing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Outlook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46319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053F83A1-1CB1-410D-B164-11A378FD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" y="1558571"/>
            <a:ext cx="6035790" cy="406255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85A1AC0-96F0-432A-82C9-D44DD1B60BB0}"/>
              </a:ext>
            </a:extLst>
          </p:cNvPr>
          <p:cNvSpPr txBox="1">
            <a:spLocks/>
          </p:cNvSpPr>
          <p:nvPr/>
        </p:nvSpPr>
        <p:spPr>
          <a:xfrm>
            <a:off x="6471821" y="1725474"/>
            <a:ext cx="5538926" cy="340705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Fraudsters use devices with multiple SIM cards to route international calls as local calls, bypassing higher international rates</a:t>
            </a:r>
          </a:p>
          <a:p>
            <a:endParaRPr lang="en-US" sz="2000" dirty="0"/>
          </a:p>
          <a:p>
            <a:r>
              <a:rPr lang="en-US" sz="2000" dirty="0"/>
              <a:t>Results in significant revenue loss and degraded network quality for telecom operators</a:t>
            </a:r>
          </a:p>
          <a:p>
            <a:endParaRPr lang="en-US" sz="2000" dirty="0"/>
          </a:p>
          <a:p>
            <a:r>
              <a:rPr lang="en-US" sz="2000" dirty="0"/>
              <a:t>Highly imbalanced data make detection difficult.</a:t>
            </a:r>
          </a:p>
        </p:txBody>
      </p:sp>
    </p:spTree>
    <p:extLst>
      <p:ext uri="{BB962C8B-B14F-4D97-AF65-F5344CB8AC3E}">
        <p14:creationId xmlns:p14="http://schemas.microsoft.com/office/powerpoint/2010/main" val="43615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Data &amp; Preprocessing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613684"/>
            <a:ext cx="8989011" cy="1780860"/>
          </a:xfrm>
        </p:spPr>
        <p:txBody>
          <a:bodyPr>
            <a:normAutofit fontScale="92500"/>
          </a:bodyPr>
          <a:lstStyle/>
          <a:p>
            <a:pPr marL="285750" lvl="1"/>
            <a:r>
              <a:rPr lang="en-US" dirty="0"/>
              <a:t>Utilized call and SMS records to gather information on customer activities</a:t>
            </a:r>
          </a:p>
          <a:p>
            <a:pPr lvl="1"/>
            <a:r>
              <a:rPr lang="en-US" dirty="0"/>
              <a:t>Created detailed profiles for each MSISDN (mobile number) based on one week of data</a:t>
            </a:r>
          </a:p>
          <a:p>
            <a:pPr lvl="1"/>
            <a:r>
              <a:rPr lang="en-US" dirty="0"/>
              <a:t>Extracted features such as call duration, frequency, and patterns for fraud detection</a:t>
            </a:r>
          </a:p>
          <a:p>
            <a:pPr lvl="1"/>
            <a:r>
              <a:rPr lang="en-US" dirty="0"/>
              <a:t>Clean and replace data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07C658-1FDA-4E2C-A5A0-2F2AE3AD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25" y="4762492"/>
            <a:ext cx="11680386" cy="15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0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65" y="611891"/>
            <a:ext cx="11629154" cy="994791"/>
          </a:xfrm>
        </p:spPr>
        <p:txBody>
          <a:bodyPr/>
          <a:lstStyle/>
          <a:p>
            <a:r>
              <a:rPr lang="en-US" dirty="0"/>
              <a:t>Model-BASE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88865" y="1873892"/>
            <a:ext cx="6000712" cy="44824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Imbalance Issue: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Faced significant class imbalance with over 59 million normal and only 189 fraud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Approaches to Handle Imbalance: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Used SMOTE to generate synthetic data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Employed cost-sensitive learning, which performed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Models Used: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Logistic Regression: Predicted more false positives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XGBoost: Performed better than logistic regression but still had high false positives, risking the suspension of innocent customers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 descr="A number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77079395-3FB8-45E6-A470-B8FA05C5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485" y="2217473"/>
            <a:ext cx="1295512" cy="487722"/>
          </a:xfrm>
          <a:prstGeom prst="rect">
            <a:avLst/>
          </a:prstGeom>
        </p:spPr>
      </p:pic>
      <p:sp>
        <p:nvSpPr>
          <p:cNvPr id="18" name="Content Placeholder 35">
            <a:extLst>
              <a:ext uri="{FF2B5EF4-FFF2-40B4-BE49-F238E27FC236}">
                <a16:creationId xmlns:a16="http://schemas.microsoft.com/office/drawing/2014/main" id="{24C4D183-7681-4F4D-B5A9-08A5A5A9DD4E}"/>
              </a:ext>
            </a:extLst>
          </p:cNvPr>
          <p:cNvSpPr txBox="1">
            <a:spLocks/>
          </p:cNvSpPr>
          <p:nvPr/>
        </p:nvSpPr>
        <p:spPr>
          <a:xfrm>
            <a:off x="7352497" y="1927158"/>
            <a:ext cx="2511788" cy="3651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41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420" indent="-4000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Logistic Regression</a:t>
            </a:r>
          </a:p>
        </p:txBody>
      </p:sp>
      <p:pic>
        <p:nvPicPr>
          <p:cNvPr id="17" name="Picture 16" descr="A number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12D71B17-5F6D-4720-8421-E0FC22335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497" y="3719565"/>
            <a:ext cx="4404742" cy="1531753"/>
          </a:xfrm>
          <a:prstGeom prst="rect">
            <a:avLst/>
          </a:prstGeom>
        </p:spPr>
      </p:pic>
      <p:sp>
        <p:nvSpPr>
          <p:cNvPr id="21" name="Content Placeholder 35">
            <a:extLst>
              <a:ext uri="{FF2B5EF4-FFF2-40B4-BE49-F238E27FC236}">
                <a16:creationId xmlns:a16="http://schemas.microsoft.com/office/drawing/2014/main" id="{06ADD483-F978-4E57-84D7-A895F11DE85A}"/>
              </a:ext>
            </a:extLst>
          </p:cNvPr>
          <p:cNvSpPr txBox="1">
            <a:spLocks/>
          </p:cNvSpPr>
          <p:nvPr/>
        </p:nvSpPr>
        <p:spPr>
          <a:xfrm>
            <a:off x="7352497" y="3460547"/>
            <a:ext cx="2511788" cy="3651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41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420" indent="-4000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15145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199" y="1892196"/>
            <a:ext cx="5660255" cy="3238499"/>
          </a:xfrm>
        </p:spPr>
        <p:txBody>
          <a:bodyPr>
            <a:normAutofit/>
          </a:bodyPr>
          <a:lstStyle/>
          <a:p>
            <a:r>
              <a:rPr lang="en-US" sz="1500" b="1" dirty="0"/>
              <a:t>Model Choice</a:t>
            </a:r>
            <a:r>
              <a:rPr lang="en-US" sz="1500" dirty="0"/>
              <a:t>: Used a Variational Autoencoder (VAE) trained on normal customer profiles</a:t>
            </a:r>
          </a:p>
          <a:p>
            <a:r>
              <a:rPr lang="en-US" sz="1500" b="1" dirty="0"/>
              <a:t>Reconstruction Loss</a:t>
            </a:r>
            <a:r>
              <a:rPr lang="en-US" sz="1500" dirty="0"/>
              <a:t>: Calculated reconstruction loss on actual data; higher loss indicates anomalies</a:t>
            </a:r>
          </a:p>
          <a:p>
            <a:r>
              <a:rPr lang="en-US" sz="1500" b="1" dirty="0"/>
              <a:t>Threshold Setting</a:t>
            </a:r>
            <a:r>
              <a:rPr lang="en-US" sz="1500" dirty="0"/>
              <a:t>: Set a threshold on loss to identify fraud cases</a:t>
            </a:r>
          </a:p>
          <a:p>
            <a:r>
              <a:rPr lang="en-US" sz="1500" b="1" dirty="0"/>
              <a:t>Improved Detection</a:t>
            </a:r>
            <a:r>
              <a:rPr lang="en-US" sz="1500" dirty="0"/>
              <a:t>: Successfully identified fraud cases missed by the current rule-based system</a:t>
            </a:r>
          </a:p>
          <a:p>
            <a:r>
              <a:rPr lang="en-US" sz="1500" dirty="0"/>
              <a:t>Still predicts some false positive cases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26E019-C576-49AE-A3CC-C2336BFC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02508"/>
            <a:ext cx="11629154" cy="994791"/>
          </a:xfrm>
        </p:spPr>
        <p:txBody>
          <a:bodyPr/>
          <a:lstStyle/>
          <a:p>
            <a:r>
              <a:rPr lang="en-US" dirty="0" err="1"/>
              <a:t>ModeL</a:t>
            </a:r>
            <a:r>
              <a:rPr lang="en-US" dirty="0"/>
              <a:t> (VAE) (1/2)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177A77-3F90-4B3E-A9AD-4691121D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589" y="2380188"/>
            <a:ext cx="4462049" cy="42433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644D94-432F-40F2-8BB4-BDB41DD09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26" y="5198267"/>
            <a:ext cx="54864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3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26E019-C576-49AE-A3CC-C2336BFC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02508"/>
            <a:ext cx="11629154" cy="994791"/>
          </a:xfrm>
        </p:spPr>
        <p:txBody>
          <a:bodyPr/>
          <a:lstStyle/>
          <a:p>
            <a:r>
              <a:rPr lang="en-US" dirty="0" err="1"/>
              <a:t>ModeL</a:t>
            </a:r>
            <a:r>
              <a:rPr lang="en-US" dirty="0"/>
              <a:t> (VAE) (2/2)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DDD8E-10D9-4782-8CB1-8B799470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05" y="2296376"/>
            <a:ext cx="5818974" cy="3760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D0144-1A01-440A-8ADB-B287AF13C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950" y="2248308"/>
            <a:ext cx="4869725" cy="382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4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219937" y="1980973"/>
            <a:ext cx="5660255" cy="3238499"/>
          </a:xfrm>
        </p:spPr>
        <p:txBody>
          <a:bodyPr>
            <a:normAutofit/>
          </a:bodyPr>
          <a:lstStyle/>
          <a:p>
            <a:r>
              <a:rPr lang="en-US" b="1" dirty="0"/>
              <a:t>Model Choice</a:t>
            </a:r>
            <a:r>
              <a:rPr lang="en-US" dirty="0"/>
              <a:t>: Used SMOTE for data generation and Neural Network for classification</a:t>
            </a:r>
          </a:p>
          <a:p>
            <a:r>
              <a:rPr lang="en-US" b="1" dirty="0"/>
              <a:t>Hyperparameter tuning</a:t>
            </a:r>
            <a:r>
              <a:rPr lang="en-US" dirty="0"/>
              <a:t>: Used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Tunner</a:t>
            </a:r>
            <a:r>
              <a:rPr lang="en-US" dirty="0"/>
              <a:t> for hyperparameter tuning</a:t>
            </a:r>
          </a:p>
          <a:p>
            <a:r>
              <a:rPr lang="en-US" b="1" dirty="0"/>
              <a:t>Improved Detection</a:t>
            </a:r>
            <a:r>
              <a:rPr lang="en-US" dirty="0"/>
              <a:t>: Achieved the best performance from previous models</a:t>
            </a:r>
          </a:p>
          <a:p>
            <a:r>
              <a:rPr lang="en-US" dirty="0"/>
              <a:t>Still getting False Positive cases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26E019-C576-49AE-A3CC-C2336BFC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58" y="1091285"/>
            <a:ext cx="11629154" cy="994791"/>
          </a:xfrm>
        </p:spPr>
        <p:txBody>
          <a:bodyPr/>
          <a:lstStyle/>
          <a:p>
            <a:r>
              <a:rPr lang="en-US" dirty="0" err="1"/>
              <a:t>ModeL</a:t>
            </a:r>
            <a:r>
              <a:rPr lang="en-US" dirty="0"/>
              <a:t> (SMOTE - NN) (1/2)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64D95-B42B-4D2B-8297-F59E9A21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1772"/>
            <a:ext cx="55340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6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DEF44F-BCA7-4AEF-81D3-3A115CD81301}"/>
              </a:ext>
            </a:extLst>
          </p:cNvPr>
          <p:cNvSpPr txBox="1">
            <a:spLocks/>
          </p:cNvSpPr>
          <p:nvPr/>
        </p:nvSpPr>
        <p:spPr>
          <a:xfrm>
            <a:off x="2045561" y="1091285"/>
            <a:ext cx="11629154" cy="994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ModeL</a:t>
            </a:r>
            <a:r>
              <a:rPr lang="en-US" dirty="0"/>
              <a:t> (SMOTE - NN) (2/2)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216DF-7516-4984-B2A5-7A6B48880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53" y="1830048"/>
            <a:ext cx="81438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724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{1A7FCA24-117A-4912-9373-D03CCF5326EF}tf67328976_win32</Template>
  <TotalTime>131</TotalTime>
  <Words>379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SimBox Traffic Bypass (Telecom) Fraud Detection Presented By: Mubashar A. Hassan</vt:lpstr>
      <vt:lpstr>AGENDA</vt:lpstr>
      <vt:lpstr>INTRODUCTION</vt:lpstr>
      <vt:lpstr>Data &amp; Preprocessing</vt:lpstr>
      <vt:lpstr>Model-BASE</vt:lpstr>
      <vt:lpstr>ModeL (VAE) (1/2)</vt:lpstr>
      <vt:lpstr>ModeL (VAE) (2/2)</vt:lpstr>
      <vt:lpstr>ModeL (SMOTE - NN) (1/2)</vt:lpstr>
      <vt:lpstr>PowerPoint Presentation</vt:lpstr>
      <vt:lpstr>Comparison</vt:lpstr>
      <vt:lpstr>outlook</vt:lpstr>
      <vt:lpstr>THANK YOU</vt:lpstr>
    </vt:vector>
  </TitlesOfParts>
  <Company>Jazz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SimBox Traffic Bypass (Telecom) Fraud Detection Presented By: Mubashar</dc:title>
  <dc:creator>Mubashar Ahmed Hassan/FIN/ISB</dc:creator>
  <cp:lastModifiedBy>Mubashar Ahmed Hassan/FIN/ISB</cp:lastModifiedBy>
  <cp:revision>39</cp:revision>
  <dcterms:created xsi:type="dcterms:W3CDTF">2024-07-04T12:39:39Z</dcterms:created>
  <dcterms:modified xsi:type="dcterms:W3CDTF">2024-08-01T18:11:42Z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0886e226-cfd0-4c2d-b2ff-bd9be0eaa4b4_Enabled">
    <vt:lpwstr>true</vt:lpwstr>
  </property>
  <property fmtid="{D5CDD505-2E9C-101B-9397-08002B2CF9AE}" pid="5" name="MSIP_Label_0886e226-cfd0-4c2d-b2ff-bd9be0eaa4b4_SetDate">
    <vt:lpwstr>2024-07-04T12:39:40Z</vt:lpwstr>
  </property>
  <property fmtid="{D5CDD505-2E9C-101B-9397-08002B2CF9AE}" pid="6" name="MSIP_Label_0886e226-cfd0-4c2d-b2ff-bd9be0eaa4b4_Method">
    <vt:lpwstr>Standard</vt:lpwstr>
  </property>
  <property fmtid="{D5CDD505-2E9C-101B-9397-08002B2CF9AE}" pid="7" name="MSIP_Label_0886e226-cfd0-4c2d-b2ff-bd9be0eaa4b4_Name">
    <vt:lpwstr>Internal</vt:lpwstr>
  </property>
  <property fmtid="{D5CDD505-2E9C-101B-9397-08002B2CF9AE}" pid="8" name="MSIP_Label_0886e226-cfd0-4c2d-b2ff-bd9be0eaa4b4_SiteId">
    <vt:lpwstr>5764b349-a60c-4df1-8cf5-62d06dd5b2c3</vt:lpwstr>
  </property>
  <property fmtid="{D5CDD505-2E9C-101B-9397-08002B2CF9AE}" pid="9" name="MSIP_Label_0886e226-cfd0-4c2d-b2ff-bd9be0eaa4b4_ActionId">
    <vt:lpwstr>681c0195-cb11-4f30-a65f-21f319b6d888</vt:lpwstr>
  </property>
  <property fmtid="{D5CDD505-2E9C-101B-9397-08002B2CF9AE}" pid="10" name="MSIP_Label_0886e226-cfd0-4c2d-b2ff-bd9be0eaa4b4_ContentBits">
    <vt:lpwstr>0</vt:lpwstr>
  </property>
</Properties>
</file>