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07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13" r:id="rId18"/>
    <p:sldId id="272" r:id="rId19"/>
    <p:sldId id="314" r:id="rId20"/>
    <p:sldId id="273" r:id="rId21"/>
    <p:sldId id="280" r:id="rId22"/>
    <p:sldId id="281" r:id="rId23"/>
    <p:sldId id="282" r:id="rId24"/>
    <p:sldId id="283" r:id="rId25"/>
    <p:sldId id="284" r:id="rId26"/>
    <p:sldId id="301" r:id="rId27"/>
    <p:sldId id="315" r:id="rId28"/>
    <p:sldId id="285" r:id="rId29"/>
    <p:sldId id="286" r:id="rId30"/>
    <p:sldId id="287" r:id="rId31"/>
    <p:sldId id="288" r:id="rId32"/>
    <p:sldId id="299" r:id="rId33"/>
    <p:sldId id="300" r:id="rId34"/>
    <p:sldId id="302" r:id="rId35"/>
    <p:sldId id="316" r:id="rId36"/>
    <p:sldId id="298" r:id="rId37"/>
    <p:sldId id="305" r:id="rId38"/>
    <p:sldId id="311" r:id="rId39"/>
    <p:sldId id="306" r:id="rId40"/>
    <p:sldId id="308" r:id="rId41"/>
    <p:sldId id="310" r:id="rId42"/>
    <p:sldId id="303" r:id="rId43"/>
    <p:sldId id="304" r:id="rId44"/>
    <p:sldId id="31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smtClean="0"/>
              <a:t>Understanding Machine Learning From Theory to Algorithms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Powered by: Moftak 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107" y="4144824"/>
            <a:ext cx="9404723" cy="1400530"/>
          </a:xfrm>
        </p:spPr>
        <p:txBody>
          <a:bodyPr/>
          <a:lstStyle/>
          <a:p>
            <a:r>
              <a:rPr lang="en-GB" dirty="0"/>
              <a:t>How different ML Algorithms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281" y="2566189"/>
            <a:ext cx="9404723" cy="1400530"/>
          </a:xfrm>
        </p:spPr>
        <p:txBody>
          <a:bodyPr/>
          <a:lstStyle/>
          <a:p>
            <a:r>
              <a:rPr lang="en-US" dirty="0" smtClean="0"/>
              <a:t>K Nearest </a:t>
            </a:r>
            <a:r>
              <a:rPr lang="en-US" dirty="0" err="1" smtClean="0"/>
              <a:t>Neighbours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" y="543464"/>
            <a:ext cx="8764438" cy="57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7" y="664233"/>
            <a:ext cx="8704053" cy="55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0" y="715993"/>
            <a:ext cx="886795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759125"/>
            <a:ext cx="8384875" cy="53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k-NN </a:t>
            </a:r>
            <a:r>
              <a:rPr lang="en-US" b="1" dirty="0"/>
              <a:t>algorithm does more computation on test time rather than train time.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A) </a:t>
            </a:r>
            <a:r>
              <a:rPr lang="en-US" dirty="0" smtClean="0"/>
              <a:t>TRUE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FALSE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k-NN algorithm does more computation on test time rather than train time.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A) </a:t>
            </a:r>
            <a:r>
              <a:rPr lang="en-US" dirty="0" smtClean="0"/>
              <a:t>TRUE-Correct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FALSE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In the image below, which would be the best value for k assuming that the algorithm you are using is k-Nearest Neighbor.</a:t>
            </a:r>
            <a:endParaRPr lang="en-US" sz="2000" dirty="0"/>
          </a:p>
        </p:txBody>
      </p:sp>
      <p:pic>
        <p:nvPicPr>
          <p:cNvPr id="1026" name="Picture 2" descr="https://s3-ap-south-1.amazonaws.com/av-blog-media/wp-content/uploads/2017/08/02144010/training-error_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38" y="1377529"/>
            <a:ext cx="7666667" cy="35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9637" y="53563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A) 3</a:t>
            </a:r>
            <a:br>
              <a:rPr lang="pt-BR" dirty="0"/>
            </a:br>
            <a:r>
              <a:rPr lang="pt-BR" dirty="0"/>
              <a:t>B) 10</a:t>
            </a:r>
            <a:br>
              <a:rPr lang="pt-BR" dirty="0"/>
            </a:br>
            <a:r>
              <a:rPr lang="pt-BR" dirty="0"/>
              <a:t>C) 20</a:t>
            </a:r>
            <a:br>
              <a:rPr lang="pt-BR" dirty="0"/>
            </a:br>
            <a:r>
              <a:rPr lang="pt-BR" dirty="0"/>
              <a:t>D 50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In the image below, which would be the best value for k assuming that the algorithm you are using is k-Nearest Neighbor.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79" y="5312584"/>
            <a:ext cx="8946541" cy="4195481"/>
          </a:xfrm>
        </p:spPr>
        <p:txBody>
          <a:bodyPr/>
          <a:lstStyle/>
          <a:p>
            <a:pPr marL="400050" lvl="1" indent="0">
              <a:buNone/>
            </a:pPr>
            <a:r>
              <a:rPr lang="pt-BR" dirty="0"/>
              <a:t>A) 3</a:t>
            </a:r>
            <a:br>
              <a:rPr lang="pt-BR" dirty="0"/>
            </a:br>
            <a:r>
              <a:rPr lang="pt-BR" dirty="0"/>
              <a:t>B) </a:t>
            </a:r>
            <a:r>
              <a:rPr lang="pt-BR" dirty="0" smtClean="0"/>
              <a:t>10-Correct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C) 20</a:t>
            </a:r>
            <a:br>
              <a:rPr lang="pt-BR" dirty="0"/>
            </a:br>
            <a:r>
              <a:rPr lang="pt-BR" dirty="0"/>
              <a:t>D 50 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s://s3-ap-south-1.amazonaws.com/av-blog-media/wp-content/uploads/2017/08/02144010/training-error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38" y="1377529"/>
            <a:ext cx="7666667" cy="35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6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Mubashar Nazar Awan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Former </a:t>
            </a:r>
            <a:r>
              <a:rPr lang="en-US" dirty="0"/>
              <a:t>ML Intern @ </a:t>
            </a:r>
            <a:r>
              <a:rPr lang="en-US" dirty="0" err="1"/>
              <a:t>ReVeaL</a:t>
            </a:r>
            <a:r>
              <a:rPr lang="en-US" dirty="0"/>
              <a:t> </a:t>
            </a:r>
            <a:r>
              <a:rPr lang="en-US" dirty="0" smtClean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Former Graduate Research Assistant @AIM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Scientist @</a:t>
            </a:r>
            <a:r>
              <a:rPr lang="en-US" dirty="0" err="1" smtClean="0"/>
              <a:t>Moftak</a:t>
            </a:r>
            <a:r>
              <a:rPr lang="en-US" dirty="0" smtClean="0"/>
              <a:t>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941" y="2548937"/>
            <a:ext cx="9404723" cy="1400530"/>
          </a:xfrm>
        </p:spPr>
        <p:txBody>
          <a:bodyPr/>
          <a:lstStyle/>
          <a:p>
            <a:r>
              <a:rPr lang="en-US" dirty="0" smtClean="0"/>
              <a:t>Coding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941" y="2531684"/>
            <a:ext cx="9404723" cy="1400530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8" y="1242204"/>
            <a:ext cx="8764437" cy="5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7" y="1017917"/>
            <a:ext cx="8824822" cy="54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043796"/>
            <a:ext cx="9126747" cy="52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1017917"/>
            <a:ext cx="8738558" cy="54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61544"/>
            <a:ext cx="8946541" cy="4195481"/>
          </a:xfrm>
        </p:spPr>
        <p:txBody>
          <a:bodyPr/>
          <a:lstStyle/>
          <a:p>
            <a:r>
              <a:rPr lang="en-US" b="1" dirty="0" smtClean="0"/>
              <a:t>Linear </a:t>
            </a:r>
            <a:r>
              <a:rPr lang="en-US" b="1" dirty="0"/>
              <a:t>Regression is a supervised machine learning algorithm.</a:t>
            </a:r>
            <a:endParaRPr lang="en-US" dirty="0"/>
          </a:p>
          <a:p>
            <a:r>
              <a:rPr lang="en-US" dirty="0"/>
              <a:t>A) TRUE</a:t>
            </a:r>
            <a:br>
              <a:rPr lang="en-US" dirty="0"/>
            </a:br>
            <a:r>
              <a:rPr lang="en-US" dirty="0"/>
              <a:t>B)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Regression is a supervised machine learning algorithm.</a:t>
            </a:r>
            <a:endParaRPr lang="en-US" dirty="0"/>
          </a:p>
          <a:p>
            <a:r>
              <a:rPr lang="en-US" dirty="0"/>
              <a:t>A) </a:t>
            </a:r>
            <a:r>
              <a:rPr lang="en-US" dirty="0" smtClean="0"/>
              <a:t>TRUE-Correct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FALSE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7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659" y="2704213"/>
            <a:ext cx="9404723" cy="1400530"/>
          </a:xfrm>
        </p:spPr>
        <p:txBody>
          <a:bodyPr/>
          <a:lstStyle/>
          <a:p>
            <a:r>
              <a:rPr lang="en-US" dirty="0" smtClean="0"/>
              <a:t>Coding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98" y="3161412"/>
            <a:ext cx="9404723" cy="1400530"/>
          </a:xfrm>
        </p:spPr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Artificial Intelligence vs Machine Learning vs Data Science.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Machine Learning?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Available tools for 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Algorithms used for ML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Learn and Earn.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of ML.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6" y="1030846"/>
            <a:ext cx="9428677" cy="55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4" y="836762"/>
            <a:ext cx="9316529" cy="58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43" y="957533"/>
            <a:ext cx="9713164" cy="55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" y="923026"/>
            <a:ext cx="9290649" cy="55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 </a:t>
            </a:r>
            <a:r>
              <a:rPr lang="en-US" b="1" dirty="0"/>
              <a:t>two runs of K-Mean clustering is it expected to get same clustering results?</a:t>
            </a:r>
            <a:endParaRPr lang="en-US" dirty="0"/>
          </a:p>
          <a:p>
            <a:r>
              <a:rPr lang="en-US" dirty="0" smtClean="0"/>
              <a:t>A) Yes																     B) 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two runs of K-Mean clustering is it expected to get same clustering results?</a:t>
            </a:r>
            <a:endParaRPr lang="en-US" dirty="0"/>
          </a:p>
          <a:p>
            <a:r>
              <a:rPr lang="en-US" dirty="0"/>
              <a:t>A) Yes	</a:t>
            </a:r>
            <a:r>
              <a:rPr lang="en-US" dirty="0" smtClean="0"/>
              <a:t>	</a:t>
            </a:r>
            <a:r>
              <a:rPr lang="en-US" dirty="0"/>
              <a:t>														     B) </a:t>
            </a:r>
            <a:r>
              <a:rPr lang="en-US" dirty="0" smtClean="0"/>
              <a:t>No-Correct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625" y="2764597"/>
            <a:ext cx="9404723" cy="1400530"/>
          </a:xfrm>
        </p:spPr>
        <p:txBody>
          <a:bodyPr/>
          <a:lstStyle/>
          <a:p>
            <a:r>
              <a:rPr lang="en-US" dirty="0" smtClean="0"/>
              <a:t>Coding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733" y="2755971"/>
            <a:ext cx="9404723" cy="1400530"/>
          </a:xfrm>
        </p:spPr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0" y="808579"/>
            <a:ext cx="9031856" cy="548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22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</a:t>
            </a:r>
            <a:r>
              <a:rPr lang="en-US" dirty="0" smtClean="0"/>
              <a:t>item set is </a:t>
            </a:r>
            <a:r>
              <a:rPr lang="en-US" dirty="0"/>
              <a:t>frequent, then all of its subsets must also be </a:t>
            </a:r>
            <a:r>
              <a:rPr lang="en-US" dirty="0" smtClean="0"/>
              <a:t>frequent.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8" y="1466491"/>
            <a:ext cx="10136036" cy="4452155"/>
          </a:xfrm>
        </p:spPr>
      </p:pic>
    </p:spTree>
    <p:extLst>
      <p:ext uri="{BB962C8B-B14F-4D97-AF65-F5344CB8AC3E}">
        <p14:creationId xmlns:p14="http://schemas.microsoft.com/office/powerpoint/2010/main" val="16873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89" y="2876741"/>
            <a:ext cx="9404723" cy="1400530"/>
          </a:xfrm>
        </p:spPr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92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orrelation</a:t>
            </a:r>
            <a:endParaRPr lang="en-US" dirty="0"/>
          </a:p>
        </p:txBody>
      </p:sp>
      <p:pic>
        <p:nvPicPr>
          <p:cNvPr id="2050" name="Picture 2" descr="Image result for correlation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1" y="2916536"/>
            <a:ext cx="48006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Courera</a:t>
            </a:r>
            <a:endParaRPr lang="en-US" dirty="0" smtClean="0"/>
          </a:p>
          <a:p>
            <a:r>
              <a:rPr lang="en-US" dirty="0" err="1" smtClean="0"/>
              <a:t>Udemy</a:t>
            </a:r>
            <a:endParaRPr lang="en-US" dirty="0" smtClean="0"/>
          </a:p>
          <a:p>
            <a:r>
              <a:rPr lang="en-US" dirty="0" err="1" smtClean="0"/>
              <a:t>DataCamp</a:t>
            </a:r>
            <a:endParaRPr lang="en-US" dirty="0" smtClean="0"/>
          </a:p>
          <a:p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err="1" smtClean="0"/>
              <a:t>Freelansing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training data required, researchers working on to reduce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No code environment.</a:t>
            </a:r>
          </a:p>
          <a:p>
            <a:r>
              <a:rPr lang="en-US" dirty="0" smtClean="0"/>
              <a:t>Generic AI.</a:t>
            </a:r>
          </a:p>
          <a:p>
            <a:r>
              <a:rPr lang="en-US" dirty="0" smtClean="0"/>
              <a:t>Detect Depression.</a:t>
            </a:r>
          </a:p>
          <a:p>
            <a:r>
              <a:rPr lang="en-US" dirty="0" smtClean="0"/>
              <a:t>AI in Judiciary.</a:t>
            </a:r>
          </a:p>
        </p:txBody>
      </p:sp>
    </p:spTree>
    <p:extLst>
      <p:ext uri="{BB962C8B-B14F-4D97-AF65-F5344CB8AC3E}">
        <p14:creationId xmlns:p14="http://schemas.microsoft.com/office/powerpoint/2010/main" val="36744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277" y="3584107"/>
            <a:ext cx="9404723" cy="140053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Machine Learning?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Machine Learning is the subfield of Computer Science that gives computers the ability to learn without being explicitly programmed.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Machine Learning algorithms, inspired by human learning process, iteratively learn from data, and allow computers to find hidden insights.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Recommendation systems –Netflix, YouTube</a:t>
            </a:r>
            <a:r>
              <a:rPr lang="en-GB" dirty="0" smtClean="0"/>
              <a:t>, Amazon etc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/>
              <a:t>Loan Approval</a:t>
            </a:r>
            <a:endParaRPr lang="en-US" dirty="0"/>
          </a:p>
          <a:p>
            <a:pPr lvl="0"/>
            <a:r>
              <a:rPr lang="en-GB" dirty="0"/>
              <a:t>Fraud detection</a:t>
            </a:r>
            <a:endParaRPr lang="en-US" dirty="0"/>
          </a:p>
          <a:p>
            <a:pPr lvl="0"/>
            <a:r>
              <a:rPr lang="en-GB" dirty="0"/>
              <a:t>Telecommunication Companies – Churn </a:t>
            </a:r>
            <a:r>
              <a:rPr lang="en-GB" dirty="0" smtClean="0"/>
              <a:t>Prediction</a:t>
            </a:r>
          </a:p>
          <a:p>
            <a:pPr lvl="0"/>
            <a:r>
              <a:rPr lang="en-GB" dirty="0" smtClean="0"/>
              <a:t>And </a:t>
            </a:r>
            <a:r>
              <a:rPr lang="en-GB" dirty="0"/>
              <a:t>many others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ML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Regression</a:t>
            </a:r>
            <a:endParaRPr lang="en-US" dirty="0"/>
          </a:p>
          <a:p>
            <a:pPr lvl="0"/>
            <a:r>
              <a:rPr lang="en-GB" dirty="0"/>
              <a:t>Classification</a:t>
            </a:r>
            <a:endParaRPr lang="en-US" dirty="0"/>
          </a:p>
          <a:p>
            <a:pPr lvl="0"/>
            <a:r>
              <a:rPr lang="en-GB" dirty="0"/>
              <a:t>Clustering</a:t>
            </a:r>
            <a:endParaRPr lang="en-US" dirty="0"/>
          </a:p>
          <a:p>
            <a:pPr lvl="0"/>
            <a:r>
              <a:rPr lang="en-GB" dirty="0"/>
              <a:t>Association</a:t>
            </a:r>
            <a:endParaRPr lang="en-US" dirty="0"/>
          </a:p>
          <a:p>
            <a:pPr lvl="0"/>
            <a:r>
              <a:rPr lang="en-GB" dirty="0"/>
              <a:t>Recommendation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vs. Unsupervised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02" y="3046563"/>
            <a:ext cx="4396338" cy="576262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Supervised </a:t>
            </a:r>
            <a:r>
              <a:rPr lang="en-GB" dirty="0"/>
              <a:t>Learning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3644661"/>
            <a:ext cx="4396339" cy="37417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Deals with labelled data.</a:t>
            </a:r>
          </a:p>
          <a:p>
            <a:r>
              <a:rPr lang="en-GB" dirty="0"/>
              <a:t>Classification</a:t>
            </a:r>
          </a:p>
          <a:p>
            <a:r>
              <a:rPr lang="en-GB" dirty="0"/>
              <a:t>Regression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4" y="3056627"/>
            <a:ext cx="4396339" cy="576262"/>
          </a:xfrm>
        </p:spPr>
        <p:txBody>
          <a:bodyPr/>
          <a:lstStyle/>
          <a:p>
            <a:r>
              <a:rPr lang="en-GB" dirty="0"/>
              <a:t>Unsupervised Learning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3632889"/>
            <a:ext cx="4396339" cy="37417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Deals with unlabelled data.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Association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tools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Languages: python-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Others: R, SQL, Julia-high performance numerical analysis, handles huge datasets</a:t>
            </a:r>
          </a:p>
          <a:p>
            <a:r>
              <a:rPr lang="en-US" dirty="0"/>
              <a:t>Tools: </a:t>
            </a:r>
            <a:r>
              <a:rPr lang="en-US" dirty="0" err="1"/>
              <a:t>Jupyter</a:t>
            </a:r>
            <a:r>
              <a:rPr lang="en-US" dirty="0"/>
              <a:t> Notebook , </a:t>
            </a:r>
            <a:r>
              <a:rPr lang="en-US" dirty="0" err="1"/>
              <a:t>pycharm</a:t>
            </a:r>
            <a:r>
              <a:rPr lang="en-US" dirty="0"/>
              <a:t>, R studio</a:t>
            </a:r>
          </a:p>
          <a:p>
            <a:r>
              <a:rPr lang="en-US" dirty="0"/>
              <a:t>Online tools: google </a:t>
            </a:r>
            <a:r>
              <a:rPr lang="en-US" dirty="0" err="1"/>
              <a:t>colab</a:t>
            </a:r>
            <a:r>
              <a:rPr lang="en-US" dirty="0"/>
              <a:t>, </a:t>
            </a:r>
            <a:r>
              <a:rPr lang="en-US" dirty="0" err="1"/>
              <a:t>kaggle</a:t>
            </a:r>
            <a:r>
              <a:rPr lang="en-US" dirty="0"/>
              <a:t> kernel, 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4329</TotalTime>
  <Words>455</Words>
  <Application>Microsoft Office PowerPoint</Application>
  <PresentationFormat>Widescreen</PresentationFormat>
  <Paragraphs>93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Ion</vt:lpstr>
      <vt:lpstr>Understanding Machine Learning From Theory to Algorithms</vt:lpstr>
      <vt:lpstr>Mubashar Nazar Awan</vt:lpstr>
      <vt:lpstr>Agenda</vt:lpstr>
      <vt:lpstr>PowerPoint Presentation</vt:lpstr>
      <vt:lpstr>What is Machine Learning? </vt:lpstr>
      <vt:lpstr>Application of machine learning </vt:lpstr>
      <vt:lpstr>Popular ML Techniques</vt:lpstr>
      <vt:lpstr>Supervised vs. Unsupervised </vt:lpstr>
      <vt:lpstr>Available tools for ML</vt:lpstr>
      <vt:lpstr>How different ML Algorithms work?</vt:lpstr>
      <vt:lpstr>K Nearest Neighbours</vt:lpstr>
      <vt:lpstr>PowerPoint Presentation</vt:lpstr>
      <vt:lpstr>PowerPoint Presentation</vt:lpstr>
      <vt:lpstr>PowerPoint Presentation</vt:lpstr>
      <vt:lpstr>PowerPoint Presentation</vt:lpstr>
      <vt:lpstr>Review Question</vt:lpstr>
      <vt:lpstr>Review Question</vt:lpstr>
      <vt:lpstr>In the image below, which would be the best value for k assuming that the algorithm you are using is k-Nearest Neighbor.</vt:lpstr>
      <vt:lpstr>In the image below, which would be the best value for k assuming that the algorithm you are using is k-Nearest Neighbor.</vt:lpstr>
      <vt:lpstr>Coding demo</vt:lpstr>
      <vt:lpstr>Linear Regression</vt:lpstr>
      <vt:lpstr>PowerPoint Presentation</vt:lpstr>
      <vt:lpstr>PowerPoint Presentation</vt:lpstr>
      <vt:lpstr>PowerPoint Presentation</vt:lpstr>
      <vt:lpstr>PowerPoint Presentation</vt:lpstr>
      <vt:lpstr>Review Question</vt:lpstr>
      <vt:lpstr>Review Question</vt:lpstr>
      <vt:lpstr>Coding demos</vt:lpstr>
      <vt:lpstr>K-means Clustering</vt:lpstr>
      <vt:lpstr>PowerPoint Presentation</vt:lpstr>
      <vt:lpstr>PowerPoint Presentation</vt:lpstr>
      <vt:lpstr>PowerPoint Presentation</vt:lpstr>
      <vt:lpstr>PowerPoint Presentation</vt:lpstr>
      <vt:lpstr>Review Question</vt:lpstr>
      <vt:lpstr>Review Question</vt:lpstr>
      <vt:lpstr>Coding demo</vt:lpstr>
      <vt:lpstr>Association Rule Mining</vt:lpstr>
      <vt:lpstr>PowerPoint Presentation</vt:lpstr>
      <vt:lpstr>Apriori principle</vt:lpstr>
      <vt:lpstr>Recommendation systems</vt:lpstr>
      <vt:lpstr>Correlation</vt:lpstr>
      <vt:lpstr>Learn and Earn</vt:lpstr>
      <vt:lpstr>Future of ML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Mubashar Nazar</dc:creator>
  <cp:lastModifiedBy>Mubashar Nazar</cp:lastModifiedBy>
  <cp:revision>41</cp:revision>
  <dcterms:created xsi:type="dcterms:W3CDTF">2019-06-25T11:00:39Z</dcterms:created>
  <dcterms:modified xsi:type="dcterms:W3CDTF">2019-06-29T03:14:55Z</dcterms:modified>
</cp:coreProperties>
</file>