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4109" r:id="rId1"/>
  </p:sldMasterIdLst>
  <p:notesMasterIdLst>
    <p:notesMasterId r:id="rId30"/>
  </p:notesMasterIdLst>
  <p:sldIdLst>
    <p:sldId id="287" r:id="rId2"/>
    <p:sldId id="442" r:id="rId3"/>
    <p:sldId id="444" r:id="rId4"/>
    <p:sldId id="448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8" r:id="rId14"/>
    <p:sldId id="459" r:id="rId15"/>
    <p:sldId id="460" r:id="rId16"/>
    <p:sldId id="461" r:id="rId17"/>
    <p:sldId id="463" r:id="rId18"/>
    <p:sldId id="464" r:id="rId19"/>
    <p:sldId id="467" r:id="rId20"/>
    <p:sldId id="468" r:id="rId21"/>
    <p:sldId id="469" r:id="rId22"/>
    <p:sldId id="470" r:id="rId23"/>
    <p:sldId id="471" r:id="rId24"/>
    <p:sldId id="472" r:id="rId25"/>
    <p:sldId id="465" r:id="rId26"/>
    <p:sldId id="473" r:id="rId27"/>
    <p:sldId id="466" r:id="rId28"/>
    <p:sldId id="462" r:id="rId29"/>
  </p:sldIdLst>
  <p:sldSz cx="16459200" cy="9144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9F4B69-6DE0-4B6F-8138-D66123C0BD22}">
          <p14:sldIdLst>
            <p14:sldId id="287"/>
            <p14:sldId id="442"/>
            <p14:sldId id="444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8"/>
            <p14:sldId id="459"/>
            <p14:sldId id="460"/>
            <p14:sldId id="461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65"/>
            <p14:sldId id="473"/>
            <p14:sldId id="466"/>
            <p14:sldId id="46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1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40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6417" autoAdjust="0"/>
  </p:normalViewPr>
  <p:slideViewPr>
    <p:cSldViewPr>
      <p:cViewPr varScale="1">
        <p:scale>
          <a:sx n="55" d="100"/>
          <a:sy n="55" d="100"/>
        </p:scale>
        <p:origin x="-492" y="-96"/>
      </p:cViewPr>
      <p:guideLst>
        <p:guide orient="horz" pos="2881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57009-808B-47DB-B07B-2DC6220F6EE9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514350"/>
            <a:ext cx="46291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0B09D-A8B9-4C3E-AFCC-36C7A5DF1D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5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5438" y="3352801"/>
            <a:ext cx="12035789" cy="3017041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5438" y="6369839"/>
            <a:ext cx="12035789" cy="150171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765081"/>
            <a:ext cx="2355280" cy="103811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6039388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7" y="812800"/>
            <a:ext cx="12035789" cy="4156053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437" y="5805395"/>
            <a:ext cx="1203578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42375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4325520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5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31" y="812800"/>
            <a:ext cx="11331800" cy="3860800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21266" y="4673600"/>
            <a:ext cx="10174348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437" y="5805395"/>
            <a:ext cx="1203578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654" y="42375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4325520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31330" y="864007"/>
            <a:ext cx="82296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05050" y="3873742"/>
            <a:ext cx="82296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817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8" y="3251201"/>
            <a:ext cx="12035790" cy="3633127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8" y="6908800"/>
            <a:ext cx="12035790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65489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947" y="664411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1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47431" y="812800"/>
            <a:ext cx="11331800" cy="3860800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95436" y="5791200"/>
            <a:ext cx="12035790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8" y="6908800"/>
            <a:ext cx="12035790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654" y="65489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947" y="664411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31330" y="864007"/>
            <a:ext cx="82296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05050" y="3873742"/>
            <a:ext cx="822960" cy="77970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73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7" y="836543"/>
            <a:ext cx="12035789" cy="3840027"/>
          </a:xfrm>
        </p:spPr>
        <p:txBody>
          <a:bodyPr anchor="ctr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95436" y="5791200"/>
            <a:ext cx="12035790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8" y="6908800"/>
            <a:ext cx="12035790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65489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947" y="664411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4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47997" y="836541"/>
            <a:ext cx="2980261" cy="704508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436" y="836541"/>
            <a:ext cx="8743950" cy="7045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50" y="832147"/>
            <a:ext cx="12030777" cy="17078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844800"/>
            <a:ext cx="12035790" cy="5036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0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7" y="2745000"/>
            <a:ext cx="12035789" cy="1958400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437" y="4706839"/>
            <a:ext cx="12035789" cy="1147200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42375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4325520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0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436" y="2844800"/>
            <a:ext cx="5823716" cy="50368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7509" y="2834963"/>
            <a:ext cx="5823716" cy="50368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105037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154" y="2630271"/>
            <a:ext cx="5390188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5437" y="3398621"/>
            <a:ext cx="5862906" cy="44720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33950" y="2625967"/>
            <a:ext cx="5398651" cy="768349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75392" y="3394317"/>
            <a:ext cx="5857210" cy="44720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947" y="105037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0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1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7" y="594784"/>
            <a:ext cx="4732019" cy="1301749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6066" y="594785"/>
            <a:ext cx="6995160" cy="721995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7" y="2131484"/>
            <a:ext cx="4732019" cy="5683248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952501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438" y="6400800"/>
            <a:ext cx="12035790" cy="755651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5436" y="846620"/>
            <a:ext cx="12035790" cy="5139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5438" y="7156451"/>
            <a:ext cx="12035790" cy="65828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654" y="6548967"/>
            <a:ext cx="2144511" cy="67639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7947" y="6644117"/>
            <a:ext cx="1052685" cy="486833"/>
          </a:xfrm>
        </p:spPr>
        <p:txBody>
          <a:bodyPr/>
          <a:lstStyle/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3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304800"/>
            <a:ext cx="3849547" cy="885150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6748" y="-1048"/>
            <a:ext cx="3181510" cy="913871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46888" cy="9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0448" y="832147"/>
            <a:ext cx="12030777" cy="1707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436" y="2844800"/>
            <a:ext cx="1203579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88177" y="8173916"/>
            <a:ext cx="1547482" cy="4938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8AF5D-3CE2-4642-BE13-2FAF4F533C4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5437" y="8181078"/>
            <a:ext cx="102869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17947" y="1050377"/>
            <a:ext cx="105268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7">
                <a:solidFill>
                  <a:srgbClr val="FEFFFF"/>
                </a:solidFill>
              </a:defRPr>
            </a:lvl1pPr>
          </a:lstStyle>
          <a:p>
            <a:fld id="{6046DDFE-C641-4306-8A6A-3D3D1C83CA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33400"/>
            <a:ext cx="12055031" cy="533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b="1" dirty="0">
                <a:solidFill>
                  <a:srgbClr val="0070C0"/>
                </a:solidFill>
                <a:latin typeface="Arrival mi"/>
              </a:rPr>
              <a:t>Predicting the Age of Abalone Using Regression </a:t>
            </a:r>
            <a:r>
              <a:rPr lang="en-US" sz="6700" b="1" dirty="0" smtClean="0">
                <a:solidFill>
                  <a:srgbClr val="0070C0"/>
                </a:solidFill>
                <a:latin typeface="Arrival mi"/>
              </a:rPr>
              <a:t>Models</a:t>
            </a:r>
            <a:r>
              <a:rPr lang="en-US" sz="7300" b="1" dirty="0" smtClean="0">
                <a:solidFill>
                  <a:srgbClr val="0070C0"/>
                </a:solidFill>
                <a:latin typeface="Arrival mi"/>
              </a:rPr>
              <a:t/>
            </a:r>
            <a:br>
              <a:rPr lang="en-US" sz="7300" b="1" dirty="0" smtClean="0">
                <a:solidFill>
                  <a:srgbClr val="0070C0"/>
                </a:solidFill>
                <a:latin typeface="Arrival mi"/>
              </a:rPr>
            </a:br>
            <a:r>
              <a:rPr lang="en-US" sz="4900" b="1" dirty="0">
                <a:latin typeface="Arrival mi"/>
              </a:rPr>
              <a:t>A Comparative Study of Linear, Ridge, and Lasso Regression</a:t>
            </a:r>
            <a:r>
              <a:rPr lang="en-US" dirty="0">
                <a:latin typeface="Arrival mi"/>
              </a:rPr>
              <a:t/>
            </a:r>
            <a:br>
              <a:rPr lang="en-US" dirty="0">
                <a:latin typeface="Arrival mi"/>
              </a:rPr>
            </a:br>
            <a:endParaRPr lang="en-US" b="1" dirty="0">
              <a:solidFill>
                <a:srgbClr val="0070C0"/>
              </a:solidFill>
              <a:latin typeface="Arrival m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895600" y="7391400"/>
            <a:ext cx="12035790" cy="97282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Arrival mi"/>
                <a:cs typeface="Arial" pitchFamily="34" charset="0"/>
              </a:rPr>
              <a:t>University of Trieste</a:t>
            </a:r>
            <a:endParaRPr lang="en-US" sz="4000" dirty="0">
              <a:solidFill>
                <a:srgbClr val="FF0000"/>
              </a:solidFill>
              <a:latin typeface="Arrival mi"/>
              <a:cs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24200" y="4953000"/>
            <a:ext cx="12035790" cy="2032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rival mi"/>
              </a:rPr>
              <a:t>MUHAMMAD MUBASHAR SHAHZAD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rival mi"/>
              </a:rPr>
              <a:t>Registration No. SM3600012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rival mi"/>
              </a:rPr>
              <a:t>Scientific and Data Intensive Computing (SDIC)</a:t>
            </a:r>
            <a:endParaRPr lang="en-US" b="1" dirty="0">
              <a:solidFill>
                <a:srgbClr val="00B050"/>
              </a:solidFill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684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1600200"/>
            <a:ext cx="6400800" cy="762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7321034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4</a:t>
            </a:r>
            <a:r>
              <a:rPr lang="en-US" b="1" dirty="0"/>
              <a:t>: Comparison of 10 users, 20 users and 30 users performance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200" cy="9144000"/>
          </a:xfrm>
        </p:spPr>
      </p:pic>
    </p:spTree>
    <p:extLst>
      <p:ext uri="{BB962C8B-B14F-4D97-AF65-F5344CB8AC3E}">
        <p14:creationId xmlns:p14="http://schemas.microsoft.com/office/powerpoint/2010/main" val="182876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Söhne"/>
              </a:rPr>
              <a:t>Setting Up </a:t>
            </a:r>
            <a:r>
              <a:rPr lang="en-US" sz="3600" dirty="0" err="1">
                <a:solidFill>
                  <a:srgbClr val="FF0000"/>
                </a:solidFill>
                <a:latin typeface="Söhne"/>
              </a:rPr>
              <a:t>Kubernetes</a:t>
            </a:r>
            <a:r>
              <a:rPr lang="en-US" sz="3600" dirty="0">
                <a:solidFill>
                  <a:srgbClr val="FF0000"/>
                </a:solidFill>
                <a:latin typeface="Söhne"/>
              </a:rPr>
              <a:t> on Windows Using VM and </a:t>
            </a:r>
            <a:r>
              <a:rPr lang="en-US" sz="3600" dirty="0" err="1">
                <a:solidFill>
                  <a:srgbClr val="FF0000"/>
                </a:solidFill>
                <a:latin typeface="Söhne"/>
              </a:rPr>
              <a:t>Minikube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362200"/>
            <a:ext cx="12035790" cy="5867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Initial Setup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Create Linux VM on Windows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Tool: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VirtualBox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7.0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Steps: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VirtualBox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Create a Linux VM.</a:t>
            </a:r>
          </a:p>
          <a:p>
            <a:pPr lvl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Install Ubuntu on the VM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687809" cy="94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33400"/>
            <a:ext cx="12030777" cy="170785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5400" b="1" dirty="0" err="1"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5400" b="1" dirty="0" err="1">
                <a:latin typeface="Times New Roman" pitchFamily="18" charset="0"/>
                <a:cs typeface="Times New Roman" pitchFamily="18" charset="0"/>
              </a:rPr>
              <a:t>Kubectl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5400" b="1" dirty="0">
                <a:latin typeface="Times New Roman" pitchFamily="18" charset="0"/>
                <a:cs typeface="Times New Roman" pitchFamily="18" charset="0"/>
              </a:rPr>
            </a:b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209800"/>
            <a:ext cx="12035790" cy="6553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Installing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Kubectl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Ubuntu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ssudo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apt-get install -y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kubectl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kubectl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version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–client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Confirms installation with client version details.</a:t>
            </a: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Setup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Kubernetes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Cluster: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URL: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https://192.168.49.2:8443</a:t>
            </a:r>
          </a:p>
          <a:p>
            <a:pPr marL="0" indent="0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6687800" cy="96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Chart Directory 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209800"/>
            <a:ext cx="12035790" cy="6019800"/>
          </a:xfrm>
        </p:spPr>
        <p:txBody>
          <a:bodyPr>
            <a:noAutofit/>
          </a:bodyPr>
          <a:lstStyle/>
          <a:p>
            <a:r>
              <a:rPr lang="en-US" sz="3600" dirty="0"/>
              <a:t>cloud-file-storage-chart/</a:t>
            </a:r>
          </a:p>
          <a:p>
            <a:r>
              <a:rPr lang="en-US" sz="3600" dirty="0"/>
              <a:t>├── charts/</a:t>
            </a:r>
          </a:p>
          <a:p>
            <a:r>
              <a:rPr lang="en-US" sz="3600" dirty="0"/>
              <a:t>├── templates/</a:t>
            </a:r>
          </a:p>
          <a:p>
            <a:r>
              <a:rPr lang="en-US" sz="3600" dirty="0"/>
              <a:t>│   ├── </a:t>
            </a:r>
            <a:r>
              <a:rPr lang="en-US" sz="3600" dirty="0" err="1"/>
              <a:t>deployment.yaml</a:t>
            </a:r>
            <a:endParaRPr lang="en-US" sz="3600" dirty="0"/>
          </a:p>
          <a:p>
            <a:r>
              <a:rPr lang="en-US" sz="3600" dirty="0"/>
              <a:t>│   ├── </a:t>
            </a:r>
            <a:r>
              <a:rPr lang="en-US" sz="3600" dirty="0" err="1"/>
              <a:t>service.yaml</a:t>
            </a:r>
            <a:endParaRPr lang="en-US" sz="3600" dirty="0"/>
          </a:p>
          <a:p>
            <a:r>
              <a:rPr lang="en-US" sz="3600" dirty="0"/>
              <a:t>│   ├── </a:t>
            </a:r>
            <a:r>
              <a:rPr lang="en-US" sz="3600" dirty="0" err="1"/>
              <a:t>persistentvolume.yaml</a:t>
            </a:r>
            <a:endParaRPr lang="en-US" sz="3600" dirty="0"/>
          </a:p>
          <a:p>
            <a:r>
              <a:rPr lang="en-US" sz="3600" dirty="0"/>
              <a:t>│   ├── </a:t>
            </a:r>
            <a:r>
              <a:rPr lang="en-US" sz="3600" dirty="0" err="1"/>
              <a:t>persistentvolumeclaim.yaml</a:t>
            </a:r>
            <a:endParaRPr lang="en-US" sz="3600" dirty="0"/>
          </a:p>
          <a:p>
            <a:r>
              <a:rPr lang="en-US" sz="3600" dirty="0"/>
              <a:t>│   └── </a:t>
            </a:r>
            <a:r>
              <a:rPr lang="en-US" sz="3600" dirty="0" err="1"/>
              <a:t>configmap.yaml</a:t>
            </a:r>
            <a:endParaRPr lang="en-US" sz="3600" dirty="0"/>
          </a:p>
          <a:p>
            <a:r>
              <a:rPr lang="en-US" sz="3600" dirty="0"/>
              <a:t>└── </a:t>
            </a:r>
            <a:r>
              <a:rPr lang="en-US" sz="3600" dirty="0" err="1"/>
              <a:t>values.yaml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2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Feature Scaling and Train-Test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209800"/>
            <a:ext cx="12035790" cy="56718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Step 6: Scaling the </a:t>
            </a:r>
            <a:r>
              <a:rPr lang="en-US" sz="4000" dirty="0" smtClean="0">
                <a:latin typeface="Arrival mi"/>
              </a:rPr>
              <a:t>Features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 </a:t>
            </a:r>
            <a:r>
              <a:rPr lang="en-US" sz="4000" dirty="0" smtClean="0">
                <a:latin typeface="Arrival mi"/>
              </a:rPr>
              <a:t>Normalization </a:t>
            </a:r>
            <a:r>
              <a:rPr lang="en-US" sz="4000" dirty="0">
                <a:latin typeface="Arrival mi"/>
              </a:rPr>
              <a:t>using </a:t>
            </a:r>
            <a:r>
              <a:rPr lang="en-US" sz="4000" dirty="0" err="1">
                <a:latin typeface="Arrival mi"/>
              </a:rPr>
              <a:t>StandardScaler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Step </a:t>
            </a:r>
            <a:r>
              <a:rPr lang="en-US" sz="4000" dirty="0">
                <a:latin typeface="Arrival mi"/>
              </a:rPr>
              <a:t>7: Splitting the </a:t>
            </a:r>
            <a:r>
              <a:rPr lang="en-US" sz="4000" dirty="0" smtClean="0">
                <a:latin typeface="Arrival mi"/>
              </a:rPr>
              <a:t>Data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Train-Test split (80-20) using `</a:t>
            </a:r>
            <a:r>
              <a:rPr lang="en-US" sz="4000" dirty="0" err="1">
                <a:latin typeface="Arrival mi"/>
              </a:rPr>
              <a:t>train_test_split</a:t>
            </a:r>
            <a:r>
              <a:rPr lang="en-US" sz="4000" dirty="0">
                <a:latin typeface="Arrival mi"/>
              </a:rPr>
              <a:t>`.</a:t>
            </a:r>
          </a:p>
        </p:txBody>
      </p:sp>
    </p:spTree>
    <p:extLst>
      <p:ext uri="{BB962C8B-B14F-4D97-AF65-F5344CB8AC3E}">
        <p14:creationId xmlns:p14="http://schemas.microsoft.com/office/powerpoint/2010/main" val="221227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Training - Linear Regression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1981200"/>
            <a:ext cx="12035790" cy="6553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Model: Linear </a:t>
            </a:r>
            <a:r>
              <a:rPr lang="en-US" sz="4000" dirty="0" smtClean="0">
                <a:latin typeface="Arrival mi"/>
              </a:rPr>
              <a:t>Regression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Training: Fit the model on training data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Evaluation: MSE and R-squared on test data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Results: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MSE: 4.8912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-R2</a:t>
            </a:r>
            <a:r>
              <a:rPr lang="en-US" sz="4000" dirty="0">
                <a:latin typeface="Arrival mi"/>
              </a:rPr>
              <a:t>: 0.5482</a:t>
            </a:r>
          </a:p>
        </p:txBody>
      </p:sp>
    </p:spTree>
    <p:extLst>
      <p:ext uri="{BB962C8B-B14F-4D97-AF65-F5344CB8AC3E}">
        <p14:creationId xmlns:p14="http://schemas.microsoft.com/office/powerpoint/2010/main" val="108584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Model Training - Ridge Regression</a:t>
            </a:r>
            <a:endParaRPr lang="en-US" sz="5400" dirty="0">
              <a:solidFill>
                <a:schemeClr val="accent1">
                  <a:lumMod val="60000"/>
                  <a:lumOff val="40000"/>
                </a:schemeClr>
              </a:solidFill>
              <a:latin typeface="Arrival m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133600"/>
            <a:ext cx="12035790" cy="6477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Model: Ridge </a:t>
            </a:r>
            <a:r>
              <a:rPr lang="en-US" sz="4000" dirty="0" smtClean="0">
                <a:latin typeface="Arrival mi"/>
              </a:rPr>
              <a:t>Regression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Training: Fit the model on training data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Evaluation: MSE and R-squared on test data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Results: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MSE: 4.8911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R2: 0.5482</a:t>
            </a:r>
          </a:p>
        </p:txBody>
      </p:sp>
    </p:spTree>
    <p:extLst>
      <p:ext uri="{BB962C8B-B14F-4D97-AF65-F5344CB8AC3E}">
        <p14:creationId xmlns:p14="http://schemas.microsoft.com/office/powerpoint/2010/main" val="173091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Model Training - 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2057400"/>
            <a:ext cx="12035790" cy="58242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Model</a:t>
            </a:r>
            <a:r>
              <a:rPr lang="en-US" sz="4000" dirty="0">
                <a:latin typeface="Arrival mi"/>
              </a:rPr>
              <a:t>: Lasso Regression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Training</a:t>
            </a:r>
            <a:r>
              <a:rPr lang="en-US" sz="4000" dirty="0">
                <a:latin typeface="Arrival mi"/>
              </a:rPr>
              <a:t>: Fit the model on training data.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Evaluation</a:t>
            </a:r>
            <a:r>
              <a:rPr lang="en-US" sz="4000" dirty="0">
                <a:latin typeface="Arrival mi"/>
              </a:rPr>
              <a:t>: MSE and R-squared on test data.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Results</a:t>
            </a:r>
            <a:r>
              <a:rPr lang="en-US" sz="4000" dirty="0">
                <a:latin typeface="Arrival mi"/>
              </a:rPr>
              <a:t>: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MSE: 7.6826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R2: 0.2903</a:t>
            </a:r>
          </a:p>
          <a:p>
            <a:pPr>
              <a:lnSpc>
                <a:spcPct val="150000"/>
              </a:lnSpc>
            </a:pPr>
            <a:endParaRPr lang="en-US" sz="40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75298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1828800"/>
            <a:ext cx="12035790" cy="6052829"/>
          </a:xfrm>
        </p:spPr>
        <p:txBody>
          <a:bodyPr>
            <a:noAutofit/>
          </a:bodyPr>
          <a:lstStyle/>
          <a:p>
            <a:pPr>
              <a:defRPr sz="2000"/>
            </a:pPr>
            <a:r>
              <a:rPr lang="pt-BR" sz="3600" dirty="0" smtClean="0">
                <a:latin typeface="Arrival mi"/>
              </a:rPr>
              <a:t> Linear </a:t>
            </a:r>
            <a:r>
              <a:rPr lang="pt-BR" sz="3600" dirty="0">
                <a:latin typeface="Arrival mi"/>
              </a:rPr>
              <a:t>Regression: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MSE: 4.8912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R2: 0.5482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Lasso </a:t>
            </a:r>
            <a:r>
              <a:rPr lang="pt-BR" sz="3600" dirty="0">
                <a:latin typeface="Arrival mi"/>
              </a:rPr>
              <a:t>Regression: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MSE: 7.6826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R2: 0.2903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Ridge </a:t>
            </a:r>
            <a:r>
              <a:rPr lang="pt-BR" sz="3600" dirty="0">
                <a:latin typeface="Arrival mi"/>
              </a:rPr>
              <a:t>Regression: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MSE: 4.8911</a:t>
            </a:r>
          </a:p>
          <a:p>
            <a:pPr>
              <a:defRPr sz="2000"/>
            </a:pPr>
            <a:r>
              <a:rPr lang="pt-BR" sz="3600" dirty="0" smtClean="0">
                <a:latin typeface="Arrival mi"/>
              </a:rPr>
              <a:t> </a:t>
            </a:r>
            <a:r>
              <a:rPr lang="pt-BR" sz="3600" dirty="0">
                <a:latin typeface="Arrival mi"/>
              </a:rPr>
              <a:t>R2: 0.5482</a:t>
            </a:r>
          </a:p>
          <a:p>
            <a:endParaRPr lang="en-US" sz="36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19940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Residual Analysis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436" y="1981200"/>
            <a:ext cx="12201764" cy="6781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:</a:t>
            </a:r>
          </a:p>
          <a:p>
            <a:pPr>
              <a:buFont typeface="Arial"/>
              <a:buChar char="•"/>
            </a:pPr>
            <a:r>
              <a:rPr lang="en-US" dirty="0"/>
              <a:t>Mean: -0.009</a:t>
            </a:r>
          </a:p>
          <a:p>
            <a:pPr>
              <a:buFont typeface="Arial"/>
              <a:buChar char="•"/>
            </a:pPr>
            <a:r>
              <a:rPr lang="en-US" dirty="0" err="1"/>
              <a:t>Std</a:t>
            </a:r>
            <a:r>
              <a:rPr lang="en-US" dirty="0"/>
              <a:t>: 2.21</a:t>
            </a:r>
          </a:p>
          <a:p>
            <a:pPr>
              <a:buFont typeface="Arial"/>
              <a:buChar char="•"/>
            </a:pPr>
            <a:r>
              <a:rPr lang="en-US" dirty="0"/>
              <a:t>Min: -6.01</a:t>
            </a:r>
          </a:p>
          <a:p>
            <a:pPr>
              <a:buFont typeface="Arial"/>
              <a:buChar char="•"/>
            </a:pPr>
            <a:r>
              <a:rPr lang="en-US" dirty="0"/>
              <a:t>Max: 9.78</a:t>
            </a:r>
          </a:p>
          <a:p>
            <a:r>
              <a:rPr lang="en-US" b="1" dirty="0"/>
              <a:t>Lasso Regression</a:t>
            </a:r>
            <a:r>
              <a:rPr lang="en-US" dirty="0"/>
              <a:t>:</a:t>
            </a:r>
          </a:p>
          <a:p>
            <a:pPr>
              <a:buFont typeface="Arial"/>
              <a:buChar char="•"/>
            </a:pPr>
            <a:r>
              <a:rPr lang="en-US" dirty="0"/>
              <a:t>Mean: -0.023</a:t>
            </a:r>
          </a:p>
          <a:p>
            <a:pPr>
              <a:buFont typeface="Arial"/>
              <a:buChar char="•"/>
            </a:pPr>
            <a:r>
              <a:rPr lang="en-US" dirty="0" err="1"/>
              <a:t>Std</a:t>
            </a:r>
            <a:r>
              <a:rPr lang="en-US" dirty="0"/>
              <a:t>: 2.77</a:t>
            </a:r>
          </a:p>
          <a:p>
            <a:pPr>
              <a:buFont typeface="Arial"/>
              <a:buChar char="•"/>
            </a:pPr>
            <a:r>
              <a:rPr lang="en-US" dirty="0"/>
              <a:t>Min: -5.24</a:t>
            </a:r>
          </a:p>
          <a:p>
            <a:pPr>
              <a:buFont typeface="Arial"/>
              <a:buChar char="•"/>
            </a:pPr>
            <a:r>
              <a:rPr lang="en-US" dirty="0"/>
              <a:t>Max: 12.18</a:t>
            </a:r>
          </a:p>
          <a:p>
            <a:r>
              <a:rPr lang="en-US" b="1" dirty="0"/>
              <a:t>Ridge Regression</a:t>
            </a:r>
            <a:r>
              <a:rPr lang="en-US" dirty="0"/>
              <a:t>:</a:t>
            </a:r>
          </a:p>
          <a:p>
            <a:pPr>
              <a:buFont typeface="Arial"/>
              <a:buChar char="•"/>
            </a:pPr>
            <a:r>
              <a:rPr lang="en-US" dirty="0"/>
              <a:t>Mean: -0.008</a:t>
            </a:r>
          </a:p>
          <a:p>
            <a:pPr>
              <a:buFont typeface="Arial"/>
              <a:buChar char="•"/>
            </a:pPr>
            <a:r>
              <a:rPr lang="en-US" dirty="0" err="1"/>
              <a:t>Std</a:t>
            </a:r>
            <a:r>
              <a:rPr lang="en-US" dirty="0"/>
              <a:t>: 2.21</a:t>
            </a:r>
          </a:p>
          <a:p>
            <a:pPr>
              <a:buFont typeface="Arial"/>
              <a:buChar char="•"/>
            </a:pPr>
            <a:r>
              <a:rPr lang="en-US" dirty="0"/>
              <a:t>Min: -6.02</a:t>
            </a:r>
          </a:p>
          <a:p>
            <a:pPr>
              <a:buFont typeface="Arial"/>
              <a:buChar char="•"/>
            </a:pPr>
            <a:r>
              <a:rPr lang="en-US" dirty="0"/>
              <a:t>Max: 9.77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3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12030777" cy="170785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7400"/>
            <a:ext cx="13407390" cy="6553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Objective: </a:t>
            </a:r>
            <a:r>
              <a:rPr lang="en-US" sz="4400" dirty="0" smtClean="0">
                <a:latin typeface="Arrival mi"/>
              </a:rPr>
              <a:t>To </a:t>
            </a:r>
            <a:r>
              <a:rPr lang="en-US" sz="4400" dirty="0">
                <a:latin typeface="Arrival mi"/>
              </a:rPr>
              <a:t>predict the age of abalone using physical measurements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Dataset: Abalone dataset with 4177 instances and 8 features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Target Variable: Rings (predicting Age by adding 1.5).</a:t>
            </a:r>
          </a:p>
        </p:txBody>
      </p:sp>
    </p:spTree>
    <p:extLst>
      <p:ext uri="{BB962C8B-B14F-4D97-AF65-F5344CB8AC3E}">
        <p14:creationId xmlns:p14="http://schemas.microsoft.com/office/powerpoint/2010/main" val="2540534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Residual Analysis -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057400"/>
            <a:ext cx="12035790" cy="59436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latin typeface="Arrival mi"/>
              </a:rPr>
              <a:t>Residual </a:t>
            </a:r>
            <a:r>
              <a:rPr lang="en-US" sz="3600" dirty="0" err="1">
                <a:latin typeface="Arrival mi"/>
              </a:rPr>
              <a:t>vs</a:t>
            </a:r>
            <a:r>
              <a:rPr lang="en-US" sz="3600" dirty="0">
                <a:latin typeface="Arrival mi"/>
              </a:rPr>
              <a:t> Predicted Values for Ridge </a:t>
            </a:r>
            <a:r>
              <a:rPr lang="en-US" sz="3600" dirty="0" smtClean="0">
                <a:latin typeface="Arrival mi"/>
              </a:rPr>
              <a:t>Regression</a:t>
            </a:r>
          </a:p>
          <a:p>
            <a:pPr>
              <a:lnSpc>
                <a:spcPct val="200000"/>
              </a:lnSpc>
            </a:pPr>
            <a:r>
              <a:rPr lang="en-US" sz="3600" dirty="0">
                <a:latin typeface="Arrival mi"/>
              </a:rPr>
              <a:t>Residual </a:t>
            </a:r>
            <a:r>
              <a:rPr lang="en-US" sz="3600" dirty="0" err="1">
                <a:latin typeface="Arrival mi"/>
              </a:rPr>
              <a:t>vs</a:t>
            </a:r>
            <a:r>
              <a:rPr lang="en-US" sz="3600" dirty="0">
                <a:latin typeface="Arrival mi"/>
              </a:rPr>
              <a:t> Predicted Values for </a:t>
            </a:r>
            <a:r>
              <a:rPr lang="en-US" sz="3600" dirty="0" smtClean="0">
                <a:latin typeface="Arrival mi"/>
              </a:rPr>
              <a:t>lasso Regression</a:t>
            </a:r>
            <a:endParaRPr lang="en-US" sz="3600" dirty="0">
              <a:latin typeface="Arrival mi"/>
            </a:endParaRPr>
          </a:p>
          <a:p>
            <a:pPr>
              <a:lnSpc>
                <a:spcPct val="200000"/>
              </a:lnSpc>
            </a:pPr>
            <a:r>
              <a:rPr lang="en-US" sz="3600" dirty="0">
                <a:latin typeface="Arrival mi"/>
              </a:rPr>
              <a:t>Q-Q Plot of Residuals for Ridge </a:t>
            </a:r>
            <a:r>
              <a:rPr lang="en-US" sz="3600" dirty="0" smtClean="0">
                <a:latin typeface="Arrival mi"/>
              </a:rPr>
              <a:t>Regression</a:t>
            </a:r>
            <a:endParaRPr lang="en-US" sz="3600" dirty="0">
              <a:latin typeface="Arrival mi"/>
            </a:endParaRPr>
          </a:p>
          <a:p>
            <a:pPr>
              <a:lnSpc>
                <a:spcPct val="200000"/>
              </a:lnSpc>
            </a:pPr>
            <a:r>
              <a:rPr lang="en-US" sz="3600" dirty="0">
                <a:latin typeface="Arrival mi"/>
              </a:rPr>
              <a:t>Q-Q Plot of Residuals for </a:t>
            </a:r>
            <a:r>
              <a:rPr lang="en-US" sz="3600" dirty="0" smtClean="0">
                <a:latin typeface="Arrival mi"/>
              </a:rPr>
              <a:t>lasso Regression</a:t>
            </a:r>
            <a:endParaRPr lang="en-US" sz="36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3661029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7327"/>
            <a:ext cx="16687800" cy="9351327"/>
          </a:xfrm>
        </p:spPr>
      </p:pic>
    </p:spTree>
    <p:extLst>
      <p:ext uri="{BB962C8B-B14F-4D97-AF65-F5344CB8AC3E}">
        <p14:creationId xmlns:p14="http://schemas.microsoft.com/office/powerpoint/2010/main" val="187080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16687800" cy="9601200"/>
          </a:xfrm>
        </p:spPr>
      </p:pic>
    </p:spTree>
    <p:extLst>
      <p:ext uri="{BB962C8B-B14F-4D97-AF65-F5344CB8AC3E}">
        <p14:creationId xmlns:p14="http://schemas.microsoft.com/office/powerpoint/2010/main" val="86525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6687800" cy="9677400"/>
          </a:xfrm>
        </p:spPr>
      </p:pic>
    </p:spTree>
    <p:extLst>
      <p:ext uri="{BB962C8B-B14F-4D97-AF65-F5344CB8AC3E}">
        <p14:creationId xmlns:p14="http://schemas.microsoft.com/office/powerpoint/2010/main" val="3534830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6687800" cy="9601200"/>
          </a:xfrm>
        </p:spPr>
      </p:pic>
    </p:spTree>
    <p:extLst>
      <p:ext uri="{BB962C8B-B14F-4D97-AF65-F5344CB8AC3E}">
        <p14:creationId xmlns:p14="http://schemas.microsoft.com/office/powerpoint/2010/main" val="2925238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905000"/>
            <a:ext cx="13487400" cy="6629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Arrival mi"/>
              </a:rPr>
              <a:t>Model Performance</a:t>
            </a:r>
            <a:r>
              <a:rPr lang="en-US" sz="2800" dirty="0">
                <a:latin typeface="Arrival mi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rival mi"/>
              </a:rPr>
              <a:t>Linear and Ridge Regression models performed similarly, better than Lasso.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rival mi"/>
              </a:rPr>
              <a:t>Ridge Regression is preferred due to handling </a:t>
            </a:r>
            <a:r>
              <a:rPr lang="en-US" sz="2800" dirty="0" err="1">
                <a:latin typeface="Arrival mi"/>
              </a:rPr>
              <a:t>multicollinearity</a:t>
            </a:r>
            <a:r>
              <a:rPr lang="en-US" sz="2800" dirty="0">
                <a:latin typeface="Arrival mi"/>
              </a:rPr>
              <a:t> effectively.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rival mi"/>
              </a:rPr>
              <a:t>Ridge Regression: MSE (4.8911), R² (0.5482).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Arrival mi"/>
              </a:rPr>
              <a:t>Residuals Analysis</a:t>
            </a:r>
            <a:r>
              <a:rPr lang="en-US" sz="2800" dirty="0">
                <a:latin typeface="Arrival mi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rival mi"/>
              </a:rPr>
              <a:t>Similar residual patterns for Linear and Ridge, capturing data patterns well.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rival mi"/>
              </a:rPr>
              <a:t>Some outliers indicate underestimation or overestimation.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rival mi"/>
              </a:rPr>
              <a:t>Lasso showed higher residual variability, indicating less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38799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Future Work and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057400"/>
            <a:ext cx="12954000" cy="594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Arrival mi"/>
              </a:rPr>
              <a:t>Future Work</a:t>
            </a:r>
            <a:r>
              <a:rPr lang="en-US" sz="3200" dirty="0">
                <a:latin typeface="Arrival mi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rival mi"/>
              </a:rPr>
              <a:t>Explore advanced regression techniques and feature engineering.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rival mi"/>
              </a:rPr>
              <a:t>Consider a Generalized Linear Model (GLM) for better handling different distributions of the target variable.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rrival mi"/>
              </a:rPr>
              <a:t>Acknowledgements</a:t>
            </a:r>
            <a:r>
              <a:rPr lang="en-US" sz="3200" dirty="0">
                <a:latin typeface="Arrival mi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rrival mi"/>
              </a:rPr>
              <a:t>Thanks to the UCI Machine Learning Repository for the Abalone dataset.</a:t>
            </a:r>
          </a:p>
          <a:p>
            <a:pPr>
              <a:lnSpc>
                <a:spcPct val="150000"/>
              </a:lnSpc>
            </a:pPr>
            <a:endParaRPr lang="en-US" sz="3200" dirty="0"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74688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609600"/>
            <a:ext cx="12030777" cy="170785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362200"/>
            <a:ext cx="12407026" cy="6172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00B050"/>
                </a:solidFill>
                <a:latin typeface="Arrival mi"/>
              </a:rPr>
              <a:t>Open the floor for any questions from the audience.</a:t>
            </a:r>
          </a:p>
          <a:p>
            <a:pPr algn="ctr"/>
            <a:endParaRPr lang="en-US" sz="8000" dirty="0">
              <a:solidFill>
                <a:srgbClr val="00B050"/>
              </a:solidFill>
              <a:latin typeface="Arrival mi"/>
            </a:endParaRPr>
          </a:p>
        </p:txBody>
      </p:sp>
    </p:spTree>
    <p:extLst>
      <p:ext uri="{BB962C8B-B14F-4D97-AF65-F5344CB8AC3E}">
        <p14:creationId xmlns:p14="http://schemas.microsoft.com/office/powerpoint/2010/main" val="271483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5801" y="2057400"/>
            <a:ext cx="1828800" cy="482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90600"/>
            <a:ext cx="12649200" cy="7115175"/>
          </a:xfrm>
        </p:spPr>
      </p:pic>
    </p:spTree>
    <p:extLst>
      <p:ext uri="{BB962C8B-B14F-4D97-AF65-F5344CB8AC3E}">
        <p14:creationId xmlns:p14="http://schemas.microsoft.com/office/powerpoint/2010/main" val="12856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57200"/>
            <a:ext cx="12711827" cy="1930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  <a:cs typeface="Times New Roman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371600"/>
            <a:ext cx="12330826" cy="7620000"/>
          </a:xfrm>
        </p:spPr>
        <p:txBody>
          <a:bodyPr>
            <a:noAutofit/>
          </a:bodyPr>
          <a:lstStyle/>
          <a:p>
            <a:pPr>
              <a:defRPr sz="2000"/>
            </a:pPr>
            <a:r>
              <a:rPr lang="en-US" sz="3600" dirty="0">
                <a:latin typeface="Arrival mi"/>
              </a:rPr>
              <a:t>Features: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</a:t>
            </a:r>
            <a:r>
              <a:rPr lang="en-US" sz="3600" dirty="0">
                <a:latin typeface="Arrival mi"/>
              </a:rPr>
              <a:t>Sex (Categorical)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</a:t>
            </a:r>
            <a:r>
              <a:rPr lang="en-US" sz="3600" dirty="0">
                <a:latin typeface="Arrival mi"/>
              </a:rPr>
              <a:t>Length 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</a:t>
            </a:r>
            <a:r>
              <a:rPr lang="en-US" sz="3600" dirty="0">
                <a:latin typeface="Arrival mi"/>
              </a:rPr>
              <a:t>Diameter 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</a:t>
            </a:r>
            <a:r>
              <a:rPr lang="en-US" sz="3600" dirty="0">
                <a:latin typeface="Arrival mi"/>
              </a:rPr>
              <a:t>Height 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Whole weight </a:t>
            </a:r>
            <a:r>
              <a:rPr lang="en-US" sz="3600" dirty="0">
                <a:latin typeface="Arrival mi"/>
              </a:rPr>
              <a:t>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Shucked weight </a:t>
            </a:r>
            <a:r>
              <a:rPr lang="en-US" sz="3600" dirty="0">
                <a:latin typeface="Arrival mi"/>
              </a:rPr>
              <a:t>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Viscera weight </a:t>
            </a:r>
            <a:r>
              <a:rPr lang="en-US" sz="3600" dirty="0">
                <a:latin typeface="Arrival mi"/>
              </a:rPr>
              <a:t>(Continuous)</a:t>
            </a:r>
          </a:p>
          <a:p>
            <a:pPr>
              <a:defRPr sz="2000"/>
            </a:pPr>
            <a:r>
              <a:rPr lang="en-US" sz="3600" dirty="0" smtClean="0">
                <a:latin typeface="Arrival mi"/>
              </a:rPr>
              <a:t> Shell weight </a:t>
            </a:r>
            <a:r>
              <a:rPr lang="en-US" sz="3600" dirty="0">
                <a:latin typeface="Arrival mi"/>
              </a:rPr>
              <a:t>(Continuous)</a:t>
            </a:r>
          </a:p>
          <a:p>
            <a:pPr>
              <a:defRPr sz="2000"/>
            </a:pPr>
            <a:r>
              <a:rPr lang="en-US" sz="3600" dirty="0">
                <a:latin typeface="Arrival mi"/>
              </a:rPr>
              <a:t>Target: Rings (Integer, Age = Rings + 1.5)</a:t>
            </a:r>
          </a:p>
        </p:txBody>
      </p:sp>
    </p:spTree>
    <p:extLst>
      <p:ext uri="{BB962C8B-B14F-4D97-AF65-F5344CB8AC3E}">
        <p14:creationId xmlns:p14="http://schemas.microsoft.com/office/powerpoint/2010/main" val="163113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38200"/>
            <a:ext cx="12030777" cy="17078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  <a:cs typeface="Times New Roman" pitchFamily="18" charset="0"/>
              </a:rPr>
              <a:t>Data Loading and Initial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905000"/>
            <a:ext cx="13944600" cy="7239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Step 1: Loading the dataset using Pandas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Code Snippet: `</a:t>
            </a:r>
            <a:r>
              <a:rPr lang="en-US" sz="4400" dirty="0" err="1">
                <a:latin typeface="Arrival mi"/>
              </a:rPr>
              <a:t>pd.read_csv</a:t>
            </a:r>
            <a:r>
              <a:rPr lang="en-US" sz="4400" dirty="0">
                <a:latin typeface="Arrival mi"/>
              </a:rPr>
              <a:t>('abalone.csv</a:t>
            </a:r>
            <a:r>
              <a:rPr lang="en-US" sz="4400" dirty="0" smtClean="0">
                <a:latin typeface="Arrival mi"/>
              </a:rPr>
              <a:t>')`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Initial </a:t>
            </a:r>
            <a:r>
              <a:rPr lang="en-US" sz="4400" dirty="0" err="1">
                <a:latin typeface="Arrival mi"/>
              </a:rPr>
              <a:t>DataFrame</a:t>
            </a:r>
            <a:r>
              <a:rPr lang="en-US" sz="4400" dirty="0">
                <a:latin typeface="Arrival mi"/>
              </a:rPr>
              <a:t>: Show the first few rows of the dataset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Handling Missing Values: Mention that there are no missing values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16238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2030777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</a:rPr>
              <a:t>Data Preprocessing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  <a:latin typeface="Arrival mi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828800"/>
            <a:ext cx="12801600" cy="7010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Step 2: Converting Categorical </a:t>
            </a:r>
            <a:r>
              <a:rPr lang="en-US" sz="4400" dirty="0" smtClean="0">
                <a:latin typeface="Arrival mi"/>
              </a:rPr>
              <a:t>Variable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 </a:t>
            </a:r>
            <a:r>
              <a:rPr lang="en-US" sz="4400" dirty="0" smtClean="0">
                <a:latin typeface="Arrival mi"/>
              </a:rPr>
              <a:t>Sex </a:t>
            </a:r>
            <a:r>
              <a:rPr lang="en-US" sz="4400" dirty="0">
                <a:latin typeface="Arrival mi"/>
              </a:rPr>
              <a:t>column converted to numerical using one-hot encoding</a:t>
            </a:r>
            <a:r>
              <a:rPr lang="en-US" sz="4400" dirty="0" smtClean="0">
                <a:latin typeface="Arrival mi"/>
              </a:rPr>
              <a:t>.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Step 3: Creating Age </a:t>
            </a:r>
            <a:r>
              <a:rPr lang="en-US" sz="4400" dirty="0" smtClean="0">
                <a:latin typeface="Arrival mi"/>
              </a:rPr>
              <a:t>Column</a:t>
            </a:r>
            <a:endParaRPr lang="en-US" sz="44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400" dirty="0">
                <a:latin typeface="Arrival mi"/>
              </a:rPr>
              <a:t> </a:t>
            </a:r>
            <a:r>
              <a:rPr lang="en-US" sz="4400" dirty="0" smtClean="0">
                <a:latin typeface="Arrival mi"/>
              </a:rPr>
              <a:t>Adding </a:t>
            </a:r>
            <a:r>
              <a:rPr lang="en-US" sz="4400" dirty="0">
                <a:latin typeface="Arrival mi"/>
              </a:rPr>
              <a:t>1.5 to the Rings column to get the age.</a:t>
            </a:r>
          </a:p>
        </p:txBody>
      </p:sp>
    </p:spTree>
    <p:extLst>
      <p:ext uri="{BB962C8B-B14F-4D97-AF65-F5344CB8AC3E}">
        <p14:creationId xmlns:p14="http://schemas.microsoft.com/office/powerpoint/2010/main" val="159913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838200"/>
            <a:ext cx="12030777" cy="990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rival mi"/>
                <a:cs typeface="Times New Roman" pitchFamily="18" charset="0"/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209800"/>
            <a:ext cx="13106400" cy="670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4000" dirty="0">
                <a:latin typeface="Arrival mi"/>
              </a:rPr>
              <a:t>Step 4: </a:t>
            </a:r>
            <a:r>
              <a:rPr lang="en-US" sz="4000" dirty="0" smtClean="0">
                <a:latin typeface="Arrival mi"/>
              </a:rPr>
              <a:t>Visualizations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Histograms of numerical features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>
                <a:latin typeface="Arrival mi"/>
              </a:rPr>
              <a:t>Box plots to check for outliers</a:t>
            </a:r>
            <a:r>
              <a:rPr lang="en-US" sz="4000" dirty="0" smtClean="0">
                <a:latin typeface="Arrival mi"/>
              </a:rPr>
              <a:t>.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Step </a:t>
            </a:r>
            <a:r>
              <a:rPr lang="en-US" sz="4000" dirty="0">
                <a:latin typeface="Arrival mi"/>
              </a:rPr>
              <a:t>5: Correlation </a:t>
            </a:r>
            <a:r>
              <a:rPr lang="en-US" sz="4000" dirty="0" smtClean="0">
                <a:latin typeface="Arrival mi"/>
              </a:rPr>
              <a:t>Analysis</a:t>
            </a:r>
            <a:endParaRPr lang="en-US" sz="4000" dirty="0">
              <a:latin typeface="Arrival mi"/>
            </a:endParaRPr>
          </a:p>
          <a:p>
            <a:pPr>
              <a:lnSpc>
                <a:spcPct val="150000"/>
              </a:lnSpc>
              <a:defRPr sz="2000"/>
            </a:pPr>
            <a:r>
              <a:rPr lang="en-US" sz="4000" dirty="0" smtClean="0">
                <a:latin typeface="Arrival mi"/>
              </a:rPr>
              <a:t> </a:t>
            </a:r>
            <a:r>
              <a:rPr lang="en-US" sz="4000" dirty="0" err="1">
                <a:latin typeface="Arrival mi"/>
              </a:rPr>
              <a:t>Heatmap</a:t>
            </a:r>
            <a:r>
              <a:rPr lang="en-US" sz="4000" dirty="0">
                <a:latin typeface="Arrival mi"/>
              </a:rPr>
              <a:t> of correlation matrix to understand </a:t>
            </a:r>
            <a:r>
              <a:rPr lang="en-US" sz="4000" dirty="0" smtClean="0">
                <a:latin typeface="Arrival mi"/>
              </a:rPr>
              <a:t> relationships </a:t>
            </a:r>
            <a:r>
              <a:rPr lang="en-US" sz="4000" dirty="0">
                <a:latin typeface="Arrival mi"/>
              </a:rPr>
              <a:t>between features and target.</a:t>
            </a:r>
          </a:p>
        </p:txBody>
      </p:sp>
    </p:spTree>
    <p:extLst>
      <p:ext uri="{BB962C8B-B14F-4D97-AF65-F5344CB8AC3E}">
        <p14:creationId xmlns:p14="http://schemas.microsoft.com/office/powerpoint/2010/main" val="234421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861" y="381000"/>
            <a:ext cx="12030777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6801915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imbusRomNo9L-Medi"/>
              </a:rPr>
              <a:t>Figure </a:t>
            </a:r>
            <a:r>
              <a:rPr lang="en-US" b="1" dirty="0" smtClean="0">
                <a:latin typeface="NimbusRomNo9L-Medi"/>
              </a:rPr>
              <a:t>1</a:t>
            </a:r>
            <a:r>
              <a:rPr lang="en-US" b="1" dirty="0">
                <a:latin typeface="NimbusRomNo9L-Medi"/>
              </a:rPr>
              <a:t>: </a:t>
            </a:r>
            <a:r>
              <a:rPr lang="en-US" b="1" dirty="0">
                <a:latin typeface="NimbusRomNo9L-Regu"/>
              </a:rPr>
              <a:t>Locust load testing results for a maximum of 10 users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199" cy="9144000"/>
          </a:xfrm>
        </p:spPr>
      </p:pic>
    </p:spTree>
    <p:extLst>
      <p:ext uri="{BB962C8B-B14F-4D97-AF65-F5344CB8AC3E}">
        <p14:creationId xmlns:p14="http://schemas.microsoft.com/office/powerpoint/2010/main" val="264925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50" y="2286000"/>
            <a:ext cx="12030777" cy="254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4248" y="6901511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imbusRomNo9L-Medi"/>
              </a:rPr>
              <a:t>Figure </a:t>
            </a:r>
            <a:r>
              <a:rPr lang="en-US" b="1" dirty="0" smtClean="0">
                <a:latin typeface="NimbusRomNo9L-Medi"/>
              </a:rPr>
              <a:t>2</a:t>
            </a:r>
            <a:r>
              <a:rPr lang="en-US" b="1" dirty="0">
                <a:latin typeface="NimbusRomNo9L-Medi"/>
              </a:rPr>
              <a:t>: </a:t>
            </a:r>
            <a:r>
              <a:rPr lang="en-US" b="1" dirty="0">
                <a:latin typeface="NimbusRomNo9L-Regu"/>
              </a:rPr>
              <a:t>Locust </a:t>
            </a:r>
            <a:r>
              <a:rPr lang="en-US" b="1" dirty="0" err="1">
                <a:latin typeface="NimbusRomNo9L-Regu"/>
              </a:rPr>
              <a:t>Locust</a:t>
            </a:r>
            <a:r>
              <a:rPr lang="en-US" b="1" dirty="0">
                <a:latin typeface="NimbusRomNo9L-Regu"/>
              </a:rPr>
              <a:t> load testing results for a maximum of 20 users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59200" cy="9144000"/>
          </a:xfrm>
        </p:spPr>
      </p:pic>
    </p:spTree>
    <p:extLst>
      <p:ext uri="{BB962C8B-B14F-4D97-AF65-F5344CB8AC3E}">
        <p14:creationId xmlns:p14="http://schemas.microsoft.com/office/powerpoint/2010/main" val="4100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51" y="832147"/>
            <a:ext cx="8691550" cy="16062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7378262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imbusRomNo9L-Medi"/>
              </a:rPr>
              <a:t>Figure </a:t>
            </a:r>
            <a:r>
              <a:rPr lang="en-US" b="1" dirty="0" smtClean="0">
                <a:latin typeface="NimbusRomNo9L-Medi"/>
              </a:rPr>
              <a:t>3: </a:t>
            </a:r>
            <a:r>
              <a:rPr lang="en-US" b="1" dirty="0">
                <a:latin typeface="NimbusRomNo9L-Regu"/>
              </a:rPr>
              <a:t>Locust </a:t>
            </a:r>
            <a:r>
              <a:rPr lang="en-US" b="1" dirty="0" err="1">
                <a:latin typeface="NimbusRomNo9L-Regu"/>
              </a:rPr>
              <a:t>Locust</a:t>
            </a:r>
            <a:r>
              <a:rPr lang="en-US" b="1" dirty="0">
                <a:latin typeface="NimbusRomNo9L-Regu"/>
              </a:rPr>
              <a:t> load testing results for a maximum of 20 users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420041" cy="9144000"/>
          </a:xfrm>
        </p:spPr>
      </p:pic>
    </p:spTree>
    <p:extLst>
      <p:ext uri="{BB962C8B-B14F-4D97-AF65-F5344CB8AC3E}">
        <p14:creationId xmlns:p14="http://schemas.microsoft.com/office/powerpoint/2010/main" val="10844306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9472</TotalTime>
  <Words>783</Words>
  <Application>Microsoft Office PowerPoint</Application>
  <PresentationFormat>Custom</PresentationFormat>
  <Paragraphs>142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Wisp</vt:lpstr>
      <vt:lpstr>Predicting the Age of Abalone Using Regression Models A Comparative Study of Linear, Ridge, and Lasso Regression </vt:lpstr>
      <vt:lpstr>Introduction</vt:lpstr>
      <vt:lpstr>Dataset Overview</vt:lpstr>
      <vt:lpstr>Data Loading and Initial Exploration</vt:lpstr>
      <vt:lpstr>Data Preprocessing</vt:lpstr>
      <vt:lpstr>Exploratory Data Analysis (EDA)</vt:lpstr>
      <vt:lpstr>Results</vt:lpstr>
      <vt:lpstr>PowerPoint Presentation</vt:lpstr>
      <vt:lpstr>PowerPoint Presentation</vt:lpstr>
      <vt:lpstr>PowerPoint Presentation</vt:lpstr>
      <vt:lpstr>Setting Up Kubernetes on Windows Using VM and Minikube</vt:lpstr>
      <vt:lpstr>Install Kubernetes and Kubectl </vt:lpstr>
      <vt:lpstr>Create Chart Directory Structure:</vt:lpstr>
      <vt:lpstr>Feature Scaling and Train-Test Split</vt:lpstr>
      <vt:lpstr>Model Training - Linear Regression</vt:lpstr>
      <vt:lpstr>Model Training - Ridge Regression</vt:lpstr>
      <vt:lpstr>Model Training - Lasso Regression</vt:lpstr>
      <vt:lpstr>Model Comparison</vt:lpstr>
      <vt:lpstr>Residual Analysis - Summary</vt:lpstr>
      <vt:lpstr>Residual Analysis - Visualizations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 and Acknowledgements</vt:lpstr>
      <vt:lpstr>Questions &amp; Answers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Degree and Distance Based Topological Invariants of Graphs</dc:title>
  <dc:creator>Raghisa Khalid</dc:creator>
  <cp:lastModifiedBy>NCS</cp:lastModifiedBy>
  <cp:revision>936</cp:revision>
  <dcterms:created xsi:type="dcterms:W3CDTF">2017-03-03T16:18:10Z</dcterms:created>
  <dcterms:modified xsi:type="dcterms:W3CDTF">2024-06-04T23:24:19Z</dcterms:modified>
</cp:coreProperties>
</file>