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109" r:id="rId1"/>
  </p:sldMasterIdLst>
  <p:notesMasterIdLst>
    <p:notesMasterId r:id="rId24"/>
  </p:notesMasterIdLst>
  <p:sldIdLst>
    <p:sldId id="287" r:id="rId2"/>
    <p:sldId id="442" r:id="rId3"/>
    <p:sldId id="444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3" r:id="rId19"/>
    <p:sldId id="464" r:id="rId20"/>
    <p:sldId id="465" r:id="rId21"/>
    <p:sldId id="466" r:id="rId22"/>
    <p:sldId id="462" r:id="rId23"/>
  </p:sldIdLst>
  <p:sldSz cx="164592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1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40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417" autoAdjust="0"/>
  </p:normalViewPr>
  <p:slideViewPr>
    <p:cSldViewPr>
      <p:cViewPr varScale="1">
        <p:scale>
          <a:sx n="55" d="100"/>
          <a:sy n="55" d="100"/>
        </p:scale>
        <p:origin x="-492" y="-96"/>
      </p:cViewPr>
      <p:guideLst>
        <p:guide orient="horz" pos="2881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7009-808B-47DB-B07B-2DC6220F6EE9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514350"/>
            <a:ext cx="46291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B09D-A8B9-4C3E-AFCC-36C7A5DF1D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5438" y="3352801"/>
            <a:ext cx="12035789" cy="3017041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5438" y="6369839"/>
            <a:ext cx="12035789" cy="15017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765081"/>
            <a:ext cx="2355280" cy="103811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6039388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812800"/>
            <a:ext cx="12035789" cy="4156053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7" y="5805395"/>
            <a:ext cx="120357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42375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4325520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31" y="812800"/>
            <a:ext cx="11331800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21266" y="4673600"/>
            <a:ext cx="10174348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7" y="5805395"/>
            <a:ext cx="120357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654" y="42375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4325520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31330" y="864007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05050" y="3873742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17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8" y="3251201"/>
            <a:ext cx="12035790" cy="3633127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6908800"/>
            <a:ext cx="1203579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1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47431" y="812800"/>
            <a:ext cx="11331800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95436" y="5791200"/>
            <a:ext cx="12035790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6908800"/>
            <a:ext cx="1203579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1330" y="864007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05050" y="3873742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73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836543"/>
            <a:ext cx="12035789" cy="3840027"/>
          </a:xfrm>
        </p:spPr>
        <p:txBody>
          <a:bodyPr anchor="ctr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95436" y="5791200"/>
            <a:ext cx="12035790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6908800"/>
            <a:ext cx="1203579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47997" y="836541"/>
            <a:ext cx="2980261" cy="704508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436" y="836541"/>
            <a:ext cx="8743950" cy="7045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50" y="832147"/>
            <a:ext cx="12030777" cy="1707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844800"/>
            <a:ext cx="12035790" cy="5036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2745000"/>
            <a:ext cx="12035789" cy="195840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7" y="4706839"/>
            <a:ext cx="12035789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42375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4325520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436" y="2844800"/>
            <a:ext cx="5823716" cy="5036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7509" y="2834963"/>
            <a:ext cx="5823716" cy="5036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105037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154" y="2630271"/>
            <a:ext cx="5390188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5437" y="3398621"/>
            <a:ext cx="5862906" cy="4472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33950" y="2625967"/>
            <a:ext cx="539865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75392" y="3394317"/>
            <a:ext cx="5857210" cy="4472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105037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594784"/>
            <a:ext cx="4732019" cy="130174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066" y="594785"/>
            <a:ext cx="6995160" cy="721995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7" y="2131484"/>
            <a:ext cx="4732019" cy="5683248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8" y="6400800"/>
            <a:ext cx="12035790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5436" y="846620"/>
            <a:ext cx="12035790" cy="5139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7156451"/>
            <a:ext cx="12035790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3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304800"/>
            <a:ext cx="3849547" cy="885150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6748" y="-1048"/>
            <a:ext cx="3181510" cy="913871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46888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0448" y="832147"/>
            <a:ext cx="12030777" cy="170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6" y="2844800"/>
            <a:ext cx="1203579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88177" y="8173916"/>
            <a:ext cx="1547482" cy="493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AF5D-3CE2-4642-BE13-2FAF4F533C4B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5437" y="8181078"/>
            <a:ext cx="102869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17947" y="1050377"/>
            <a:ext cx="10526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rgbClr val="FEFFFF"/>
                </a:solidFill>
              </a:defRPr>
            </a:lvl1pPr>
          </a:lstStyle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.helm.sh/helm-v3.7.1-linux-amd64.tar.g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12055031" cy="533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0070C0"/>
                </a:solidFill>
                <a:latin typeface="Arrival mi"/>
              </a:rPr>
              <a:t>Predicting the Age of Abalone Using Regression </a:t>
            </a:r>
            <a:r>
              <a:rPr lang="en-US" sz="6700" b="1" dirty="0" smtClean="0">
                <a:solidFill>
                  <a:srgbClr val="0070C0"/>
                </a:solidFill>
                <a:latin typeface="Arrival mi"/>
              </a:rPr>
              <a:t>Models</a:t>
            </a:r>
            <a:r>
              <a:rPr lang="en-US" sz="7300" b="1" dirty="0" smtClean="0">
                <a:solidFill>
                  <a:srgbClr val="0070C0"/>
                </a:solidFill>
                <a:latin typeface="Arrival mi"/>
              </a:rPr>
              <a:t/>
            </a:r>
            <a:br>
              <a:rPr lang="en-US" sz="7300" b="1" dirty="0" smtClean="0">
                <a:solidFill>
                  <a:srgbClr val="0070C0"/>
                </a:solidFill>
                <a:latin typeface="Arrival mi"/>
              </a:rPr>
            </a:br>
            <a:r>
              <a:rPr lang="en-US" sz="4900" b="1" dirty="0">
                <a:latin typeface="Arrival mi"/>
              </a:rPr>
              <a:t>A Comparative Study of Linear, Ridge, and Lasso Regression</a:t>
            </a:r>
            <a:r>
              <a:rPr lang="en-US" dirty="0">
                <a:latin typeface="Arrival mi"/>
              </a:rPr>
              <a:t/>
            </a:r>
            <a:br>
              <a:rPr lang="en-US" dirty="0">
                <a:latin typeface="Arrival mi"/>
              </a:rPr>
            </a:br>
            <a:endParaRPr lang="en-US" b="1" dirty="0">
              <a:solidFill>
                <a:srgbClr val="0070C0"/>
              </a:solidFill>
              <a:latin typeface="Arrival m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895600" y="7391400"/>
            <a:ext cx="12035790" cy="97282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Arrival mi"/>
                <a:cs typeface="Arial" pitchFamily="34" charset="0"/>
              </a:rPr>
              <a:t>University of Trieste</a:t>
            </a:r>
            <a:endParaRPr lang="en-US" sz="4000" dirty="0">
              <a:solidFill>
                <a:srgbClr val="FF0000"/>
              </a:solidFill>
              <a:latin typeface="Arrival mi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24200" y="4953000"/>
            <a:ext cx="12035790" cy="203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MUHAMMAD MUBASHAR SHAHZAD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Registration No. SM3600012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Scientific </a:t>
            </a:r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and Data Intensive </a:t>
            </a:r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Computing (SDIC)</a:t>
            </a:r>
            <a:endParaRPr lang="en-US" b="1" dirty="0">
              <a:solidFill>
                <a:srgbClr val="00B050"/>
              </a:solidFill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684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600200"/>
            <a:ext cx="6400800" cy="762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732103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4</a:t>
            </a:r>
            <a:r>
              <a:rPr lang="en-US" b="1" dirty="0"/>
              <a:t>: Comparison of 10 users, 20 users and 30 users performance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0" cy="9144000"/>
          </a:xfrm>
        </p:spPr>
      </p:pic>
    </p:spTree>
    <p:extLst>
      <p:ext uri="{BB962C8B-B14F-4D97-AF65-F5344CB8AC3E}">
        <p14:creationId xmlns:p14="http://schemas.microsoft.com/office/powerpoint/2010/main" val="182876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öhne"/>
              </a:rPr>
              <a:t>Setting Up </a:t>
            </a:r>
            <a:r>
              <a:rPr lang="en-US" sz="3600" dirty="0" err="1">
                <a:solidFill>
                  <a:srgbClr val="FF0000"/>
                </a:solidFill>
                <a:latin typeface="Söhne"/>
              </a:rPr>
              <a:t>Kubernetes</a:t>
            </a:r>
            <a:r>
              <a:rPr lang="en-US" sz="3600" dirty="0">
                <a:solidFill>
                  <a:srgbClr val="FF0000"/>
                </a:solidFill>
                <a:latin typeface="Söhne"/>
              </a:rPr>
              <a:t> on Windows Using VM and </a:t>
            </a:r>
            <a:r>
              <a:rPr lang="en-US" sz="3600" dirty="0" err="1">
                <a:solidFill>
                  <a:srgbClr val="FF0000"/>
                </a:solidFill>
                <a:latin typeface="Söhne"/>
              </a:rPr>
              <a:t>Minikube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362200"/>
            <a:ext cx="12035790" cy="5867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Initial Setup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Create Linux VM on Windows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Tool: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VirtualBox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7.0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Steps: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VirtualBox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Create a Linux VM.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Install Ubuntu on the VM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87809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12030777" cy="170785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Kubectl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9800"/>
            <a:ext cx="12035790" cy="6553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Installing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Kubectl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Ubuntu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ssudo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apt-get install -y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kubectl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kubectl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–client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Confirms installation with client version details.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Setup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Cluster: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URL: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https://192.168.49.2:8443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6687800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Install Helm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828800"/>
            <a:ext cx="12483226" cy="6052829"/>
          </a:xfrm>
        </p:spPr>
        <p:txBody>
          <a:bodyPr/>
          <a:lstStyle/>
          <a:p>
            <a:r>
              <a:rPr lang="en-US" b="1" dirty="0"/>
              <a:t>Install Helm for </a:t>
            </a:r>
            <a:r>
              <a:rPr lang="en-US" b="1" dirty="0" err="1"/>
              <a:t>Kubernetes</a:t>
            </a:r>
            <a:r>
              <a:rPr lang="en-US" b="1" dirty="0"/>
              <a:t> Package </a:t>
            </a:r>
            <a:r>
              <a:rPr lang="en-US" b="1" dirty="0" smtClean="0"/>
              <a:t>Management</a:t>
            </a:r>
          </a:p>
          <a:p>
            <a:r>
              <a:rPr lang="en-US" b="1" dirty="0" smtClean="0"/>
              <a:t>Commands</a:t>
            </a:r>
          </a:p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get.helm.sh/helm-v3.7.1-linux-amd64.tar.gz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 </a:t>
            </a:r>
            <a:r>
              <a:rPr lang="en-US" dirty="0"/>
              <a:t>-</a:t>
            </a:r>
            <a:r>
              <a:rPr lang="en-US" dirty="0" err="1"/>
              <a:t>zxvf</a:t>
            </a:r>
            <a:r>
              <a:rPr lang="en-US" dirty="0"/>
              <a:t> helm-v3.7.1-linux-amd64.tar.gz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mv linux-amd64/helm /</a:t>
            </a:r>
            <a:r>
              <a:rPr lang="en-US" dirty="0" err="1"/>
              <a:t>usr</a:t>
            </a:r>
            <a:r>
              <a:rPr lang="en-US" dirty="0"/>
              <a:t>/local/bin/</a:t>
            </a:r>
          </a:p>
          <a:p>
            <a:pPr marL="0" indent="0">
              <a:buNone/>
            </a:pPr>
            <a:r>
              <a:rPr lang="en-US" dirty="0"/>
              <a:t>helm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r>
              <a:rPr lang="en-US" b="1" dirty="0" smtClean="0"/>
              <a:t> Verify Installation</a:t>
            </a:r>
          </a:p>
          <a:p>
            <a:pPr marL="0" indent="0">
              <a:buNone/>
            </a:pPr>
            <a:r>
              <a:rPr lang="en-US" dirty="0"/>
              <a:t>helm search repo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Deploying with Helm</a:t>
            </a:r>
          </a:p>
          <a:p>
            <a:pPr marL="0" indent="0">
              <a:buNone/>
            </a:pPr>
            <a:r>
              <a:rPr lang="en-US" dirty="0"/>
              <a:t>Helm Chart Deployment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2459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9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Chart Directory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209800"/>
            <a:ext cx="12035790" cy="6019800"/>
          </a:xfrm>
        </p:spPr>
        <p:txBody>
          <a:bodyPr>
            <a:noAutofit/>
          </a:bodyPr>
          <a:lstStyle/>
          <a:p>
            <a:r>
              <a:rPr lang="en-US" sz="3600" dirty="0"/>
              <a:t>cloud-file-storage-chart/</a:t>
            </a:r>
          </a:p>
          <a:p>
            <a:r>
              <a:rPr lang="en-US" sz="3600" dirty="0"/>
              <a:t>├── charts/</a:t>
            </a:r>
          </a:p>
          <a:p>
            <a:r>
              <a:rPr lang="en-US" sz="3600" dirty="0"/>
              <a:t>├── templates/</a:t>
            </a:r>
          </a:p>
          <a:p>
            <a:r>
              <a:rPr lang="en-US" sz="3600" dirty="0"/>
              <a:t>│   ├── </a:t>
            </a:r>
            <a:r>
              <a:rPr lang="en-US" sz="3600" dirty="0" err="1"/>
              <a:t>deployment.yaml</a:t>
            </a:r>
            <a:endParaRPr lang="en-US" sz="3600" dirty="0"/>
          </a:p>
          <a:p>
            <a:r>
              <a:rPr lang="en-US" sz="3600" dirty="0"/>
              <a:t>│   ├── </a:t>
            </a:r>
            <a:r>
              <a:rPr lang="en-US" sz="3600" dirty="0" err="1"/>
              <a:t>service.yaml</a:t>
            </a:r>
            <a:endParaRPr lang="en-US" sz="3600" dirty="0"/>
          </a:p>
          <a:p>
            <a:r>
              <a:rPr lang="en-US" sz="3600" dirty="0"/>
              <a:t>│   ├── </a:t>
            </a:r>
            <a:r>
              <a:rPr lang="en-US" sz="3600" dirty="0" err="1"/>
              <a:t>persistentvolume.yaml</a:t>
            </a:r>
            <a:endParaRPr lang="en-US" sz="3600" dirty="0"/>
          </a:p>
          <a:p>
            <a:r>
              <a:rPr lang="en-US" sz="3600" dirty="0"/>
              <a:t>│   ├── </a:t>
            </a:r>
            <a:r>
              <a:rPr lang="en-US" sz="3600" dirty="0" err="1"/>
              <a:t>persistentvolumeclaim.yaml</a:t>
            </a:r>
            <a:endParaRPr lang="en-US" sz="3600" dirty="0"/>
          </a:p>
          <a:p>
            <a:r>
              <a:rPr lang="en-US" sz="3600" dirty="0"/>
              <a:t>│   └── </a:t>
            </a:r>
            <a:r>
              <a:rPr lang="en-US" sz="3600" dirty="0" err="1"/>
              <a:t>configmap.yaml</a:t>
            </a:r>
            <a:endParaRPr lang="en-US" sz="3600" dirty="0"/>
          </a:p>
          <a:p>
            <a:r>
              <a:rPr lang="en-US" sz="3600" dirty="0"/>
              <a:t>└── </a:t>
            </a:r>
            <a:r>
              <a:rPr lang="en-US" sz="3600" dirty="0" err="1"/>
              <a:t>values.yaml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Feature Scaling and Train-Test Split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209800"/>
            <a:ext cx="12035790" cy="5671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Step 6: Scaling the </a:t>
            </a:r>
            <a:r>
              <a:rPr lang="en-US" sz="4000" dirty="0" smtClean="0">
                <a:latin typeface="Arrival mi"/>
              </a:rPr>
              <a:t>Features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 </a:t>
            </a:r>
            <a:r>
              <a:rPr lang="en-US" sz="4000" dirty="0" smtClean="0">
                <a:latin typeface="Arrival mi"/>
              </a:rPr>
              <a:t>Normalization </a:t>
            </a:r>
            <a:r>
              <a:rPr lang="en-US" sz="4000" dirty="0">
                <a:latin typeface="Arrival mi"/>
              </a:rPr>
              <a:t>using </a:t>
            </a:r>
            <a:r>
              <a:rPr lang="en-US" sz="4000" dirty="0" err="1">
                <a:latin typeface="Arrival mi"/>
              </a:rPr>
              <a:t>StandardScaler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Step </a:t>
            </a:r>
            <a:r>
              <a:rPr lang="en-US" sz="4000" dirty="0">
                <a:latin typeface="Arrival mi"/>
              </a:rPr>
              <a:t>7: Splitting the </a:t>
            </a:r>
            <a:r>
              <a:rPr lang="en-US" sz="4000" dirty="0" smtClean="0">
                <a:latin typeface="Arrival mi"/>
              </a:rPr>
              <a:t>Data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Train-Test split (80-20) using `</a:t>
            </a:r>
            <a:r>
              <a:rPr lang="en-US" sz="4000" dirty="0" err="1">
                <a:latin typeface="Arrival mi"/>
              </a:rPr>
              <a:t>train_test_split</a:t>
            </a:r>
            <a:r>
              <a:rPr lang="en-US" sz="4000" dirty="0">
                <a:latin typeface="Arrival mi"/>
              </a:rPr>
              <a:t>`.</a:t>
            </a:r>
            <a:endParaRPr lang="en-US" sz="40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21227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Training - Linear Regression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1981200"/>
            <a:ext cx="12035790" cy="6553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Model: Linear </a:t>
            </a:r>
            <a:r>
              <a:rPr lang="en-US" sz="4000" dirty="0" smtClean="0">
                <a:latin typeface="Arrival mi"/>
              </a:rPr>
              <a:t>Regression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Training: Fit the model on training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Evaluation: MSE and R-squared on test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Results: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MSE: 4.8912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-R2</a:t>
            </a:r>
            <a:r>
              <a:rPr lang="en-US" sz="4000" dirty="0">
                <a:latin typeface="Arrival mi"/>
              </a:rPr>
              <a:t>: 0.5482</a:t>
            </a:r>
            <a:endParaRPr lang="en-US" sz="40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108584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Model Training - Ridge Regression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133600"/>
            <a:ext cx="12035790" cy="647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Model: Ridge </a:t>
            </a:r>
            <a:r>
              <a:rPr lang="en-US" sz="4000" dirty="0" smtClean="0">
                <a:latin typeface="Arrival mi"/>
              </a:rPr>
              <a:t>Regression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Training: Fit the model on training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Evaluation: MSE and R-squared on test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Results: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MSE: 4.8911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R2: 0.5482</a:t>
            </a:r>
            <a:endParaRPr lang="en-US" sz="40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173091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Model Training - 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057400"/>
            <a:ext cx="12035790" cy="58242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Model</a:t>
            </a:r>
            <a:r>
              <a:rPr lang="en-US" sz="4000" dirty="0">
                <a:latin typeface="Arrival mi"/>
              </a:rPr>
              <a:t>: Lasso Regression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Training</a:t>
            </a:r>
            <a:r>
              <a:rPr lang="en-US" sz="4000" dirty="0">
                <a:latin typeface="Arrival mi"/>
              </a:rPr>
              <a:t>: Fit the model on training data.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Evaluation</a:t>
            </a:r>
            <a:r>
              <a:rPr lang="en-US" sz="4000" dirty="0">
                <a:latin typeface="Arrival mi"/>
              </a:rPr>
              <a:t>: MSE and R-squared on test data.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Results</a:t>
            </a:r>
            <a:r>
              <a:rPr lang="en-US" sz="4000" dirty="0">
                <a:latin typeface="Arrival mi"/>
              </a:rPr>
              <a:t>: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MSE: 7.6826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R2: 0.2903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75298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1828800"/>
            <a:ext cx="12035790" cy="6052829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pt-BR" sz="3600" dirty="0" smtClean="0">
                <a:latin typeface="Arrival mi"/>
              </a:rPr>
              <a:t> Linear </a:t>
            </a:r>
            <a:r>
              <a:rPr lang="pt-BR" sz="3600" dirty="0">
                <a:latin typeface="Arrival mi"/>
              </a:rPr>
              <a:t>Regression: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MSE: 4.8912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R2: 0.5482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Lasso </a:t>
            </a:r>
            <a:r>
              <a:rPr lang="pt-BR" sz="3600" dirty="0">
                <a:latin typeface="Arrival mi"/>
              </a:rPr>
              <a:t>Regression: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MSE: 7.6826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R2: 0.2903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Ridge </a:t>
            </a:r>
            <a:r>
              <a:rPr lang="pt-BR" sz="3600" dirty="0">
                <a:latin typeface="Arrival mi"/>
              </a:rPr>
              <a:t>Regression: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MSE: 4.8911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R2: 0.5482</a:t>
            </a:r>
          </a:p>
          <a:p>
            <a:endParaRPr lang="en-US" sz="36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1994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12030777" cy="170785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Introduction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0"/>
            <a:ext cx="13407390" cy="655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Objective: </a:t>
            </a:r>
            <a:r>
              <a:rPr lang="en-US" sz="4400" dirty="0" smtClean="0">
                <a:latin typeface="Arrival mi"/>
              </a:rPr>
              <a:t>To </a:t>
            </a:r>
            <a:r>
              <a:rPr lang="en-US" sz="4400" dirty="0">
                <a:latin typeface="Arrival mi"/>
              </a:rPr>
              <a:t>predict the age of abalone using physical measurements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Dataset: Abalone dataset with 4177 instances and 8 features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Target Variable: Rings (predicting Age by adding 1.5).</a:t>
            </a:r>
            <a:endParaRPr lang="en-US" sz="44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54053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1905000"/>
            <a:ext cx="12035790" cy="662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3200" dirty="0">
                <a:latin typeface="Arrival mi"/>
              </a:rPr>
              <a:t>Summary: Linear and Ridge Regression perform similarly and better than Lasso Regression.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3200" dirty="0">
                <a:latin typeface="Arrival mi"/>
              </a:rPr>
              <a:t>Recommendation: Choose Ridge Regression if </a:t>
            </a:r>
            <a:r>
              <a:rPr lang="en-US" sz="3200" dirty="0" err="1">
                <a:latin typeface="Arrival mi"/>
              </a:rPr>
              <a:t>multicollinearity</a:t>
            </a:r>
            <a:r>
              <a:rPr lang="en-US" sz="3200" dirty="0">
                <a:latin typeface="Arrival mi"/>
              </a:rPr>
              <a:t> is a concern; otherwise, Linear Regression is also a good choice.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3200" dirty="0">
                <a:latin typeface="Arrival mi"/>
              </a:rPr>
              <a:t>Future Work: Consider other regression techniques or feature engineering for improved performance.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38799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609600"/>
            <a:ext cx="12030777" cy="170785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362200"/>
            <a:ext cx="12407026" cy="617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B050"/>
                </a:solidFill>
                <a:latin typeface="Arrival mi"/>
              </a:rPr>
              <a:t>Open the floor for any questions from the audience.</a:t>
            </a:r>
          </a:p>
          <a:p>
            <a:pPr algn="ctr"/>
            <a:endParaRPr lang="en-US" sz="8000" dirty="0">
              <a:solidFill>
                <a:srgbClr val="00B050"/>
              </a:solidFill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71483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1" y="2057400"/>
            <a:ext cx="1828800" cy="482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90600"/>
            <a:ext cx="12649200" cy="7115175"/>
          </a:xfrm>
        </p:spPr>
      </p:pic>
    </p:spTree>
    <p:extLst>
      <p:ext uri="{BB962C8B-B14F-4D97-AF65-F5344CB8AC3E}">
        <p14:creationId xmlns:p14="http://schemas.microsoft.com/office/powerpoint/2010/main" val="12856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57200"/>
            <a:ext cx="12711827" cy="1930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Dataset Overview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0"/>
            <a:ext cx="12330826" cy="7620000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en-US" sz="3600" dirty="0">
                <a:latin typeface="Arrival mi"/>
              </a:rPr>
              <a:t>Features: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Sex (Categorical)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Length 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Diameter 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Height 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Whole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Shucked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Viscera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Shell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>
                <a:latin typeface="Arrival mi"/>
              </a:rPr>
              <a:t>Target: Rings (Integer, Age = Rings + 1.5)</a:t>
            </a:r>
            <a:endParaRPr lang="en-US" sz="36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16311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12030777" cy="1707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Data Loading and Initial Exploration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05000"/>
            <a:ext cx="13944600" cy="723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Step 1: Loading the dataset using Pandas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Code Snippet: `</a:t>
            </a:r>
            <a:r>
              <a:rPr lang="en-US" sz="4400" dirty="0" err="1">
                <a:latin typeface="Arrival mi"/>
              </a:rPr>
              <a:t>pd.read_csv</a:t>
            </a:r>
            <a:r>
              <a:rPr lang="en-US" sz="4400" dirty="0">
                <a:latin typeface="Arrival mi"/>
              </a:rPr>
              <a:t>('abalone.csv</a:t>
            </a:r>
            <a:r>
              <a:rPr lang="en-US" sz="4400" dirty="0" smtClean="0">
                <a:latin typeface="Arrival mi"/>
              </a:rPr>
              <a:t>')`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Initial </a:t>
            </a:r>
            <a:r>
              <a:rPr lang="en-US" sz="4400" dirty="0" err="1">
                <a:latin typeface="Arrival mi"/>
              </a:rPr>
              <a:t>DataFrame</a:t>
            </a:r>
            <a:r>
              <a:rPr lang="en-US" sz="4400" dirty="0">
                <a:latin typeface="Arrival mi"/>
              </a:rPr>
              <a:t>: Show the first few rows of the dataset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Handling Missing Values: Mention that there are no missing values in the dataset.</a:t>
            </a:r>
            <a:endParaRPr lang="en-US" sz="44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316238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2030777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Data Preprocessing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828800"/>
            <a:ext cx="12801600" cy="701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Step 2: Converting Categorical </a:t>
            </a:r>
            <a:r>
              <a:rPr lang="en-US" sz="4400" dirty="0" smtClean="0">
                <a:latin typeface="Arrival mi"/>
              </a:rPr>
              <a:t>Variable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 </a:t>
            </a:r>
            <a:r>
              <a:rPr lang="en-US" sz="4400" dirty="0" smtClean="0">
                <a:latin typeface="Arrival mi"/>
              </a:rPr>
              <a:t>Sex </a:t>
            </a:r>
            <a:r>
              <a:rPr lang="en-US" sz="4400" dirty="0">
                <a:latin typeface="Arrival mi"/>
              </a:rPr>
              <a:t>column converted to numerical using one-hot encoding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Step 3: Creating Age </a:t>
            </a:r>
            <a:r>
              <a:rPr lang="en-US" sz="4400" dirty="0" smtClean="0">
                <a:latin typeface="Arrival mi"/>
              </a:rPr>
              <a:t>Column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 </a:t>
            </a:r>
            <a:r>
              <a:rPr lang="en-US" sz="4400" dirty="0" smtClean="0">
                <a:latin typeface="Arrival mi"/>
              </a:rPr>
              <a:t>Adding </a:t>
            </a:r>
            <a:r>
              <a:rPr lang="en-US" sz="4400" dirty="0">
                <a:latin typeface="Arrival mi"/>
              </a:rPr>
              <a:t>1.5 to the Rings column to get the age.</a:t>
            </a:r>
            <a:endParaRPr lang="en-US" sz="44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159913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38200"/>
            <a:ext cx="12030777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Exploratory Data Analysis (EDA)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09800"/>
            <a:ext cx="13106400" cy="670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Step 4: </a:t>
            </a:r>
            <a:r>
              <a:rPr lang="en-US" sz="4000" dirty="0" smtClean="0">
                <a:latin typeface="Arrival mi"/>
              </a:rPr>
              <a:t>Visualizations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Histograms of numerical features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Box plots to check for outliers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Step </a:t>
            </a:r>
            <a:r>
              <a:rPr lang="en-US" sz="4000" dirty="0">
                <a:latin typeface="Arrival mi"/>
              </a:rPr>
              <a:t>5: Correlation </a:t>
            </a:r>
            <a:r>
              <a:rPr lang="en-US" sz="4000" dirty="0" smtClean="0">
                <a:latin typeface="Arrival mi"/>
              </a:rPr>
              <a:t>Analysis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 err="1">
                <a:latin typeface="Arrival mi"/>
              </a:rPr>
              <a:t>Heatmap</a:t>
            </a:r>
            <a:r>
              <a:rPr lang="en-US" sz="4000" dirty="0">
                <a:latin typeface="Arrival mi"/>
              </a:rPr>
              <a:t> of correlation matrix to understand </a:t>
            </a:r>
            <a:r>
              <a:rPr lang="en-US" sz="4000" dirty="0" smtClean="0">
                <a:latin typeface="Arrival mi"/>
              </a:rPr>
              <a:t> relationships </a:t>
            </a:r>
            <a:r>
              <a:rPr lang="en-US" sz="4000" dirty="0">
                <a:latin typeface="Arrival mi"/>
              </a:rPr>
              <a:t>between features and target.</a:t>
            </a:r>
            <a:endParaRPr lang="en-US" sz="40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3442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861" y="381000"/>
            <a:ext cx="12030777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68019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imbusRomNo9L-Medi"/>
              </a:rPr>
              <a:t>Figure </a:t>
            </a:r>
            <a:r>
              <a:rPr lang="en-US" b="1" dirty="0" smtClean="0">
                <a:latin typeface="NimbusRomNo9L-Medi"/>
              </a:rPr>
              <a:t>1</a:t>
            </a:r>
            <a:r>
              <a:rPr lang="en-US" b="1" dirty="0">
                <a:latin typeface="NimbusRomNo9L-Medi"/>
              </a:rPr>
              <a:t>: </a:t>
            </a:r>
            <a:r>
              <a:rPr lang="en-US" b="1" dirty="0">
                <a:latin typeface="NimbusRomNo9L-Regu"/>
              </a:rPr>
              <a:t>Locust load testing results for a maximum of 10 users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199" cy="9144000"/>
          </a:xfrm>
        </p:spPr>
      </p:pic>
    </p:spTree>
    <p:extLst>
      <p:ext uri="{BB962C8B-B14F-4D97-AF65-F5344CB8AC3E}">
        <p14:creationId xmlns:p14="http://schemas.microsoft.com/office/powerpoint/2010/main" val="264925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50" y="2286000"/>
            <a:ext cx="12030777" cy="254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4248" y="690151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imbusRomNo9L-Medi"/>
              </a:rPr>
              <a:t>Figure </a:t>
            </a:r>
            <a:r>
              <a:rPr lang="en-US" b="1" dirty="0" smtClean="0">
                <a:latin typeface="NimbusRomNo9L-Medi"/>
              </a:rPr>
              <a:t>2</a:t>
            </a:r>
            <a:r>
              <a:rPr lang="en-US" b="1" dirty="0">
                <a:latin typeface="NimbusRomNo9L-Medi"/>
              </a:rPr>
              <a:t>: </a:t>
            </a:r>
            <a:r>
              <a:rPr lang="en-US" b="1" dirty="0">
                <a:latin typeface="NimbusRomNo9L-Regu"/>
              </a:rPr>
              <a:t>Locust </a:t>
            </a:r>
            <a:r>
              <a:rPr lang="en-US" b="1" dirty="0" err="1">
                <a:latin typeface="NimbusRomNo9L-Regu"/>
              </a:rPr>
              <a:t>Locust</a:t>
            </a:r>
            <a:r>
              <a:rPr lang="en-US" b="1" dirty="0">
                <a:latin typeface="NimbusRomNo9L-Regu"/>
              </a:rPr>
              <a:t> load testing results for a maximum of 20 users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0" cy="9144000"/>
          </a:xfrm>
        </p:spPr>
      </p:pic>
    </p:spTree>
    <p:extLst>
      <p:ext uri="{BB962C8B-B14F-4D97-AF65-F5344CB8AC3E}">
        <p14:creationId xmlns:p14="http://schemas.microsoft.com/office/powerpoint/2010/main" val="4100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51" y="832147"/>
            <a:ext cx="8691550" cy="16062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737826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imbusRomNo9L-Medi"/>
              </a:rPr>
              <a:t>Figure </a:t>
            </a:r>
            <a:r>
              <a:rPr lang="en-US" b="1" dirty="0" smtClean="0">
                <a:latin typeface="NimbusRomNo9L-Medi"/>
              </a:rPr>
              <a:t>3: </a:t>
            </a:r>
            <a:r>
              <a:rPr lang="en-US" b="1" dirty="0">
                <a:latin typeface="NimbusRomNo9L-Regu"/>
              </a:rPr>
              <a:t>Locust </a:t>
            </a:r>
            <a:r>
              <a:rPr lang="en-US" b="1" dirty="0" err="1">
                <a:latin typeface="NimbusRomNo9L-Regu"/>
              </a:rPr>
              <a:t>Locust</a:t>
            </a:r>
            <a:r>
              <a:rPr lang="en-US" b="1" dirty="0">
                <a:latin typeface="NimbusRomNo9L-Regu"/>
              </a:rPr>
              <a:t> load testing results for a maximum of 20 users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20041" cy="9144000"/>
          </a:xfrm>
        </p:spPr>
      </p:pic>
    </p:spTree>
    <p:extLst>
      <p:ext uri="{BB962C8B-B14F-4D97-AF65-F5344CB8AC3E}">
        <p14:creationId xmlns:p14="http://schemas.microsoft.com/office/powerpoint/2010/main" val="10844306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9453</TotalTime>
  <Words>667</Words>
  <Application>Microsoft Office PowerPoint</Application>
  <PresentationFormat>Custom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Predicting the Age of Abalone Using Regression Models A Comparative Study of Linear, Ridge, and Lasso Regression </vt:lpstr>
      <vt:lpstr>Introduction</vt:lpstr>
      <vt:lpstr>Dataset Overview</vt:lpstr>
      <vt:lpstr>Data Loading and Initial Exploration</vt:lpstr>
      <vt:lpstr>Data Preprocessing</vt:lpstr>
      <vt:lpstr>Exploratory Data Analysis (EDA)</vt:lpstr>
      <vt:lpstr>Results</vt:lpstr>
      <vt:lpstr>PowerPoint Presentation</vt:lpstr>
      <vt:lpstr>PowerPoint Presentation</vt:lpstr>
      <vt:lpstr>PowerPoint Presentation</vt:lpstr>
      <vt:lpstr>Setting Up Kubernetes on Windows Using VM and Minikube</vt:lpstr>
      <vt:lpstr>Install Kubernetes and Kubectl </vt:lpstr>
      <vt:lpstr>Install Helm </vt:lpstr>
      <vt:lpstr>Create Chart Directory Structure:</vt:lpstr>
      <vt:lpstr>Feature Scaling and Train-Test Split</vt:lpstr>
      <vt:lpstr>Model Training - Linear Regression</vt:lpstr>
      <vt:lpstr>Model Training - Ridge Regression</vt:lpstr>
      <vt:lpstr>Model Training - Lasso Regression</vt:lpstr>
      <vt:lpstr>Model Comparison</vt:lpstr>
      <vt:lpstr>Conclusion</vt:lpstr>
      <vt:lpstr>Questions &amp; Answers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and Distance Based Topological Invariants of Graphs</dc:title>
  <dc:creator>Raghisa Khalid</dc:creator>
  <cp:lastModifiedBy>NCS</cp:lastModifiedBy>
  <cp:revision>934</cp:revision>
  <dcterms:created xsi:type="dcterms:W3CDTF">2017-03-03T16:18:10Z</dcterms:created>
  <dcterms:modified xsi:type="dcterms:W3CDTF">2024-05-31T23:51:55Z</dcterms:modified>
</cp:coreProperties>
</file>