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mubasheera66/KEYLOGGERS" TargetMode="External"/><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752850" y="2118805"/>
            <a:ext cx="5800851" cy="509114"/>
          </a:xfrm>
          <a:prstGeom prst="rect">
            <a:avLst/>
          </a:prstGeom>
        </p:spPr>
        <p:txBody>
          <a:bodyPr vert="horz" wrap="square" lIns="0" tIns="16510" rIns="0" bIns="0" rtlCol="0">
            <a:spAutoFit/>
          </a:bodyPr>
          <a:lstStyle/>
          <a:p>
            <a:pPr marL="3213735">
              <a:lnSpc>
                <a:spcPct val="100000"/>
              </a:lnSpc>
              <a:spcBef>
                <a:spcPts val="130"/>
              </a:spcBef>
            </a:pPr>
            <a:r>
              <a:rPr lang="en-US" spc="15" dirty="0" err="1"/>
              <a:t>Mubasheera</a:t>
            </a:r>
            <a:endParaRPr spc="15" dirty="0"/>
          </a:p>
        </p:txBody>
      </p:sp>
      <p:sp>
        <p:nvSpPr>
          <p:cNvPr id="8" name="object 8"/>
          <p:cNvSpPr txBox="1"/>
          <p:nvPr/>
        </p:nvSpPr>
        <p:spPr>
          <a:xfrm>
            <a:off x="6324600" y="2821622"/>
            <a:ext cx="3962400" cy="382156"/>
          </a:xfrm>
          <a:prstGeom prst="rect">
            <a:avLst/>
          </a:prstGeom>
        </p:spPr>
        <p:txBody>
          <a:bodyPr vert="horz" wrap="square" lIns="0" tIns="12700" rIns="0" bIns="0" rtlCol="0">
            <a:spAutoFit/>
          </a:bodyPr>
          <a:lstStyle/>
          <a:p>
            <a:pPr marL="12700">
              <a:lnSpc>
                <a:spcPct val="100000"/>
              </a:lnSpc>
              <a:spcBef>
                <a:spcPts val="100"/>
              </a:spcBef>
            </a:pPr>
            <a:r>
              <a:rPr lang="en-US" sz="2400" b="1" spc="10" dirty="0" err="1">
                <a:solidFill>
                  <a:srgbClr val="2D936B"/>
                </a:solidFill>
                <a:latin typeface="Trebuchet MS"/>
                <a:cs typeface="Trebuchet MS"/>
              </a:rPr>
              <a:t>Keyloger</a:t>
            </a:r>
            <a:endParaRPr lang="en-US" sz="2400" b="1" spc="10" dirty="0">
              <a:solidFill>
                <a:srgbClr val="2D936B"/>
              </a:solidFill>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TextBox 9">
            <a:hlinkClick r:id="rId3"/>
            <a:extLst>
              <a:ext uri="{FF2B5EF4-FFF2-40B4-BE49-F238E27FC236}">
                <a16:creationId xmlns:a16="http://schemas.microsoft.com/office/drawing/2014/main" id="{DCFA2534-8F2C-7FBE-74FA-86A0A952C89C}"/>
              </a:ext>
            </a:extLst>
          </p:cNvPr>
          <p:cNvSpPr txBox="1"/>
          <p:nvPr/>
        </p:nvSpPr>
        <p:spPr>
          <a:xfrm>
            <a:off x="3045691" y="3244334"/>
            <a:ext cx="6100618" cy="369332"/>
          </a:xfrm>
          <a:prstGeom prst="rect">
            <a:avLst/>
          </a:prstGeom>
          <a:noFill/>
        </p:spPr>
        <p:txBody>
          <a:bodyPr wrap="square">
            <a:spAutoFit/>
          </a:bodyPr>
          <a:lstStyle/>
          <a:p>
            <a:r>
              <a:rPr lang="en-IN" dirty="0">
                <a:highlight>
                  <a:srgbClr val="00FFFF"/>
                </a:highlight>
              </a:rPr>
              <a:t>https://github.com/mubasheera66/KEYLOGGERS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33400" y="1524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219200" y="829627"/>
            <a:ext cx="9716792" cy="1247777"/>
          </a:xfrm>
          <a:prstGeom prst="rect">
            <a:avLst/>
          </a:prstGeom>
        </p:spPr>
        <p:txBody>
          <a:bodyPr vert="horz" wrap="square" lIns="0" tIns="16510" rIns="0" bIns="0" rtlCol="0">
            <a:spAutoFit/>
          </a:bodyPr>
          <a:lstStyle/>
          <a:p>
            <a:pPr marL="12700">
              <a:lnSpc>
                <a:spcPct val="100000"/>
              </a:lnSpc>
              <a:spcBef>
                <a:spcPts val="130"/>
              </a:spcBef>
            </a:pPr>
            <a:r>
              <a:rPr lang="en-US" sz="4250" spc="5" dirty="0"/>
              <a:t>		</a:t>
            </a:r>
            <a:r>
              <a:rPr lang="en-US" sz="8000" spc="5" dirty="0"/>
              <a:t>KEY LOGER</a:t>
            </a:r>
            <a:endParaRPr sz="80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314513" y="3245716"/>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229105" y="205593"/>
            <a:ext cx="2357120" cy="758190"/>
          </a:xfrm>
          <a:prstGeom prst="rect">
            <a:avLst/>
          </a:prstGeom>
        </p:spPr>
        <p:txBody>
          <a:bodyPr vert="horz" wrap="square" lIns="0" tIns="13335" rIns="0" bIns="0" rtlCol="0">
            <a:spAutoFit/>
          </a:bodyPr>
          <a:lstStyle/>
          <a:p>
            <a:pPr marL="12700">
              <a:lnSpc>
                <a:spcPct val="100000"/>
              </a:lnSpc>
              <a:spcBef>
                <a:spcPts val="105"/>
              </a:spcBef>
            </a:pPr>
            <a:r>
              <a:rPr lang="en-US" dirty="0"/>
              <a:t>AGENDA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4" name="TextBox 23">
            <a:extLst>
              <a:ext uri="{FF2B5EF4-FFF2-40B4-BE49-F238E27FC236}">
                <a16:creationId xmlns:a16="http://schemas.microsoft.com/office/drawing/2014/main" id="{355F2018-112D-0FC8-B66E-022D236CACDF}"/>
              </a:ext>
            </a:extLst>
          </p:cNvPr>
          <p:cNvSpPr txBox="1"/>
          <p:nvPr/>
        </p:nvSpPr>
        <p:spPr>
          <a:xfrm>
            <a:off x="1984058" y="1740678"/>
            <a:ext cx="7424260" cy="4093428"/>
          </a:xfrm>
          <a:prstGeom prst="rect">
            <a:avLst/>
          </a:prstGeom>
          <a:noFill/>
        </p:spPr>
        <p:txBody>
          <a:bodyPr wrap="square">
            <a:spAutoFit/>
          </a:bodyPr>
          <a:lstStyle/>
          <a:p>
            <a:r>
              <a:rPr lang="en-US" b="0" i="0" dirty="0">
                <a:solidFill>
                  <a:srgbClr val="FFFFFF"/>
                </a:solidFill>
                <a:effectLst/>
                <a:highlight>
                  <a:srgbClr val="FFFFFF"/>
                </a:highlight>
                <a:latin typeface="LiberationSans-Bold_cu_2"/>
              </a:rPr>
              <a:t>What is keystroke </a:t>
            </a:r>
            <a:r>
              <a:rPr lang="en-US" sz="4000" b="0" i="0" dirty="0">
                <a:solidFill>
                  <a:srgbClr val="FFFFFF"/>
                </a:solidFill>
                <a:effectLst/>
                <a:highlight>
                  <a:srgbClr val="FFFFFF"/>
                </a:highlight>
                <a:latin typeface="LiberationSans-Bold_cu_2"/>
              </a:rPr>
              <a:t>logging</a:t>
            </a:r>
            <a:r>
              <a:rPr lang="en-US" sz="2000" b="0" i="0" dirty="0">
                <a:solidFill>
                  <a:srgbClr val="FFFFFF"/>
                </a:solidFill>
                <a:effectLst/>
                <a:highlight>
                  <a:srgbClr val="FFFFFF"/>
                </a:highlight>
                <a:latin typeface="LiberationSans-Bold_cu_2"/>
              </a:rPr>
              <a:t>? </a:t>
            </a:r>
            <a:r>
              <a:rPr lang="en-US" sz="2000" b="0" i="0" dirty="0">
                <a:solidFill>
                  <a:srgbClr val="7DA0D3"/>
                </a:solidFill>
                <a:effectLst/>
                <a:highlight>
                  <a:srgbClr val="FFFFFF"/>
                </a:highlight>
                <a:latin typeface="OpenSymbol_d2_2"/>
              </a:rPr>
              <a:t> </a:t>
            </a:r>
            <a:r>
              <a:rPr lang="en-US" sz="2000" b="0" i="0" dirty="0">
                <a:solidFill>
                  <a:srgbClr val="000000"/>
                </a:solidFill>
                <a:effectLst/>
                <a:highlight>
                  <a:srgbClr val="FFFFFF"/>
                </a:highlight>
                <a:latin typeface="LiberationSans_ck_2"/>
              </a:rPr>
              <a:t>A keylogger is a program that runs in the background or hardware, recording all the keystrokes. Once keystrokes are logged, they are hidden in the machine for later retrieval, or shipped raw to the attacker </a:t>
            </a:r>
            <a:r>
              <a:rPr lang="en-US" sz="2000" b="0" i="0" dirty="0">
                <a:solidFill>
                  <a:srgbClr val="7DA0D3"/>
                </a:solidFill>
                <a:effectLst/>
                <a:highlight>
                  <a:srgbClr val="FFFFFF"/>
                </a:highlight>
                <a:latin typeface="OpenSymbol_d2_2"/>
              </a:rPr>
              <a:t> </a:t>
            </a:r>
            <a:r>
              <a:rPr lang="en-US" sz="2000" b="0" i="0" dirty="0">
                <a:solidFill>
                  <a:srgbClr val="000000"/>
                </a:solidFill>
                <a:effectLst/>
                <a:highlight>
                  <a:srgbClr val="FFFFFF"/>
                </a:highlight>
                <a:latin typeface="LiberationSans_ck_2"/>
              </a:rPr>
              <a:t>Attacker checks files carefully in the hopes of either finding passwords, or possibly other useful information</a:t>
            </a:r>
          </a:p>
          <a:p>
            <a:br>
              <a:rPr lang="en-US" sz="2000" b="0" i="0" dirty="0">
                <a:solidFill>
                  <a:srgbClr val="000000"/>
                </a:solidFill>
                <a:effectLst/>
                <a:highlight>
                  <a:srgbClr val="FFFFFF"/>
                </a:highlight>
                <a:latin typeface="LiberationSans_ck_3"/>
              </a:rPr>
            </a:br>
            <a:r>
              <a:rPr lang="en-US" sz="2000" b="0" i="0" dirty="0">
                <a:solidFill>
                  <a:srgbClr val="000000"/>
                </a:solidFill>
                <a:effectLst/>
                <a:highlight>
                  <a:srgbClr val="FFFFFF"/>
                </a:highlight>
                <a:latin typeface="LiberationSans_ck_3"/>
              </a:rPr>
              <a:t>Key loggers, as a surveillance tool, are often used by employers to ensure employees use work computers for business purposes only </a:t>
            </a:r>
            <a:r>
              <a:rPr lang="en-US" sz="2000" b="0" i="0" dirty="0">
                <a:solidFill>
                  <a:srgbClr val="7DA0D3"/>
                </a:solidFill>
                <a:effectLst/>
                <a:highlight>
                  <a:srgbClr val="FFFFFF"/>
                </a:highlight>
                <a:latin typeface="OpenSymbol_d2_2"/>
              </a:rPr>
              <a:t> </a:t>
            </a:r>
            <a:r>
              <a:rPr lang="en-US" sz="2000" b="0" i="0" dirty="0">
                <a:solidFill>
                  <a:srgbClr val="000000"/>
                </a:solidFill>
                <a:effectLst/>
                <a:highlight>
                  <a:srgbClr val="FFFFFF"/>
                </a:highlight>
                <a:latin typeface="LiberationSans_ck_3"/>
              </a:rPr>
              <a:t>Such systems are also highly useful for law enforcement and espionage </a:t>
            </a:r>
            <a:r>
              <a:rPr lang="en-US" sz="2000" b="0" i="0" dirty="0">
                <a:solidFill>
                  <a:srgbClr val="7DA0D3"/>
                </a:solidFill>
                <a:effectLst/>
                <a:highlight>
                  <a:srgbClr val="FFFFFF"/>
                </a:highlight>
                <a:latin typeface="OpenSymbol_d2_2"/>
              </a:rPr>
              <a:t> </a:t>
            </a:r>
            <a:r>
              <a:rPr lang="en-US" sz="2000" b="0" i="0" dirty="0">
                <a:solidFill>
                  <a:srgbClr val="000000"/>
                </a:solidFill>
                <a:effectLst/>
                <a:highlight>
                  <a:srgbClr val="FFFFFF"/>
                </a:highlight>
                <a:latin typeface="LiberationSans_ck_3"/>
              </a:rPr>
              <a:t>Keystroke logging can be achieved by both hardware and software means</a:t>
            </a:r>
            <a:r>
              <a:rPr lang="en-US" b="0" i="0" dirty="0">
                <a:solidFill>
                  <a:srgbClr val="000000"/>
                </a:solidFill>
                <a:effectLst/>
                <a:highlight>
                  <a:srgbClr val="FFFFFF"/>
                </a:highlight>
                <a:latin typeface="LiberationSans_ck_3"/>
              </a:rPr>
              <a:t>.</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7129B321-AA87-006D-4CD0-BA89C6ECB9D7}"/>
              </a:ext>
            </a:extLst>
          </p:cNvPr>
          <p:cNvSpPr txBox="1"/>
          <p:nvPr/>
        </p:nvSpPr>
        <p:spPr>
          <a:xfrm>
            <a:off x="759114" y="2254032"/>
            <a:ext cx="7049077" cy="3108543"/>
          </a:xfrm>
          <a:prstGeom prst="rect">
            <a:avLst/>
          </a:prstGeom>
          <a:noFill/>
        </p:spPr>
        <p:txBody>
          <a:bodyPr wrap="square">
            <a:spAutoFit/>
          </a:bodyPr>
          <a:lstStyle/>
          <a:p>
            <a:r>
              <a:rPr lang="en-US" sz="2800" b="0" i="0" dirty="0">
                <a:solidFill>
                  <a:srgbClr val="000000"/>
                </a:solidFill>
                <a:effectLst/>
                <a:highlight>
                  <a:srgbClr val="FFFFFF"/>
                </a:highlight>
                <a:latin typeface="LiberationSans_ck_4"/>
              </a:rPr>
              <a:t>Good: companies can monitor the productivity of an employee, also useful for software developing. </a:t>
            </a:r>
            <a:endParaRPr lang="en-US" sz="2800" dirty="0">
              <a:solidFill>
                <a:srgbClr val="7DA0D3"/>
              </a:solidFill>
              <a:highlight>
                <a:srgbClr val="FFFFFF"/>
              </a:highlight>
              <a:latin typeface="OpenSymbol_d2_2"/>
            </a:endParaRPr>
          </a:p>
          <a:p>
            <a:r>
              <a:rPr lang="en-US" sz="2800" b="0" i="0" dirty="0">
                <a:solidFill>
                  <a:srgbClr val="7DA0D3"/>
                </a:solidFill>
                <a:effectLst/>
                <a:highlight>
                  <a:srgbClr val="FFFFFF"/>
                </a:highlight>
                <a:latin typeface="OpenSymbol_d2_2"/>
              </a:rPr>
              <a:t> </a:t>
            </a:r>
            <a:r>
              <a:rPr lang="en-US" sz="2800" b="0" i="0" dirty="0">
                <a:solidFill>
                  <a:srgbClr val="000000"/>
                </a:solidFill>
                <a:effectLst/>
                <a:highlight>
                  <a:srgbClr val="FFFFFF"/>
                </a:highlight>
                <a:latin typeface="LiberationSans_ck_4"/>
              </a:rPr>
              <a:t>Bad: Espionage </a:t>
            </a:r>
            <a:endParaRPr lang="en-US" sz="2800" dirty="0">
              <a:solidFill>
                <a:srgbClr val="7DA0D3"/>
              </a:solidFill>
              <a:highlight>
                <a:srgbClr val="FFFFFF"/>
              </a:highlight>
              <a:latin typeface="OpenSymbol_d2_2"/>
            </a:endParaRPr>
          </a:p>
          <a:p>
            <a:r>
              <a:rPr lang="en-US" sz="2800" b="0" i="0" dirty="0">
                <a:solidFill>
                  <a:srgbClr val="7DA0D3"/>
                </a:solidFill>
                <a:effectLst/>
                <a:highlight>
                  <a:srgbClr val="FFFFFF"/>
                </a:highlight>
                <a:latin typeface="OpenSymbol_d2_2"/>
              </a:rPr>
              <a:t> </a:t>
            </a:r>
            <a:r>
              <a:rPr lang="en-US" sz="2800" b="0" i="0" dirty="0">
                <a:solidFill>
                  <a:srgbClr val="000000"/>
                </a:solidFill>
                <a:effectLst/>
                <a:highlight>
                  <a:srgbClr val="FFFFFF"/>
                </a:highlight>
                <a:latin typeface="LiberationSans_ck_4"/>
              </a:rPr>
              <a:t>Ugly: External hardware can be caught easily and software installation without user noticing is hard</a:t>
            </a:r>
            <a:endParaRPr lang="en-IN"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659E42CE-F9F6-8A40-1B41-6A07650C8484}"/>
              </a:ext>
            </a:extLst>
          </p:cNvPr>
          <p:cNvSpPr txBox="1"/>
          <p:nvPr/>
        </p:nvSpPr>
        <p:spPr>
          <a:xfrm>
            <a:off x="1143000" y="2438400"/>
            <a:ext cx="8007927" cy="1323439"/>
          </a:xfrm>
          <a:prstGeom prst="rect">
            <a:avLst/>
          </a:prstGeom>
          <a:noFill/>
        </p:spPr>
        <p:txBody>
          <a:bodyPr wrap="square">
            <a:spAutoFit/>
          </a:bodyPr>
          <a:lstStyle/>
          <a:p>
            <a:r>
              <a:rPr lang="en-US" sz="2000" b="0" i="0" dirty="0">
                <a:solidFill>
                  <a:srgbClr val="000000"/>
                </a:solidFill>
                <a:effectLst/>
                <a:highlight>
                  <a:srgbClr val="FFFFFF"/>
                </a:highlight>
                <a:latin typeface="LiberationSans_ck_5"/>
              </a:rPr>
              <a:t>Come in three types:</a:t>
            </a:r>
          </a:p>
          <a:p>
            <a:r>
              <a:rPr lang="en-US" sz="2000" dirty="0">
                <a:solidFill>
                  <a:srgbClr val="65AAE9"/>
                </a:solidFill>
                <a:highlight>
                  <a:srgbClr val="FFFFFF"/>
                </a:highlight>
                <a:latin typeface="OpenSymbol_d2_5"/>
              </a:rPr>
              <a:t>O</a:t>
            </a:r>
            <a:r>
              <a:rPr lang="en-US" sz="2000" b="0" i="0" dirty="0">
                <a:solidFill>
                  <a:srgbClr val="000000"/>
                </a:solidFill>
                <a:effectLst/>
                <a:highlight>
                  <a:srgbClr val="FFFFFF"/>
                </a:highlight>
                <a:latin typeface="LiberationSans_ck_5"/>
              </a:rPr>
              <a:t>nline devices that are attached to the keyboard cable</a:t>
            </a:r>
          </a:p>
          <a:p>
            <a:r>
              <a:rPr lang="en-US" sz="2000" b="0" i="0" dirty="0">
                <a:solidFill>
                  <a:srgbClr val="000000"/>
                </a:solidFill>
                <a:effectLst/>
                <a:highlight>
                  <a:srgbClr val="FFFFFF"/>
                </a:highlight>
                <a:latin typeface="LiberationSans_ck_5"/>
              </a:rPr>
              <a:t> Devices which can be installed inside standard keyboards </a:t>
            </a:r>
          </a:p>
          <a:p>
            <a:r>
              <a:rPr lang="en-US" sz="2000" b="0" i="0" dirty="0">
                <a:solidFill>
                  <a:srgbClr val="000000"/>
                </a:solidFill>
                <a:effectLst/>
                <a:highlight>
                  <a:srgbClr val="FFFFFF"/>
                </a:highlight>
                <a:latin typeface="LiberationSans_ck_5"/>
              </a:rPr>
              <a:t>Replacement keyboards that contain the key logger already built-in</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a:extLst>
              <a:ext uri="{FF2B5EF4-FFF2-40B4-BE49-F238E27FC236}">
                <a16:creationId xmlns:a16="http://schemas.microsoft.com/office/drawing/2014/main" id="{7120B9F7-521F-2743-89A1-AB008E1C9E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1688318"/>
            <a:ext cx="9790476" cy="460952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11" name="Picture 10">
            <a:extLst>
              <a:ext uri="{FF2B5EF4-FFF2-40B4-BE49-F238E27FC236}">
                <a16:creationId xmlns:a16="http://schemas.microsoft.com/office/drawing/2014/main" id="{3548B1C6-733F-436D-C9C4-9CA0C0EBC7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7063" y="1478889"/>
            <a:ext cx="6358778" cy="51816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pic>
        <p:nvPicPr>
          <p:cNvPr id="10" name="Picture 9">
            <a:extLst>
              <a:ext uri="{FF2B5EF4-FFF2-40B4-BE49-F238E27FC236}">
                <a16:creationId xmlns:a16="http://schemas.microsoft.com/office/drawing/2014/main" id="{7A0D9CF4-418E-FA57-7F70-BC9B2C13B1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2224" y="1468902"/>
            <a:ext cx="6505575" cy="519620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pic>
        <p:nvPicPr>
          <p:cNvPr id="11" name="Picture 10">
            <a:extLst>
              <a:ext uri="{FF2B5EF4-FFF2-40B4-BE49-F238E27FC236}">
                <a16:creationId xmlns:a16="http://schemas.microsoft.com/office/drawing/2014/main" id="{0028CB2A-028E-874D-A340-265DC0D6E7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6350" y="2209799"/>
            <a:ext cx="7791451" cy="396240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TotalTime>
  <Words>266</Words>
  <Application>Microsoft Office PowerPoint</Application>
  <PresentationFormat>Widescreen</PresentationFormat>
  <Paragraphs>42</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Calibri</vt:lpstr>
      <vt:lpstr>LiberationSans_ck_2</vt:lpstr>
      <vt:lpstr>LiberationSans_ck_3</vt:lpstr>
      <vt:lpstr>LiberationSans_ck_4</vt:lpstr>
      <vt:lpstr>LiberationSans_ck_5</vt:lpstr>
      <vt:lpstr>LiberationSans-Bold_cu_2</vt:lpstr>
      <vt:lpstr>OpenSymbol_d2_2</vt:lpstr>
      <vt:lpstr>OpenSymbol_d2_5</vt:lpstr>
      <vt:lpstr>Trebuchet MS</vt:lpstr>
      <vt:lpstr>Office Theme</vt:lpstr>
      <vt:lpstr>Mubasheera</vt:lpstr>
      <vt:lpstr>  KEY LOGER</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K.Balaji</dc:title>
  <dc:creator>K DB</dc:creator>
  <cp:lastModifiedBy>Mubashira Shaik K</cp:lastModifiedBy>
  <cp:revision>3</cp:revision>
  <dcterms:created xsi:type="dcterms:W3CDTF">2024-06-03T05:48:59Z</dcterms:created>
  <dcterms:modified xsi:type="dcterms:W3CDTF">2024-06-28T16:54:39Z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