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71" r:id="rId25"/>
    <p:sldId id="272" r:id="rId26"/>
    <p:sldId id="273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ACB46-0831-4C7C-AE66-3CD7E80C3F05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778F5-3EE3-439E-95A4-4A9EA45D0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36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B7F96F-6C7D-497C-B246-83AB18E643BD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084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FC403D-60C3-4F8A-B855-DD7970170322}" type="slidenum">
              <a:rPr kumimoji="0" lang="en-US" altLang="en-US"/>
              <a:pPr algn="r" eaLnBrk="1" hangingPunct="1">
                <a:spcBef>
                  <a:spcPct val="0"/>
                </a:spcBef>
              </a:pPr>
              <a:t>20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93059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467B4B4-E857-473F-9FD1-6975853476F0}" type="slidenum">
              <a:rPr kumimoji="0" lang="en-US" altLang="en-US"/>
              <a:pPr algn="r" eaLnBrk="1" hangingPunct="1">
                <a:spcBef>
                  <a:spcPct val="0"/>
                </a:spcBef>
              </a:pPr>
              <a:t>21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85676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0A379C-DA6B-42BE-B45B-D2B4A9954B76}" type="slidenum">
              <a:rPr kumimoji="0" lang="en-US" altLang="en-US"/>
              <a:pPr algn="r" eaLnBrk="1" hangingPunct="1">
                <a:spcBef>
                  <a:spcPct val="0"/>
                </a:spcBef>
              </a:pPr>
              <a:t>22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329728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8C96187-416A-4CBD-AE97-8C390B92A956}" type="slidenum">
              <a:rPr kumimoji="0" lang="en-US" altLang="en-US"/>
              <a:pPr algn="r" eaLnBrk="1" hangingPunct="1">
                <a:spcBef>
                  <a:spcPct val="0"/>
                </a:spcBef>
              </a:pPr>
              <a:t>23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95448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2E35-8759-428C-837B-0C348F8EC9BE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D7FD-8B1B-4D26-9B43-2740416BE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73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2E35-8759-428C-837B-0C348F8EC9BE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D7FD-8B1B-4D26-9B43-2740416BE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7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2E35-8759-428C-837B-0C348F8EC9BE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D7FD-8B1B-4D26-9B43-2740416BE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8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2E35-8759-428C-837B-0C348F8EC9BE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D7FD-8B1B-4D26-9B43-2740416BE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7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2E35-8759-428C-837B-0C348F8EC9BE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D7FD-8B1B-4D26-9B43-2740416BE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79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2E35-8759-428C-837B-0C348F8EC9BE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D7FD-8B1B-4D26-9B43-2740416BE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47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2E35-8759-428C-837B-0C348F8EC9BE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D7FD-8B1B-4D26-9B43-2740416BE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13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2E35-8759-428C-837B-0C348F8EC9BE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D7FD-8B1B-4D26-9B43-2740416BE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88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2E35-8759-428C-837B-0C348F8EC9BE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D7FD-8B1B-4D26-9B43-2740416BE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71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2E35-8759-428C-837B-0C348F8EC9BE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D7FD-8B1B-4D26-9B43-2740416BE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12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2E35-8759-428C-837B-0C348F8EC9BE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D7FD-8B1B-4D26-9B43-2740416BE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09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C2E35-8759-428C-837B-0C348F8EC9BE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0D7FD-8B1B-4D26-9B43-2740416BE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4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58D4-E2D0-48A8-BBF3-B7709E855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Benazir Bhutto Shaheed University Lyari, Karachi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A8684-6657-4226-94AD-EB5D9E8DD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Department of Computing Science &amp; Information Technology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75177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9843" y="461589"/>
            <a:ext cx="5593715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Steps </a:t>
            </a:r>
            <a:r>
              <a:rPr spc="-50" dirty="0"/>
              <a:t>in </a:t>
            </a:r>
            <a:r>
              <a:rPr spc="25" dirty="0"/>
              <a:t>Problem</a:t>
            </a:r>
            <a:r>
              <a:rPr spc="-345" dirty="0"/>
              <a:t> </a:t>
            </a:r>
            <a:r>
              <a:rPr spc="-140" dirty="0"/>
              <a:t>Solving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37" y="1510700"/>
            <a:ext cx="3485515" cy="357918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15" dirty="0">
                <a:latin typeface="Times New Roman"/>
                <a:cs typeface="Times New Roman"/>
              </a:rPr>
              <a:t>Problem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Times New Roman"/>
                <a:cs typeface="Times New Roman"/>
              </a:rPr>
              <a:t>Definition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15" dirty="0">
                <a:latin typeface="Times New Roman"/>
                <a:cs typeface="Times New Roman"/>
              </a:rPr>
              <a:t>Problem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100" dirty="0">
                <a:latin typeface="Times New Roman"/>
                <a:cs typeface="Times New Roman"/>
              </a:rPr>
              <a:t>Analysis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60" dirty="0">
                <a:latin typeface="Times New Roman"/>
                <a:cs typeface="Times New Roman"/>
              </a:rPr>
              <a:t>Design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75" dirty="0">
                <a:latin typeface="Times New Roman"/>
                <a:cs typeface="Times New Roman"/>
              </a:rPr>
              <a:t>Coding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80" dirty="0">
                <a:latin typeface="Times New Roman"/>
                <a:cs typeface="Times New Roman"/>
              </a:rPr>
              <a:t>Testing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spcBef>
                <a:spcPts val="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55" dirty="0">
                <a:latin typeface="Times New Roman"/>
                <a:cs typeface="Times New Roman"/>
              </a:rPr>
              <a:t>Maintenance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291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8399" y="461589"/>
            <a:ext cx="4317365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Problem</a:t>
            </a:r>
            <a:r>
              <a:rPr spc="-175" dirty="0"/>
              <a:t> </a:t>
            </a:r>
            <a:r>
              <a:rPr spc="-4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607638"/>
            <a:ext cx="8051800" cy="3888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85420" indent="-342900"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300" dirty="0">
                <a:latin typeface="Times New Roman"/>
                <a:cs typeface="Times New Roman"/>
              </a:rPr>
              <a:t>To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solve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a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Times New Roman"/>
                <a:cs typeface="Times New Roman"/>
              </a:rPr>
              <a:t>problem,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the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first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90" dirty="0">
                <a:latin typeface="Times New Roman"/>
                <a:cs typeface="Times New Roman"/>
              </a:rPr>
              <a:t>step</a:t>
            </a:r>
            <a:r>
              <a:rPr sz="3200" spc="-75" dirty="0">
                <a:latin typeface="Times New Roman"/>
                <a:cs typeface="Times New Roman"/>
              </a:rPr>
              <a:t> is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to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identify  </a:t>
            </a:r>
            <a:r>
              <a:rPr sz="3200" spc="90" dirty="0">
                <a:latin typeface="Times New Roman"/>
                <a:cs typeface="Times New Roman"/>
              </a:rPr>
              <a:t>and </a:t>
            </a:r>
            <a:r>
              <a:rPr sz="3200" spc="35" dirty="0">
                <a:latin typeface="Times New Roman"/>
                <a:cs typeface="Times New Roman"/>
              </a:rPr>
              <a:t>define </a:t>
            </a:r>
            <a:r>
              <a:rPr sz="3200" spc="140" dirty="0">
                <a:latin typeface="Times New Roman"/>
                <a:cs typeface="Times New Roman"/>
              </a:rPr>
              <a:t>the</a:t>
            </a:r>
            <a:r>
              <a:rPr sz="3200" spc="-35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Times New Roman"/>
                <a:cs typeface="Times New Roman"/>
              </a:rPr>
              <a:t>problem.</a:t>
            </a:r>
            <a:endParaRPr sz="3200" dirty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0" dirty="0">
                <a:latin typeface="Times New Roman"/>
                <a:cs typeface="Times New Roman"/>
              </a:rPr>
              <a:t>The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Times New Roman"/>
                <a:cs typeface="Times New Roman"/>
              </a:rPr>
              <a:t>problem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must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125" dirty="0">
                <a:latin typeface="Times New Roman"/>
                <a:cs typeface="Times New Roman"/>
              </a:rPr>
              <a:t>be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Times New Roman"/>
                <a:cs typeface="Times New Roman"/>
              </a:rPr>
              <a:t>stated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Times New Roman"/>
                <a:cs typeface="Times New Roman"/>
              </a:rPr>
              <a:t>clearly,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accurately  </a:t>
            </a:r>
            <a:r>
              <a:rPr sz="3200" spc="90" dirty="0">
                <a:latin typeface="Times New Roman"/>
                <a:cs typeface="Times New Roman"/>
              </a:rPr>
              <a:t>and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precisely.</a:t>
            </a:r>
            <a:endParaRPr lang="en-IN" sz="3200" spc="-35" dirty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sz="3200" spc="-35" dirty="0">
              <a:latin typeface="Times New Roman"/>
              <a:cs typeface="Times New Roman"/>
            </a:endParaRPr>
          </a:p>
          <a:p>
            <a:pPr marL="12700"/>
            <a:r>
              <a:rPr lang="en-IN" sz="4650" dirty="0">
                <a:latin typeface="Times New Roman"/>
                <a:cs typeface="Times New Roman"/>
              </a:rPr>
              <a:t>For example: </a:t>
            </a:r>
            <a:r>
              <a:rPr sz="3200" spc="-80" dirty="0">
                <a:latin typeface="Times New Roman"/>
                <a:cs typeface="Times New Roman"/>
              </a:rPr>
              <a:t>Find </a:t>
            </a:r>
            <a:r>
              <a:rPr sz="3200" spc="20" dirty="0">
                <a:latin typeface="Times New Roman"/>
                <a:cs typeface="Times New Roman"/>
              </a:rPr>
              <a:t>largest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spc="125" dirty="0">
                <a:latin typeface="Times New Roman"/>
                <a:cs typeface="Times New Roman"/>
              </a:rPr>
              <a:t>three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60" dirty="0">
                <a:latin typeface="Times New Roman"/>
                <a:cs typeface="Times New Roman"/>
              </a:rPr>
              <a:t>numbers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177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7568" y="461589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Problem</a:t>
            </a:r>
            <a:r>
              <a:rPr spc="-160" dirty="0"/>
              <a:t> </a:t>
            </a:r>
            <a:r>
              <a:rPr spc="-13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26485"/>
            <a:ext cx="7808595" cy="43243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672465" indent="-342900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0" dirty="0">
                <a:latin typeface="Times New Roman"/>
                <a:cs typeface="Times New Roman"/>
              </a:rPr>
              <a:t>The </a:t>
            </a:r>
            <a:r>
              <a:rPr sz="3000" spc="40" dirty="0">
                <a:latin typeface="Times New Roman"/>
                <a:cs typeface="Times New Roman"/>
              </a:rPr>
              <a:t>problem </a:t>
            </a:r>
            <a:r>
              <a:rPr sz="3000" spc="-25" dirty="0">
                <a:latin typeface="Times New Roman"/>
                <a:cs typeface="Times New Roman"/>
              </a:rPr>
              <a:t>analysis </a:t>
            </a:r>
            <a:r>
              <a:rPr sz="3000" spc="25" dirty="0">
                <a:latin typeface="Times New Roman"/>
                <a:cs typeface="Times New Roman"/>
              </a:rPr>
              <a:t>helps </a:t>
            </a:r>
            <a:r>
              <a:rPr sz="3000" spc="-35" dirty="0">
                <a:latin typeface="Times New Roman"/>
                <a:cs typeface="Times New Roman"/>
              </a:rPr>
              <a:t>in </a:t>
            </a:r>
            <a:r>
              <a:rPr sz="3000" spc="-15" dirty="0">
                <a:latin typeface="Times New Roman"/>
                <a:cs typeface="Times New Roman"/>
              </a:rPr>
              <a:t>designing</a:t>
            </a:r>
            <a:r>
              <a:rPr sz="3000" spc="-409" dirty="0">
                <a:latin typeface="Times New Roman"/>
                <a:cs typeface="Times New Roman"/>
              </a:rPr>
              <a:t> </a:t>
            </a:r>
            <a:r>
              <a:rPr sz="3000" spc="85" dirty="0">
                <a:latin typeface="Times New Roman"/>
                <a:cs typeface="Times New Roman"/>
              </a:rPr>
              <a:t>and  </a:t>
            </a:r>
            <a:r>
              <a:rPr sz="3000" spc="-20" dirty="0">
                <a:latin typeface="Times New Roman"/>
                <a:cs typeface="Times New Roman"/>
              </a:rPr>
              <a:t>coding </a:t>
            </a:r>
            <a:r>
              <a:rPr sz="3000" spc="-10" dirty="0">
                <a:latin typeface="Times New Roman"/>
                <a:cs typeface="Times New Roman"/>
              </a:rPr>
              <a:t>for </a:t>
            </a:r>
            <a:r>
              <a:rPr sz="3000" spc="125" dirty="0">
                <a:latin typeface="Times New Roman"/>
                <a:cs typeface="Times New Roman"/>
              </a:rPr>
              <a:t>that </a:t>
            </a:r>
            <a:r>
              <a:rPr sz="3000" spc="20" dirty="0">
                <a:latin typeface="Times New Roman"/>
                <a:cs typeface="Times New Roman"/>
              </a:rPr>
              <a:t>particular</a:t>
            </a:r>
            <a:r>
              <a:rPr sz="3000" spc="-425" dirty="0">
                <a:latin typeface="Times New Roman"/>
                <a:cs typeface="Times New Roman"/>
              </a:rPr>
              <a:t> </a:t>
            </a:r>
            <a:r>
              <a:rPr sz="3000" spc="30" dirty="0">
                <a:latin typeface="Times New Roman"/>
                <a:cs typeface="Times New Roman"/>
              </a:rPr>
              <a:t>problem.</a:t>
            </a:r>
            <a:endParaRPr sz="3000" dirty="0">
              <a:latin typeface="Times New Roman"/>
              <a:cs typeface="Times New Roman"/>
            </a:endParaRPr>
          </a:p>
          <a:p>
            <a:pPr marL="389255" indent="-376555">
              <a:spcBef>
                <a:spcPts val="30"/>
              </a:spcBef>
              <a:buFont typeface="Times New Roman"/>
              <a:buAutoNum type="arabicPeriod"/>
              <a:tabLst>
                <a:tab pos="389890" algn="l"/>
              </a:tabLst>
            </a:pPr>
            <a:r>
              <a:rPr sz="3000" b="1" spc="-105" dirty="0">
                <a:latin typeface="Times New Roman"/>
                <a:cs typeface="Times New Roman"/>
              </a:rPr>
              <a:t>Input</a:t>
            </a:r>
            <a:r>
              <a:rPr sz="3000" b="1" spc="-85" dirty="0">
                <a:latin typeface="Times New Roman"/>
                <a:cs typeface="Times New Roman"/>
              </a:rPr>
              <a:t> </a:t>
            </a:r>
            <a:r>
              <a:rPr sz="3000" b="1" spc="-25" dirty="0">
                <a:latin typeface="Times New Roman"/>
                <a:cs typeface="Times New Roman"/>
              </a:rPr>
              <a:t>specifications</a:t>
            </a:r>
            <a:endParaRPr sz="3000" dirty="0">
              <a:latin typeface="Times New Roman"/>
              <a:cs typeface="Times New Roman"/>
            </a:endParaRPr>
          </a:p>
          <a:p>
            <a:pPr marL="12700" marR="5080" indent="427990">
              <a:lnSpc>
                <a:spcPts val="2880"/>
              </a:lnSpc>
              <a:spcBef>
                <a:spcPts val="695"/>
              </a:spcBef>
            </a:pPr>
            <a:r>
              <a:rPr sz="3000" spc="-50" dirty="0">
                <a:latin typeface="Times New Roman"/>
                <a:cs typeface="Times New Roman"/>
              </a:rPr>
              <a:t>The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75" dirty="0">
                <a:latin typeface="Times New Roman"/>
                <a:cs typeface="Times New Roman"/>
              </a:rPr>
              <a:t>number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of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35" dirty="0">
                <a:latin typeface="Times New Roman"/>
                <a:cs typeface="Times New Roman"/>
              </a:rPr>
              <a:t>inputs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85" dirty="0">
                <a:latin typeface="Times New Roman"/>
                <a:cs typeface="Times New Roman"/>
              </a:rPr>
              <a:t>and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75" dirty="0">
                <a:latin typeface="Times New Roman"/>
                <a:cs typeface="Times New Roman"/>
              </a:rPr>
              <a:t>what</a:t>
            </a:r>
            <a:r>
              <a:rPr sz="3000" spc="-9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forms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135" dirty="0">
                <a:latin typeface="Times New Roman"/>
                <a:cs typeface="Times New Roman"/>
              </a:rPr>
              <a:t>the</a:t>
            </a:r>
            <a:r>
              <a:rPr sz="3000" spc="-90" dirty="0">
                <a:latin typeface="Times New Roman"/>
                <a:cs typeface="Times New Roman"/>
              </a:rPr>
              <a:t> </a:t>
            </a:r>
            <a:r>
              <a:rPr sz="3000" spc="45" dirty="0">
                <a:latin typeface="Times New Roman"/>
                <a:cs typeface="Times New Roman"/>
              </a:rPr>
              <a:t>input  </a:t>
            </a:r>
            <a:r>
              <a:rPr sz="3000" spc="90" dirty="0">
                <a:latin typeface="Times New Roman"/>
                <a:cs typeface="Times New Roman"/>
              </a:rPr>
              <a:t>are</a:t>
            </a:r>
            <a:r>
              <a:rPr sz="3000" spc="-9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available</a:t>
            </a:r>
            <a:endParaRPr sz="3000" dirty="0">
              <a:latin typeface="Times New Roman"/>
              <a:cs typeface="Times New Roman"/>
            </a:endParaRPr>
          </a:p>
          <a:p>
            <a:pPr marL="307975" indent="-295275">
              <a:spcBef>
                <a:spcPts val="25"/>
              </a:spcBef>
              <a:buSzPct val="96666"/>
              <a:buAutoNum type="arabicPeriod" startAt="2"/>
              <a:tabLst>
                <a:tab pos="308610" algn="l"/>
              </a:tabLst>
            </a:pPr>
            <a:r>
              <a:rPr sz="3000" b="1" spc="-75" dirty="0">
                <a:latin typeface="Times New Roman"/>
                <a:cs typeface="Times New Roman"/>
              </a:rPr>
              <a:t>Output</a:t>
            </a:r>
            <a:r>
              <a:rPr sz="3000" b="1" spc="-90" dirty="0">
                <a:latin typeface="Times New Roman"/>
                <a:cs typeface="Times New Roman"/>
              </a:rPr>
              <a:t> </a:t>
            </a:r>
            <a:r>
              <a:rPr sz="3000" b="1" spc="-25" dirty="0">
                <a:latin typeface="Times New Roman"/>
                <a:cs typeface="Times New Roman"/>
              </a:rPr>
              <a:t>specifications</a:t>
            </a:r>
            <a:endParaRPr sz="3000" dirty="0">
              <a:latin typeface="Times New Roman"/>
              <a:cs typeface="Times New Roman"/>
            </a:endParaRPr>
          </a:p>
          <a:p>
            <a:pPr marL="12700" marR="746760" indent="344170">
              <a:lnSpc>
                <a:spcPts val="2880"/>
              </a:lnSpc>
              <a:spcBef>
                <a:spcPts val="695"/>
              </a:spcBef>
            </a:pPr>
            <a:r>
              <a:rPr sz="3000" spc="-50" dirty="0">
                <a:latin typeface="Times New Roman"/>
                <a:cs typeface="Times New Roman"/>
              </a:rPr>
              <a:t>The</a:t>
            </a:r>
            <a:r>
              <a:rPr sz="3000" spc="-105" dirty="0">
                <a:latin typeface="Times New Roman"/>
                <a:cs typeface="Times New Roman"/>
              </a:rPr>
              <a:t> </a:t>
            </a:r>
            <a:r>
              <a:rPr sz="3000" spc="75" dirty="0">
                <a:latin typeface="Times New Roman"/>
                <a:cs typeface="Times New Roman"/>
              </a:rPr>
              <a:t>number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of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85" dirty="0">
                <a:latin typeface="Times New Roman"/>
                <a:cs typeface="Times New Roman"/>
              </a:rPr>
              <a:t>outputs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85" dirty="0">
                <a:latin typeface="Times New Roman"/>
                <a:cs typeface="Times New Roman"/>
              </a:rPr>
              <a:t>and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75" dirty="0">
                <a:latin typeface="Times New Roman"/>
                <a:cs typeface="Times New Roman"/>
              </a:rPr>
              <a:t>what</a:t>
            </a:r>
            <a:r>
              <a:rPr sz="3000" spc="-9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forms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135" dirty="0">
                <a:latin typeface="Times New Roman"/>
                <a:cs typeface="Times New Roman"/>
              </a:rPr>
              <a:t>the  </a:t>
            </a:r>
            <a:r>
              <a:rPr sz="3000" spc="105" dirty="0">
                <a:latin typeface="Times New Roman"/>
                <a:cs typeface="Times New Roman"/>
              </a:rPr>
              <a:t>output </a:t>
            </a:r>
            <a:r>
              <a:rPr sz="3000" spc="20" dirty="0">
                <a:latin typeface="Times New Roman"/>
                <a:cs typeface="Times New Roman"/>
              </a:rPr>
              <a:t>should </a:t>
            </a:r>
            <a:r>
              <a:rPr sz="3000" spc="114" dirty="0">
                <a:latin typeface="Times New Roman"/>
                <a:cs typeface="Times New Roman"/>
              </a:rPr>
              <a:t>be</a:t>
            </a:r>
            <a:r>
              <a:rPr sz="3000" spc="-3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displayed.</a:t>
            </a:r>
            <a:endParaRPr sz="3000" dirty="0">
              <a:latin typeface="Times New Roman"/>
              <a:cs typeface="Times New Roman"/>
            </a:endParaRPr>
          </a:p>
          <a:p>
            <a:pPr marL="699770" marR="5240020" indent="-687705">
              <a:spcBef>
                <a:spcPts val="30"/>
              </a:spcBef>
              <a:tabLst>
                <a:tab pos="650240" algn="l"/>
              </a:tabLst>
            </a:pPr>
            <a:r>
              <a:rPr sz="3000" spc="-220" dirty="0">
                <a:latin typeface="Times New Roman"/>
                <a:cs typeface="Times New Roman"/>
              </a:rPr>
              <a:t>E-x	</a:t>
            </a:r>
            <a:r>
              <a:rPr sz="3000" spc="45" dirty="0">
                <a:latin typeface="Times New Roman"/>
                <a:cs typeface="Times New Roman"/>
              </a:rPr>
              <a:t>input </a:t>
            </a:r>
            <a:r>
              <a:rPr sz="3000" spc="-175" dirty="0">
                <a:latin typeface="Arial"/>
                <a:cs typeface="Arial"/>
              </a:rPr>
              <a:t>–</a:t>
            </a:r>
            <a:r>
              <a:rPr sz="3000" spc="-355" dirty="0">
                <a:latin typeface="Arial"/>
                <a:cs typeface="Arial"/>
              </a:rPr>
              <a:t> </a:t>
            </a:r>
            <a:r>
              <a:rPr sz="3000" spc="20" dirty="0">
                <a:latin typeface="Times New Roman"/>
                <a:cs typeface="Times New Roman"/>
              </a:rPr>
              <a:t>a,b,c  </a:t>
            </a:r>
            <a:r>
              <a:rPr sz="3000" spc="100" dirty="0">
                <a:latin typeface="Times New Roman"/>
                <a:cs typeface="Times New Roman"/>
              </a:rPr>
              <a:t>output </a:t>
            </a:r>
            <a:r>
              <a:rPr sz="3000" spc="-85" dirty="0">
                <a:latin typeface="Times New Roman"/>
                <a:cs typeface="Times New Roman"/>
              </a:rPr>
              <a:t>-</a:t>
            </a:r>
            <a:r>
              <a:rPr sz="3000" spc="-305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Times New Roman"/>
                <a:cs typeface="Times New Roman"/>
              </a:rPr>
              <a:t>c</a:t>
            </a:r>
            <a:endParaRPr sz="3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201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375" y="461589"/>
            <a:ext cx="4700905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Designing </a:t>
            </a:r>
            <a:r>
              <a:rPr spc="155" dirty="0"/>
              <a:t>a</a:t>
            </a:r>
            <a:r>
              <a:rPr spc="-220" dirty="0"/>
              <a:t> </a:t>
            </a:r>
            <a:r>
              <a:rPr spc="50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700"/>
            <a:ext cx="7912734" cy="334327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spcBef>
                <a:spcPts val="8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15" dirty="0">
                <a:latin typeface="Times New Roman"/>
                <a:cs typeface="Times New Roman"/>
              </a:rPr>
              <a:t>1.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Algorithms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2.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Flowcharts</a:t>
            </a:r>
            <a:endParaRPr sz="3200" dirty="0">
              <a:latin typeface="Times New Roman"/>
              <a:cs typeface="Times New Roman"/>
            </a:endParaRPr>
          </a:p>
          <a:p>
            <a:pPr marL="355600" marR="53340" indent="-342900"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  <a:tab pos="2399665" algn="l"/>
              </a:tabLst>
            </a:pPr>
            <a:r>
              <a:rPr sz="3200" spc="-50" dirty="0">
                <a:latin typeface="Times New Roman"/>
                <a:cs typeface="Times New Roman"/>
              </a:rPr>
              <a:t>Algorithm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Times New Roman"/>
                <a:cs typeface="Times New Roman"/>
              </a:rPr>
              <a:t>-	</a:t>
            </a:r>
            <a:r>
              <a:rPr sz="3200" spc="85" dirty="0">
                <a:latin typeface="Times New Roman"/>
                <a:cs typeface="Times New Roman"/>
              </a:rPr>
              <a:t>step </a:t>
            </a:r>
            <a:r>
              <a:rPr sz="3200" spc="-40" dirty="0">
                <a:latin typeface="Times New Roman"/>
                <a:cs typeface="Times New Roman"/>
              </a:rPr>
              <a:t>by </a:t>
            </a:r>
            <a:r>
              <a:rPr sz="3200" spc="85" dirty="0">
                <a:latin typeface="Times New Roman"/>
                <a:cs typeface="Times New Roman"/>
              </a:rPr>
              <a:t>step </a:t>
            </a:r>
            <a:r>
              <a:rPr sz="3200" spc="65" dirty="0">
                <a:latin typeface="Times New Roman"/>
                <a:cs typeface="Times New Roman"/>
              </a:rPr>
              <a:t>procedure</a:t>
            </a:r>
            <a:r>
              <a:rPr sz="3200" spc="-5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spc="-60" dirty="0">
                <a:latin typeface="Times New Roman"/>
                <a:cs typeface="Times New Roman"/>
              </a:rPr>
              <a:t>solving  </a:t>
            </a:r>
            <a:r>
              <a:rPr sz="3200" spc="114" dirty="0">
                <a:latin typeface="Times New Roman"/>
                <a:cs typeface="Times New Roman"/>
              </a:rPr>
              <a:t>a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Times New Roman"/>
                <a:cs typeface="Times New Roman"/>
              </a:rPr>
              <a:t>problem</a:t>
            </a:r>
            <a:endParaRPr sz="3200" dirty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Times New Roman"/>
                <a:cs typeface="Times New Roman"/>
              </a:rPr>
              <a:t>Flowcharts </a:t>
            </a:r>
            <a:r>
              <a:rPr sz="3200" spc="-185" dirty="0">
                <a:latin typeface="Arial"/>
                <a:cs typeface="Arial"/>
              </a:rPr>
              <a:t>– </a:t>
            </a:r>
            <a:r>
              <a:rPr sz="3200" spc="-40" dirty="0">
                <a:latin typeface="Times New Roman"/>
                <a:cs typeface="Times New Roman"/>
              </a:rPr>
              <a:t>It </a:t>
            </a:r>
            <a:r>
              <a:rPr sz="3200" spc="-75" dirty="0">
                <a:latin typeface="Times New Roman"/>
                <a:cs typeface="Times New Roman"/>
              </a:rPr>
              <a:t>is </a:t>
            </a:r>
            <a:r>
              <a:rPr sz="3200" spc="145" dirty="0">
                <a:latin typeface="Times New Roman"/>
                <a:cs typeface="Times New Roman"/>
              </a:rPr>
              <a:t>the </a:t>
            </a:r>
            <a:r>
              <a:rPr sz="3200" spc="-15" dirty="0">
                <a:latin typeface="Times New Roman"/>
                <a:cs typeface="Times New Roman"/>
              </a:rPr>
              <a:t>graphical</a:t>
            </a:r>
            <a:r>
              <a:rPr sz="3200" spc="-360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representation 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spc="135" dirty="0">
                <a:latin typeface="Times New Roman"/>
                <a:cs typeface="Times New Roman"/>
              </a:rPr>
              <a:t>the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algorithm.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604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6666" y="461589"/>
            <a:ext cx="1598295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Cod</a:t>
            </a:r>
            <a:r>
              <a:rPr spc="-80" dirty="0"/>
              <a:t>i</a:t>
            </a:r>
            <a:r>
              <a:rPr spc="-15" dirty="0"/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607637"/>
            <a:ext cx="802449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5" dirty="0">
                <a:latin typeface="Times New Roman"/>
                <a:cs typeface="Times New Roman"/>
              </a:rPr>
              <a:t>Writing </a:t>
            </a:r>
            <a:r>
              <a:rPr sz="3200" spc="25" dirty="0">
                <a:latin typeface="Times New Roman"/>
                <a:cs typeface="Times New Roman"/>
              </a:rPr>
              <a:t>instructions </a:t>
            </a:r>
            <a:r>
              <a:rPr sz="3200" spc="-35" dirty="0">
                <a:latin typeface="Times New Roman"/>
                <a:cs typeface="Times New Roman"/>
              </a:rPr>
              <a:t>in </a:t>
            </a:r>
            <a:r>
              <a:rPr sz="3200" spc="114" dirty="0">
                <a:latin typeface="Times New Roman"/>
                <a:cs typeface="Times New Roman"/>
              </a:rPr>
              <a:t>a </a:t>
            </a:r>
            <a:r>
              <a:rPr sz="3200" spc="25" dirty="0">
                <a:latin typeface="Times New Roman"/>
                <a:cs typeface="Times New Roman"/>
              </a:rPr>
              <a:t>particular language</a:t>
            </a:r>
            <a:r>
              <a:rPr sz="3200" spc="-51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to  </a:t>
            </a:r>
            <a:r>
              <a:rPr sz="3200" spc="-20" dirty="0">
                <a:latin typeface="Times New Roman"/>
                <a:cs typeface="Times New Roman"/>
              </a:rPr>
              <a:t>solve </a:t>
            </a:r>
            <a:r>
              <a:rPr sz="3200" spc="110" dirty="0">
                <a:latin typeface="Times New Roman"/>
                <a:cs typeface="Times New Roman"/>
              </a:rPr>
              <a:t>a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Times New Roman"/>
                <a:cs typeface="Times New Roman"/>
              </a:rPr>
              <a:t>problem.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500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2224" y="461589"/>
            <a:ext cx="4069079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Testing </a:t>
            </a:r>
            <a:r>
              <a:rPr spc="155" dirty="0"/>
              <a:t>a</a:t>
            </a:r>
            <a:r>
              <a:rPr spc="-185" dirty="0"/>
              <a:t> </a:t>
            </a:r>
            <a:r>
              <a:rPr spc="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607638"/>
            <a:ext cx="8035290" cy="38709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40" dirty="0">
                <a:latin typeface="Times New Roman"/>
                <a:cs typeface="Times New Roman"/>
              </a:rPr>
              <a:t>After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writing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Times New Roman"/>
                <a:cs typeface="Times New Roman"/>
              </a:rPr>
              <a:t>program,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Times New Roman"/>
                <a:cs typeface="Times New Roman"/>
              </a:rPr>
              <a:t>programmer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100" dirty="0">
                <a:latin typeface="Times New Roman"/>
                <a:cs typeface="Times New Roman"/>
              </a:rPr>
              <a:t>needs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to  test </a:t>
            </a:r>
            <a:r>
              <a:rPr sz="3200" spc="145" dirty="0">
                <a:latin typeface="Times New Roman"/>
                <a:cs typeface="Times New Roman"/>
              </a:rPr>
              <a:t>the </a:t>
            </a:r>
            <a:r>
              <a:rPr sz="3200" spc="30" dirty="0">
                <a:latin typeface="Times New Roman"/>
                <a:cs typeface="Times New Roman"/>
              </a:rPr>
              <a:t>program </a:t>
            </a:r>
            <a:r>
              <a:rPr sz="3200" spc="-15" dirty="0">
                <a:latin typeface="Times New Roman"/>
                <a:cs typeface="Times New Roman"/>
              </a:rPr>
              <a:t>for </a:t>
            </a:r>
            <a:r>
              <a:rPr sz="3200" spc="55" dirty="0">
                <a:latin typeface="Times New Roman"/>
                <a:cs typeface="Times New Roman"/>
              </a:rPr>
              <a:t>completeness,  </a:t>
            </a:r>
            <a:r>
              <a:rPr sz="3200" spc="50" dirty="0">
                <a:latin typeface="Times New Roman"/>
                <a:cs typeface="Times New Roman"/>
              </a:rPr>
              <a:t>correctness, </a:t>
            </a:r>
            <a:r>
              <a:rPr sz="3200" spc="-35" dirty="0">
                <a:latin typeface="Times New Roman"/>
                <a:cs typeface="Times New Roman"/>
              </a:rPr>
              <a:t>reliability </a:t>
            </a:r>
            <a:r>
              <a:rPr sz="3200" spc="90" dirty="0">
                <a:latin typeface="Times New Roman"/>
                <a:cs typeface="Times New Roman"/>
              </a:rPr>
              <a:t>and</a:t>
            </a:r>
            <a:r>
              <a:rPr sz="3200" spc="-26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maintainability.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40" dirty="0">
                <a:latin typeface="Times New Roman"/>
                <a:cs typeface="Times New Roman"/>
              </a:rPr>
              <a:t>Unit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Times New Roman"/>
                <a:cs typeface="Times New Roman"/>
              </a:rPr>
              <a:t>testing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5" dirty="0">
                <a:latin typeface="Times New Roman"/>
                <a:cs typeface="Times New Roman"/>
              </a:rPr>
              <a:t>Program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Times New Roman"/>
                <a:cs typeface="Times New Roman"/>
              </a:rPr>
              <a:t>Testing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60" dirty="0">
                <a:latin typeface="Times New Roman"/>
                <a:cs typeface="Times New Roman"/>
              </a:rPr>
              <a:t>Verification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Times New Roman"/>
                <a:cs typeface="Times New Roman"/>
              </a:rPr>
              <a:t>Testing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5" dirty="0">
                <a:latin typeface="Times New Roman"/>
                <a:cs typeface="Times New Roman"/>
              </a:rPr>
              <a:t>Validation </a:t>
            </a:r>
            <a:r>
              <a:rPr sz="3200" spc="-80" dirty="0">
                <a:latin typeface="Times New Roman"/>
                <a:cs typeface="Times New Roman"/>
              </a:rPr>
              <a:t>Testing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205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8027" y="461589"/>
            <a:ext cx="5695315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Maintaining </a:t>
            </a:r>
            <a:r>
              <a:rPr spc="200" dirty="0"/>
              <a:t>the</a:t>
            </a:r>
            <a:r>
              <a:rPr spc="-285" dirty="0"/>
              <a:t> </a:t>
            </a:r>
            <a:r>
              <a:rPr spc="4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37" y="1607637"/>
            <a:ext cx="787717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40" dirty="0">
                <a:latin typeface="Times New Roman"/>
                <a:cs typeface="Times New Roman"/>
              </a:rPr>
              <a:t>It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90" dirty="0">
                <a:latin typeface="Times New Roman"/>
                <a:cs typeface="Times New Roman"/>
              </a:rPr>
              <a:t>means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periodic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review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Times New Roman"/>
                <a:cs typeface="Times New Roman"/>
              </a:rPr>
              <a:t>programs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90" dirty="0">
                <a:latin typeface="Times New Roman"/>
                <a:cs typeface="Times New Roman"/>
              </a:rPr>
              <a:t>and  </a:t>
            </a:r>
            <a:r>
              <a:rPr sz="3200" dirty="0">
                <a:latin typeface="Times New Roman"/>
                <a:cs typeface="Times New Roman"/>
              </a:rPr>
              <a:t>modifications </a:t>
            </a:r>
            <a:r>
              <a:rPr sz="3200" spc="85" dirty="0">
                <a:latin typeface="Times New Roman"/>
                <a:cs typeface="Times New Roman"/>
              </a:rPr>
              <a:t>based </a:t>
            </a:r>
            <a:r>
              <a:rPr sz="3200" spc="80" dirty="0">
                <a:latin typeface="Times New Roman"/>
                <a:cs typeface="Times New Roman"/>
              </a:rPr>
              <a:t>on </a:t>
            </a:r>
            <a:r>
              <a:rPr sz="3200" spc="75" dirty="0">
                <a:latin typeface="Times New Roman"/>
                <a:cs typeface="Times New Roman"/>
              </a:rPr>
              <a:t>user</a:t>
            </a:r>
            <a:r>
              <a:rPr sz="3200" spc="-484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Times New Roman"/>
                <a:cs typeface="Times New Roman"/>
              </a:rPr>
              <a:t>requirements.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8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8167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15167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tr-T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 </a:t>
            </a:r>
            <a:r>
              <a:rPr lang="tr-TR" sz="4400" b="1" dirty="0">
                <a:latin typeface="+mj-lt"/>
              </a:rPr>
              <a:t>Algorithms</a:t>
            </a:r>
            <a:endParaRPr lang="en-US" sz="4400" b="1" dirty="0">
              <a:latin typeface="+mj-lt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tr-TR" altLang="en-US" sz="2400" b="1" dirty="0">
                <a:latin typeface="+mj-lt"/>
              </a:rPr>
              <a:t>The word </a:t>
            </a:r>
            <a:r>
              <a:rPr lang="tr-TR" altLang="en-US" sz="2400" b="1" i="1" dirty="0">
                <a:latin typeface="+mj-lt"/>
              </a:rPr>
              <a:t>algorithm </a:t>
            </a:r>
            <a:r>
              <a:rPr lang="tr-TR" altLang="en-US" sz="2400" b="1" dirty="0">
                <a:latin typeface="+mj-lt"/>
              </a:rPr>
              <a:t>comes from the name of a Persian mathematician Abu Ja’far Mohammed ibn-i Musa al Khowarizmi.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tr-TR" altLang="en-US" sz="2400" b="1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tr-TR" altLang="en-US" sz="2400" b="1" dirty="0">
                <a:latin typeface="+mj-lt"/>
              </a:rPr>
              <a:t>In computer science, this word refers to a special method useable by a computer for solution of a problem. The statement of the problem specifies in general terms the desired input/output relationship.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tr-TR" altLang="en-US" sz="2400" b="1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tr-TR" altLang="en-US" sz="2400" b="1" dirty="0">
                <a:latin typeface="+mj-lt"/>
              </a:rPr>
              <a:t>For example, sorting a given sequence of numbers into nondecreasing order provides fertile ground for introducing many standard design techniques and analysis tools.  </a:t>
            </a:r>
            <a:endParaRPr lang="en-US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961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7583" y="2181479"/>
            <a:ext cx="8036417" cy="2495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sequential solution of any program/project that written in human language, called algorithm.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3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Algorithm is first step of the solution process, after the analysis of problem, programmer writes the algorithm of that problem.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25283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algorithm should always have a clear stopping point.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07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487" y="828914"/>
            <a:ext cx="10827026" cy="285273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Object Oriented Programming </a:t>
            </a:r>
            <a:br>
              <a:rPr lang="en-IN" dirty="0"/>
            </a:br>
            <a:r>
              <a:rPr lang="en-IN" dirty="0"/>
              <a:t>(CS and IT-321) </a:t>
            </a:r>
            <a:br>
              <a:rPr lang="en-IN" dirty="0"/>
            </a:br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Semester 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8635" y="4602717"/>
            <a:ext cx="5956852" cy="1082466"/>
          </a:xfrm>
        </p:spPr>
        <p:txBody>
          <a:bodyPr/>
          <a:lstStyle/>
          <a:p>
            <a:pPr algn="ctr"/>
            <a:r>
              <a:rPr lang="en-IN" dirty="0"/>
              <a:t>Object Oriented Design Concepts</a:t>
            </a:r>
          </a:p>
        </p:txBody>
      </p:sp>
    </p:spTree>
    <p:extLst>
      <p:ext uri="{BB962C8B-B14F-4D97-AF65-F5344CB8AC3E}">
        <p14:creationId xmlns:p14="http://schemas.microsoft.com/office/powerpoint/2010/main" val="2546977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7C358C0-FFD2-4837-84DD-D8DBF7769953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Flowcharts</a:t>
            </a:r>
            <a:endParaRPr lang="en-US" altLang="en-US" i="1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Graphically depict the logical steps to carry out a task and show how the steps relate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30144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621AB73-BADB-42EC-A686-A3C51FCE9B1A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Flowchart symbols</a:t>
            </a:r>
          </a:p>
        </p:txBody>
      </p:sp>
      <p:pic>
        <p:nvPicPr>
          <p:cNvPr id="9220" name="Picture 4" descr="AACWQO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51050"/>
            <a:ext cx="6000750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570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E96E2F2-1574-4ED3-AD28-3B2483141A1D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Pseudocode</a:t>
            </a:r>
            <a:endParaRPr lang="en-US" altLang="en-US" i="1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981200"/>
            <a:ext cx="7964488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Uses English-like phrases to outline the task.</a:t>
            </a:r>
          </a:p>
          <a:p>
            <a:pPr eaLnBrk="1" hangingPunct="1"/>
            <a:r>
              <a:rPr lang="en-IN" dirty="0"/>
              <a:t> pseudocode is a method of developing an algorithm. Programmers can use informal simple language to write a pseudocode and there is no strict syntax to follow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0918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76F54C0-65CB-4A2F-95CF-D6A685BD3E2F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Pseudocode example</a:t>
            </a:r>
            <a:endParaRPr lang="en-US" altLang="en-US" b="1" i="1"/>
          </a:p>
        </p:txBody>
      </p:sp>
      <p:sp>
        <p:nvSpPr>
          <p:cNvPr id="2713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Determine the proper number of stamps for a</a:t>
            </a:r>
          </a:p>
          <a:p>
            <a:pPr eaLnBrk="1" hangingPunct="1">
              <a:buFontTx/>
              <a:buNone/>
            </a:pPr>
            <a:r>
              <a:rPr lang="en-US" altLang="en-US"/>
              <a:t>letter</a:t>
            </a:r>
          </a:p>
          <a:p>
            <a:pPr eaLnBrk="1" hangingPunct="1">
              <a:buFontTx/>
              <a:buNone/>
            </a:pPr>
            <a:r>
              <a:rPr lang="en-US" altLang="en-US"/>
              <a:t>Read Sheets </a:t>
            </a:r>
            <a:r>
              <a:rPr lang="en-US" altLang="en-US" i="1"/>
              <a:t>(</a:t>
            </a:r>
            <a:r>
              <a:rPr lang="en-US" altLang="en-US" i="1">
                <a:solidFill>
                  <a:schemeClr val="accent1"/>
                </a:solidFill>
              </a:rPr>
              <a:t>input</a:t>
            </a:r>
            <a:r>
              <a:rPr lang="en-US" altLang="en-US" i="1"/>
              <a:t>)</a:t>
            </a:r>
          </a:p>
          <a:p>
            <a:pPr eaLnBrk="1" hangingPunct="1">
              <a:buFontTx/>
              <a:buNone/>
            </a:pPr>
            <a:r>
              <a:rPr lang="en-US" altLang="en-US"/>
              <a:t>Set the number of stamps to Sheets / 5 </a:t>
            </a:r>
            <a:r>
              <a:rPr lang="en-US" altLang="en-US" i="1"/>
              <a:t>(</a:t>
            </a:r>
            <a:r>
              <a:rPr lang="en-US" altLang="en-US" i="1">
                <a:solidFill>
                  <a:schemeClr val="accent1"/>
                </a:solidFill>
              </a:rPr>
              <a:t>processing</a:t>
            </a:r>
            <a:r>
              <a:rPr lang="en-US" altLang="en-US" i="1"/>
              <a:t>)</a:t>
            </a:r>
          </a:p>
          <a:p>
            <a:pPr eaLnBrk="1" hangingPunct="1">
              <a:buFontTx/>
              <a:buNone/>
            </a:pPr>
            <a:r>
              <a:rPr lang="en-US" altLang="en-US"/>
              <a:t>Round the number of stamps up to the next </a:t>
            </a:r>
          </a:p>
          <a:p>
            <a:pPr eaLnBrk="1" hangingPunct="1">
              <a:buFontTx/>
              <a:buNone/>
            </a:pPr>
            <a:r>
              <a:rPr lang="en-US" altLang="en-US"/>
              <a:t>whole number </a:t>
            </a:r>
            <a:r>
              <a:rPr lang="en-US" altLang="en-US" i="1"/>
              <a:t>(</a:t>
            </a:r>
            <a:r>
              <a:rPr lang="en-US" altLang="en-US" i="1">
                <a:solidFill>
                  <a:schemeClr val="accent1"/>
                </a:solidFill>
              </a:rPr>
              <a:t>processing</a:t>
            </a:r>
            <a:r>
              <a:rPr lang="en-US" altLang="en-US" i="1"/>
              <a:t>)</a:t>
            </a:r>
          </a:p>
          <a:p>
            <a:pPr eaLnBrk="1" hangingPunct="1">
              <a:buFontTx/>
              <a:buNone/>
            </a:pPr>
            <a:r>
              <a:rPr lang="en-US" altLang="en-US"/>
              <a:t>Display the number of stamps </a:t>
            </a:r>
            <a:r>
              <a:rPr lang="en-US" altLang="en-US" i="1"/>
              <a:t>(</a:t>
            </a:r>
            <a:r>
              <a:rPr lang="en-US" altLang="en-US" i="1">
                <a:solidFill>
                  <a:schemeClr val="accent1"/>
                </a:solidFill>
              </a:rPr>
              <a:t>output</a:t>
            </a:r>
            <a:r>
              <a:rPr lang="en-US" altLang="en-US" i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365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6665" y="461589"/>
            <a:ext cx="159893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Cod</a:t>
            </a:r>
            <a:r>
              <a:rPr spc="-80" dirty="0"/>
              <a:t>i</a:t>
            </a:r>
            <a:r>
              <a:rPr spc="-15" dirty="0"/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607637"/>
            <a:ext cx="765937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75" dirty="0">
                <a:latin typeface="Times New Roman"/>
                <a:cs typeface="Times New Roman"/>
              </a:rPr>
              <a:t>Coding is </a:t>
            </a:r>
            <a:r>
              <a:rPr sz="3200" spc="145" dirty="0">
                <a:latin typeface="Times New Roman"/>
                <a:cs typeface="Times New Roman"/>
              </a:rPr>
              <a:t>the </a:t>
            </a:r>
            <a:r>
              <a:rPr sz="3200" spc="40" dirty="0">
                <a:latin typeface="Times New Roman"/>
                <a:cs typeface="Times New Roman"/>
              </a:rPr>
              <a:t>translation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spc="100" dirty="0">
                <a:latin typeface="Times New Roman"/>
                <a:cs typeface="Times New Roman"/>
              </a:rPr>
              <a:t>an </a:t>
            </a:r>
            <a:r>
              <a:rPr sz="3200" spc="15" dirty="0">
                <a:latin typeface="Times New Roman"/>
                <a:cs typeface="Times New Roman"/>
              </a:rPr>
              <a:t>algorithm </a:t>
            </a:r>
            <a:r>
              <a:rPr sz="3200" spc="65" dirty="0">
                <a:latin typeface="Times New Roman"/>
                <a:cs typeface="Times New Roman"/>
              </a:rPr>
              <a:t>or  </a:t>
            </a:r>
            <a:r>
              <a:rPr sz="3200" spc="10" dirty="0">
                <a:latin typeface="Times New Roman"/>
                <a:cs typeface="Times New Roman"/>
              </a:rPr>
              <a:t>flowchart </a:t>
            </a:r>
            <a:r>
              <a:rPr sz="3200" spc="30" dirty="0">
                <a:latin typeface="Times New Roman"/>
                <a:cs typeface="Times New Roman"/>
              </a:rPr>
              <a:t>into </a:t>
            </a:r>
            <a:r>
              <a:rPr sz="3200" spc="110" dirty="0">
                <a:latin typeface="Times New Roman"/>
                <a:cs typeface="Times New Roman"/>
              </a:rPr>
              <a:t>a </a:t>
            </a:r>
            <a:r>
              <a:rPr sz="3200" spc="30" dirty="0">
                <a:latin typeface="Times New Roman"/>
                <a:cs typeface="Times New Roman"/>
              </a:rPr>
              <a:t>suitable </a:t>
            </a:r>
            <a:r>
              <a:rPr sz="3200" spc="70" dirty="0">
                <a:latin typeface="Times New Roman"/>
                <a:cs typeface="Times New Roman"/>
              </a:rPr>
              <a:t>computer</a:t>
            </a:r>
            <a:r>
              <a:rPr sz="3200" spc="-520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Times New Roman"/>
                <a:cs typeface="Times New Roman"/>
              </a:rPr>
              <a:t>language  </a:t>
            </a:r>
            <a:r>
              <a:rPr sz="3200" spc="-70" dirty="0">
                <a:latin typeface="Times New Roman"/>
                <a:cs typeface="Times New Roman"/>
              </a:rPr>
              <a:t>c,c++,java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5063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9299" y="461589"/>
            <a:ext cx="5151755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Testing </a:t>
            </a:r>
            <a:r>
              <a:rPr spc="125" dirty="0"/>
              <a:t>and</a:t>
            </a:r>
            <a:r>
              <a:rPr spc="-160" dirty="0"/>
              <a:t> </a:t>
            </a:r>
            <a:r>
              <a:rPr spc="-55" dirty="0"/>
              <a:t>Debugging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607637"/>
            <a:ext cx="7715250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300" dirty="0">
                <a:latin typeface="Times New Roman"/>
                <a:cs typeface="Times New Roman"/>
              </a:rPr>
              <a:t>To </a:t>
            </a:r>
            <a:r>
              <a:rPr sz="3200" spc="15" dirty="0">
                <a:latin typeface="Times New Roman"/>
                <a:cs typeface="Times New Roman"/>
              </a:rPr>
              <a:t>achieve </a:t>
            </a:r>
            <a:r>
              <a:rPr sz="3200" spc="145" dirty="0">
                <a:latin typeface="Times New Roman"/>
                <a:cs typeface="Times New Roman"/>
              </a:rPr>
              <a:t>the </a:t>
            </a:r>
            <a:r>
              <a:rPr sz="3200" spc="55" dirty="0">
                <a:latin typeface="Times New Roman"/>
                <a:cs typeface="Times New Roman"/>
              </a:rPr>
              <a:t>required </a:t>
            </a:r>
            <a:r>
              <a:rPr sz="3200" spc="95" dirty="0">
                <a:latin typeface="Times New Roman"/>
                <a:cs typeface="Times New Roman"/>
              </a:rPr>
              <a:t>output, </a:t>
            </a:r>
            <a:r>
              <a:rPr sz="3200" spc="145" dirty="0">
                <a:latin typeface="Times New Roman"/>
                <a:cs typeface="Times New Roman"/>
              </a:rPr>
              <a:t>the</a:t>
            </a:r>
            <a:r>
              <a:rPr sz="3200" spc="-475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Times New Roman"/>
                <a:cs typeface="Times New Roman"/>
              </a:rPr>
              <a:t>program  </a:t>
            </a:r>
            <a:r>
              <a:rPr sz="3200" spc="130" dirty="0">
                <a:latin typeface="Times New Roman"/>
                <a:cs typeface="Times New Roman"/>
              </a:rPr>
              <a:t>that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Times New Roman"/>
                <a:cs typeface="Times New Roman"/>
              </a:rPr>
              <a:t>is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Times New Roman"/>
                <a:cs typeface="Times New Roman"/>
              </a:rPr>
              <a:t>written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Times New Roman"/>
                <a:cs typeface="Times New Roman"/>
              </a:rPr>
              <a:t>in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coding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must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125" dirty="0">
                <a:latin typeface="Times New Roman"/>
                <a:cs typeface="Times New Roman"/>
              </a:rPr>
              <a:t>be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110" dirty="0">
                <a:latin typeface="Times New Roman"/>
                <a:cs typeface="Times New Roman"/>
              </a:rPr>
              <a:t>tested</a:t>
            </a:r>
            <a:endParaRPr sz="3200">
              <a:latin typeface="Times New Roman"/>
              <a:cs typeface="Times New Roman"/>
            </a:endParaRPr>
          </a:p>
          <a:p>
            <a:pPr marL="355600"/>
            <a:r>
              <a:rPr sz="3200" spc="5" dirty="0">
                <a:latin typeface="Times New Roman"/>
                <a:cs typeface="Times New Roman"/>
              </a:rPr>
              <a:t>,compiled </a:t>
            </a:r>
            <a:r>
              <a:rPr sz="3200" spc="90" dirty="0">
                <a:latin typeface="Times New Roman"/>
                <a:cs typeface="Times New Roman"/>
              </a:rPr>
              <a:t>and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Times New Roman"/>
                <a:cs typeface="Times New Roman"/>
              </a:rPr>
              <a:t>executed.</a:t>
            </a:r>
            <a:endParaRPr sz="3200">
              <a:latin typeface="Times New Roman"/>
              <a:cs typeface="Times New Roman"/>
            </a:endParaRPr>
          </a:p>
          <a:p>
            <a:pPr marL="355600" marR="4866640" indent="-355600">
              <a:lnSpc>
                <a:spcPct val="12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85" dirty="0">
                <a:latin typeface="Times New Roman"/>
                <a:cs typeface="Times New Roman"/>
              </a:rPr>
              <a:t>Types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spc="50" dirty="0">
                <a:latin typeface="Times New Roman"/>
                <a:cs typeface="Times New Roman"/>
              </a:rPr>
              <a:t>errors  </a:t>
            </a:r>
            <a:r>
              <a:rPr sz="3200" spc="-25" dirty="0">
                <a:latin typeface="Times New Roman"/>
                <a:cs typeface="Times New Roman"/>
              </a:rPr>
              <a:t>syntax </a:t>
            </a:r>
            <a:r>
              <a:rPr sz="3200" spc="70" dirty="0">
                <a:latin typeface="Times New Roman"/>
                <a:cs typeface="Times New Roman"/>
              </a:rPr>
              <a:t>error  </a:t>
            </a:r>
            <a:r>
              <a:rPr sz="3200" spc="40" dirty="0">
                <a:latin typeface="Times New Roman"/>
                <a:cs typeface="Times New Roman"/>
              </a:rPr>
              <a:t>semantic </a:t>
            </a:r>
            <a:r>
              <a:rPr sz="3200" spc="70" dirty="0">
                <a:latin typeface="Times New Roman"/>
                <a:cs typeface="Times New Roman"/>
              </a:rPr>
              <a:t>error  </a:t>
            </a:r>
            <a:r>
              <a:rPr sz="3200" spc="-10" dirty="0">
                <a:latin typeface="Times New Roman"/>
                <a:cs typeface="Times New Roman"/>
              </a:rPr>
              <a:t>Run-time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Times New Roman"/>
                <a:cs typeface="Times New Roman"/>
              </a:rPr>
              <a:t>error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3355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8420" y="461589"/>
            <a:ext cx="245491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Debugging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607637"/>
            <a:ext cx="7703184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40" dirty="0">
                <a:latin typeface="Times New Roman"/>
                <a:cs typeface="Times New Roman"/>
              </a:rPr>
              <a:t>It </a:t>
            </a:r>
            <a:r>
              <a:rPr sz="3200" spc="-75" dirty="0">
                <a:latin typeface="Times New Roman"/>
                <a:cs typeface="Times New Roman"/>
              </a:rPr>
              <a:t>is </a:t>
            </a:r>
            <a:r>
              <a:rPr sz="3200" spc="145" dirty="0">
                <a:latin typeface="Times New Roman"/>
                <a:cs typeface="Times New Roman"/>
              </a:rPr>
              <a:t>the </a:t>
            </a:r>
            <a:r>
              <a:rPr sz="3200" spc="35" dirty="0">
                <a:latin typeface="Times New Roman"/>
                <a:cs typeface="Times New Roman"/>
              </a:rPr>
              <a:t>process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spc="-25" dirty="0">
                <a:latin typeface="Times New Roman"/>
                <a:cs typeface="Times New Roman"/>
              </a:rPr>
              <a:t>identifying </a:t>
            </a:r>
            <a:r>
              <a:rPr sz="3200" spc="90" dirty="0">
                <a:latin typeface="Times New Roman"/>
                <a:cs typeface="Times New Roman"/>
              </a:rPr>
              <a:t>and</a:t>
            </a:r>
            <a:r>
              <a:rPr sz="3200" spc="-56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correcting  </a:t>
            </a:r>
            <a:r>
              <a:rPr sz="3200" spc="145" dirty="0">
                <a:latin typeface="Times New Roman"/>
                <a:cs typeface="Times New Roman"/>
              </a:rPr>
              <a:t>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bugs.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7137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2704" y="464917"/>
            <a:ext cx="3326591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/>
              <a:t>Maintenance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607637"/>
            <a:ext cx="618617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latin typeface="Times New Roman"/>
                <a:cs typeface="Times New Roman"/>
              </a:rPr>
              <a:t>Periodic </a:t>
            </a:r>
            <a:r>
              <a:rPr sz="3200" dirty="0">
                <a:latin typeface="Times New Roman"/>
                <a:cs typeface="Times New Roman"/>
              </a:rPr>
              <a:t>review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spc="135" dirty="0">
                <a:latin typeface="Times New Roman"/>
                <a:cs typeface="Times New Roman"/>
              </a:rPr>
              <a:t>the </a:t>
            </a:r>
            <a:r>
              <a:rPr sz="3200" spc="35" dirty="0">
                <a:latin typeface="Times New Roman"/>
                <a:cs typeface="Times New Roman"/>
              </a:rPr>
              <a:t>program</a:t>
            </a:r>
            <a:r>
              <a:rPr sz="3200" spc="-575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Times New Roman"/>
                <a:cs typeface="Times New Roman"/>
              </a:rPr>
              <a:t>and  </a:t>
            </a:r>
            <a:r>
              <a:rPr sz="3200" dirty="0">
                <a:latin typeface="Times New Roman"/>
                <a:cs typeface="Times New Roman"/>
              </a:rPr>
              <a:t>modifications </a:t>
            </a:r>
            <a:r>
              <a:rPr sz="3200" spc="85" dirty="0">
                <a:latin typeface="Times New Roman"/>
                <a:cs typeface="Times New Roman"/>
              </a:rPr>
              <a:t>based </a:t>
            </a:r>
            <a:r>
              <a:rPr sz="3200" spc="80" dirty="0">
                <a:latin typeface="Times New Roman"/>
                <a:cs typeface="Times New Roman"/>
              </a:rPr>
              <a:t>on </a:t>
            </a:r>
            <a:r>
              <a:rPr sz="3200" spc="65" dirty="0">
                <a:latin typeface="Times New Roman"/>
                <a:cs typeface="Times New Roman"/>
              </a:rPr>
              <a:t>their </a:t>
            </a:r>
            <a:r>
              <a:rPr sz="3200" spc="70" dirty="0">
                <a:latin typeface="Times New Roman"/>
                <a:cs typeface="Times New Roman"/>
              </a:rPr>
              <a:t>user  </a:t>
            </a:r>
            <a:r>
              <a:rPr sz="3200" spc="65" dirty="0">
                <a:latin typeface="Times New Roman"/>
                <a:cs typeface="Times New Roman"/>
              </a:rPr>
              <a:t>requirements.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674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Program Development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The creation of software involves four basic activities: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establishing the requirements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creating a design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implementing the code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testing the implementation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These activities are not strictly linear – they overlap and interact</a:t>
            </a:r>
          </a:p>
        </p:txBody>
      </p:sp>
    </p:spTree>
    <p:extLst>
      <p:ext uri="{BB962C8B-B14F-4D97-AF65-F5344CB8AC3E}">
        <p14:creationId xmlns:p14="http://schemas.microsoft.com/office/powerpoint/2010/main" val="42690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Requirements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2075" tIns="46038" rIns="92075" bIns="46038" rtlCol="0">
            <a:normAutofit fontScale="92500"/>
          </a:bodyPr>
          <a:lstStyle/>
          <a:p>
            <a:pPr>
              <a:spcBef>
                <a:spcPct val="75000"/>
              </a:spcBef>
            </a:pPr>
            <a:r>
              <a:rPr lang="en-US" altLang="en-US" i="1"/>
              <a:t>Software requirements</a:t>
            </a:r>
            <a:r>
              <a:rPr lang="en-US" altLang="en-US"/>
              <a:t> specify the tasks that a program must accomplish</a:t>
            </a:r>
          </a:p>
          <a:p>
            <a:pPr lvl="1">
              <a:spcBef>
                <a:spcPct val="75000"/>
              </a:spcBef>
            </a:pPr>
            <a:r>
              <a:rPr lang="en-US" altLang="en-US" u="sng"/>
              <a:t>what</a:t>
            </a:r>
            <a:r>
              <a:rPr lang="en-US" altLang="en-US"/>
              <a:t> to do, not how to do it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Often an initial set of requirements is provided, but they should be critiqued and expanded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It is difficult to establish detailed, unambiguous, and complete requirements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Careful attention to the requirements can save significant time and expense in the overall project</a:t>
            </a:r>
          </a:p>
        </p:txBody>
      </p:sp>
    </p:spTree>
    <p:extLst>
      <p:ext uri="{BB962C8B-B14F-4D97-AF65-F5344CB8AC3E}">
        <p14:creationId xmlns:p14="http://schemas.microsoft.com/office/powerpoint/2010/main" val="176509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Design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 </a:t>
            </a:r>
            <a:r>
              <a:rPr lang="en-US" altLang="en-US" i="1"/>
              <a:t>software design</a:t>
            </a:r>
            <a:r>
              <a:rPr lang="en-US" altLang="en-US"/>
              <a:t> specifies </a:t>
            </a:r>
            <a:r>
              <a:rPr lang="en-US" altLang="en-US" u="sng"/>
              <a:t>how</a:t>
            </a:r>
            <a:r>
              <a:rPr lang="en-US" altLang="en-US" i="1"/>
              <a:t> </a:t>
            </a:r>
            <a:r>
              <a:rPr lang="en-US" altLang="en-US"/>
              <a:t>a program will accomplish its requirements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That is, a software design determines: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how the solution can be broken down into manageable pieces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what each piece will do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An object-oriented design determines which classes  and objects are needed, and specifies how they will interact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Low level design details include how individual methods will accomplish their tasks</a:t>
            </a:r>
          </a:p>
        </p:txBody>
      </p:sp>
    </p:spTree>
    <p:extLst>
      <p:ext uri="{BB962C8B-B14F-4D97-AF65-F5344CB8AC3E}">
        <p14:creationId xmlns:p14="http://schemas.microsoft.com/office/powerpoint/2010/main" val="256803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Implementation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75000"/>
              </a:spcBef>
            </a:pPr>
            <a:r>
              <a:rPr lang="en-US" altLang="en-US" i="1"/>
              <a:t>Implementation</a:t>
            </a:r>
            <a:r>
              <a:rPr lang="en-US" altLang="en-US"/>
              <a:t> is the process of translating a design into source code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Novice programmers often think that writing code is the heart of software development, but actually it should be the least creative step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Almost all important decisions are made during requirements and design stages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Implementation should focus on coding details, including style guidelines and documentation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96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Testing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75000"/>
              </a:spcBef>
            </a:pPr>
            <a:r>
              <a:rPr lang="en-US" altLang="en-US" i="1"/>
              <a:t>Testing</a:t>
            </a:r>
            <a:r>
              <a:rPr lang="en-US" altLang="en-US"/>
              <a:t> attempts to ensure that the program will solve the intended problem under all the constraints specified in the requirements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A program should be thoroughly tested with the goal of finding errors</a:t>
            </a:r>
          </a:p>
          <a:p>
            <a:pPr>
              <a:spcBef>
                <a:spcPct val="75000"/>
              </a:spcBef>
            </a:pPr>
            <a:r>
              <a:rPr lang="en-US" altLang="en-US" i="1"/>
              <a:t>Debugging</a:t>
            </a:r>
            <a:r>
              <a:rPr lang="en-US" altLang="en-US"/>
              <a:t> is the process of determining the cause of a problem and fixing it</a:t>
            </a:r>
          </a:p>
          <a:p>
            <a:pPr>
              <a:spcBef>
                <a:spcPct val="75000"/>
              </a:spcBef>
            </a:pPr>
            <a:r>
              <a:rPr lang="en-US" altLang="en-US"/>
              <a:t>We revisit the details of the testing process later in this chapter</a:t>
            </a:r>
          </a:p>
        </p:txBody>
      </p:sp>
    </p:spTree>
    <p:extLst>
      <p:ext uri="{BB962C8B-B14F-4D97-AF65-F5344CB8AC3E}">
        <p14:creationId xmlns:p14="http://schemas.microsoft.com/office/powerpoint/2010/main" val="60957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10" y="2593170"/>
            <a:ext cx="10515600" cy="1325563"/>
          </a:xfrm>
        </p:spPr>
        <p:txBody>
          <a:bodyPr/>
          <a:lstStyle/>
          <a:p>
            <a:r>
              <a:rPr lang="en-IN" dirty="0"/>
              <a:t>Object Oriented Programming</a:t>
            </a:r>
            <a:br>
              <a:rPr lang="en-IN" dirty="0"/>
            </a:br>
            <a:r>
              <a:rPr lang="en-IN" dirty="0"/>
              <a:t>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306724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1012" y="461589"/>
            <a:ext cx="365379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25" dirty="0"/>
              <a:t>Definition</a:t>
            </a:r>
            <a:endParaRPr spc="-75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607637"/>
            <a:ext cx="6607809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40" dirty="0">
                <a:latin typeface="Times New Roman"/>
                <a:cs typeface="Times New Roman"/>
              </a:rPr>
              <a:t>It</a:t>
            </a:r>
            <a:r>
              <a:rPr sz="3200" spc="-75" dirty="0">
                <a:latin typeface="Times New Roman"/>
                <a:cs typeface="Times New Roman"/>
              </a:rPr>
              <a:t> is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systematic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60" dirty="0">
                <a:latin typeface="Times New Roman"/>
                <a:cs typeface="Times New Roman"/>
              </a:rPr>
              <a:t>approach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to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find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90" dirty="0">
                <a:latin typeface="Times New Roman"/>
                <a:cs typeface="Times New Roman"/>
              </a:rPr>
              <a:t>and  </a:t>
            </a:r>
            <a:r>
              <a:rPr sz="3200" spc="55" dirty="0">
                <a:latin typeface="Times New Roman"/>
                <a:cs typeface="Times New Roman"/>
              </a:rPr>
              <a:t>implement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solution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lang="en-IN" sz="3200" spc="110" dirty="0">
                <a:latin typeface="Times New Roman"/>
                <a:cs typeface="Times New Roman"/>
              </a:rPr>
              <a:t>of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110" dirty="0">
                <a:latin typeface="Times New Roman"/>
                <a:cs typeface="Times New Roman"/>
              </a:rPr>
              <a:t>a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Times New Roman"/>
                <a:cs typeface="Times New Roman"/>
              </a:rPr>
              <a:t>problem.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571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862</Words>
  <Application>Microsoft Office PowerPoint</Application>
  <PresentationFormat>Widescreen</PresentationFormat>
  <Paragraphs>117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Benazir Bhutto Shaheed University Lyari, Karachi</vt:lpstr>
      <vt:lpstr>Object Oriented Programming  (CS and IT-321)  2nd Semester  </vt:lpstr>
      <vt:lpstr>Program Development</vt:lpstr>
      <vt:lpstr>Requirements</vt:lpstr>
      <vt:lpstr>Design</vt:lpstr>
      <vt:lpstr>Implementation</vt:lpstr>
      <vt:lpstr>Testing</vt:lpstr>
      <vt:lpstr>Object Oriented Programming Problem Solving</vt:lpstr>
      <vt:lpstr>Definition</vt:lpstr>
      <vt:lpstr>Steps in Problem Solving</vt:lpstr>
      <vt:lpstr>Problem Definition</vt:lpstr>
      <vt:lpstr>Problem Analysis</vt:lpstr>
      <vt:lpstr>Designing a program</vt:lpstr>
      <vt:lpstr>Coding</vt:lpstr>
      <vt:lpstr>Testing a Program</vt:lpstr>
      <vt:lpstr>Maintaining the program</vt:lpstr>
      <vt:lpstr>Algorithm</vt:lpstr>
      <vt:lpstr>PowerPoint Presentation</vt:lpstr>
      <vt:lpstr>Cont.</vt:lpstr>
      <vt:lpstr>Flowcharts</vt:lpstr>
      <vt:lpstr>Flowchart symbols</vt:lpstr>
      <vt:lpstr>Pseudocode</vt:lpstr>
      <vt:lpstr>Pseudocode example</vt:lpstr>
      <vt:lpstr>Coding</vt:lpstr>
      <vt:lpstr>Testing and Debugging</vt:lpstr>
      <vt:lpstr>Debugging</vt:lpstr>
      <vt:lpstr>Maintenance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Design Concepts</dc:title>
  <dc:creator>Abdullah ayub</dc:creator>
  <cp:lastModifiedBy>Abdullah ayub</cp:lastModifiedBy>
  <cp:revision>19</cp:revision>
  <dcterms:created xsi:type="dcterms:W3CDTF">2019-08-20T16:20:17Z</dcterms:created>
  <dcterms:modified xsi:type="dcterms:W3CDTF">2022-09-19T14:43:13Z</dcterms:modified>
</cp:coreProperties>
</file>