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3" r:id="rId10"/>
    <p:sldId id="274" r:id="rId11"/>
    <p:sldId id="266" r:id="rId12"/>
    <p:sldId id="267" r:id="rId13"/>
    <p:sldId id="298" r:id="rId14"/>
    <p:sldId id="295" r:id="rId15"/>
    <p:sldId id="299" r:id="rId16"/>
    <p:sldId id="270" r:id="rId17"/>
    <p:sldId id="272" r:id="rId18"/>
    <p:sldId id="300" r:id="rId19"/>
  </p:sldIdLst>
  <p:sldSz cx="9144000" cy="6858000" type="screen4x3"/>
  <p:notesSz cx="6858000" cy="9144000"/>
  <p:embeddedFontLst>
    <p:embeddedFont>
      <p:font typeface="Tahoma" panose="020B060403050404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8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821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146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47168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VideoVigil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1970667"/>
            <a:ext cx="6400800" cy="213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2800" i="1" dirty="0">
                <a:solidFill>
                  <a:schemeClr val="tx1"/>
                </a:solidFill>
              </a:rPr>
              <a:t>Mubashir Ahmed</a:t>
            </a:r>
            <a:r>
              <a:rPr lang="en-US" sz="2800" b="0" i="1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800" i="1" dirty="0">
                <a:solidFill>
                  <a:schemeClr val="tx1"/>
                </a:solidFill>
              </a:rPr>
              <a:t>FA20-BSE-063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marR="0" lvl="0" indent="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2800" b="0" i="1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Supervisor: Mam Neeli Khan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752599" y="5548312"/>
            <a:ext cx="6400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COMSATS University Islamabad, Abbottabad</a:t>
            </a:r>
            <a:endParaRPr sz="22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CD377A-CB27-4CFB-980E-6448201DC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82" y="5303898"/>
            <a:ext cx="1486032" cy="14794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443309" y="492195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DFD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200" b="1" dirty="0"/>
              <a:t>level 02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905934" y="1523999"/>
            <a:ext cx="6333066" cy="336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screenshot of a computer flowchart&#10;&#10;Description automatically generated">
            <a:extLst>
              <a:ext uri="{FF2B5EF4-FFF2-40B4-BE49-F238E27FC236}">
                <a16:creationId xmlns:a16="http://schemas.microsoft.com/office/drawing/2014/main" id="{6081C18A-B2C0-2E88-2D58-F4E4CEB9A6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4" t="8945" r="7060" b="6884"/>
          <a:stretch/>
        </p:blipFill>
        <p:spPr>
          <a:xfrm>
            <a:off x="898988" y="1261636"/>
            <a:ext cx="7332132" cy="493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88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443309" y="492194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 Diagram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2650068" y="2658533"/>
            <a:ext cx="3716866" cy="317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440775-DDC3-3C2C-7326-32EFB47EF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45" y="1298506"/>
            <a:ext cx="5934710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443309" y="492195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</a:t>
            </a:r>
            <a:r>
              <a:rPr lang="en-US" b="1" dirty="0" err="1"/>
              <a:t>Squence</a:t>
            </a: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Diagram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3175000" y="1523999"/>
            <a:ext cx="3539068" cy="3725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A diagram of a video game">
            <a:extLst>
              <a:ext uri="{FF2B5EF4-FFF2-40B4-BE49-F238E27FC236}">
                <a16:creationId xmlns:a16="http://schemas.microsoft.com/office/drawing/2014/main" id="{AA0E08AC-CCE4-FC21-9D12-68E9471DD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264" y="1207644"/>
            <a:ext cx="5502003" cy="55138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 algn="l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 Testing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3232" y="502920"/>
            <a:ext cx="7948421" cy="26212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br>
              <a:rPr kumimoji="0" lang="en-US" altLang="en-US" sz="5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en-US" sz="5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240F9D-BFFC-7392-1769-60AFA895F7FD}"/>
              </a:ext>
            </a:extLst>
          </p:cNvPr>
          <p:cNvSpPr txBox="1"/>
          <p:nvPr/>
        </p:nvSpPr>
        <p:spPr>
          <a:xfrm>
            <a:off x="688084" y="1346858"/>
            <a:ext cx="76939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Unit tests were performed on individual components: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1: Video Processing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Confirm the processing of video.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Case: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Video Processing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Expected Result: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 Frames match video content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4BE6181-C25B-6E1F-FE41-914E5FF6E8D6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71285088"/>
              </p:ext>
            </p:extLst>
          </p:nvPr>
        </p:nvGraphicFramePr>
        <p:xfrm>
          <a:off x="482347" y="3352482"/>
          <a:ext cx="8229600" cy="2579440"/>
        </p:xfrm>
        <a:graphic>
          <a:graphicData uri="http://schemas.openxmlformats.org/drawingml/2006/table">
            <a:tbl>
              <a:tblPr/>
              <a:tblGrid>
                <a:gridCol w="864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57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39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 case/Test script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Attribute and value 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Expected result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Result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9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Video Frame Extraction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Sample Video File using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Youtube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link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Extract Frames match video content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Pass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775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Video Segmentation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Sample Video File, Segmentation threshold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Segmented video segments match scene transitions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b="1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Functional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Test 1: Violence detection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Objective:</a:t>
            </a:r>
            <a:r>
              <a:rPr lang="en-US" altLang="en-US" sz="18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Confirm that the extension detects the violence timely.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 b="1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        Test Case:</a:t>
            </a:r>
            <a:r>
              <a:rPr lang="en-US" altLang="en-US" sz="18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violence detection with sample video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Expected Result:</a:t>
            </a:r>
            <a:r>
              <a:rPr lang="en-US" altLang="en-US" sz="18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GB" sz="1800" b="0" i="0" u="none" strike="noStrike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Detects violent scenes accurately</a:t>
            </a:r>
            <a:r>
              <a:rPr lang="en-US" altLang="en-US" sz="18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73961296"/>
              </p:ext>
            </p:extLst>
          </p:nvPr>
        </p:nvGraphicFramePr>
        <p:xfrm>
          <a:off x="855769" y="3429000"/>
          <a:ext cx="7831031" cy="2360549"/>
        </p:xfrm>
        <a:graphic>
          <a:graphicData uri="http://schemas.openxmlformats.org/drawingml/2006/table">
            <a:tbl>
              <a:tblPr/>
              <a:tblGrid>
                <a:gridCol w="38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64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 case/Test script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Attribute and value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Expected result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Result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4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 violence detection with sample video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Sample video file</a:t>
                      </a:r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Detects violent scenes accurately</a:t>
                      </a:r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Pass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4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 2</a:t>
                      </a:r>
                    </a:p>
                  </a:txBody>
                  <a:tcPr marL="9525" marR="9525" marT="9525" marB="9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Test non-violent video detection</a:t>
                      </a:r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Sample video file</a:t>
                      </a:r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Detects violent scenes accurately</a:t>
                      </a:r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Pass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80999" y="1762602"/>
            <a:ext cx="8382001" cy="276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55FA-4426-1780-DAAE-98616469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6525"/>
            <a:ext cx="8229600" cy="11430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Testing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F4FEE-2B5E-4A46-FF52-A857018F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tests verified the interaction between the web browser and the video playing extension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1: Video Analysis Warning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Ensure that the model responds to </a:t>
            </a:r>
            <a:r>
              <a:rPr lang="en-US" sz="1800" kern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violence.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Case:</a:t>
            </a:r>
            <a:r>
              <a:rPr lang="en-US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Confirm the violation is generated accurate.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828551"/>
              </p:ext>
            </p:extLst>
          </p:nvPr>
        </p:nvGraphicFramePr>
        <p:xfrm>
          <a:off x="497497" y="3708400"/>
          <a:ext cx="7691805" cy="1828800"/>
        </p:xfrm>
        <a:graphic>
          <a:graphicData uri="http://schemas.openxmlformats.org/drawingml/2006/table">
            <a:tbl>
              <a:tblPr/>
              <a:tblGrid>
                <a:gridCol w="440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12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 case/Test script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Attribute and value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Expected result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Result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52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Integrated video analysis and warning system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video with violent scenes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Successfully detects violence and generates warnings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Pass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3277415" y="553750"/>
            <a:ext cx="290913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Gantt Chart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7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C880AF81-6104-37F5-A269-7A167EDB6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417" y="1370013"/>
            <a:ext cx="9067165" cy="45472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443309" y="584527"/>
            <a:ext cx="816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of 100% Project Implementation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189089" y="1550855"/>
            <a:ext cx="8511609" cy="424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35000" indent="-457200" algn="just">
              <a:spcBef>
                <a:spcPts val="0"/>
              </a:spcBef>
              <a:buSzPts val="2800"/>
              <a:buFont typeface="Wingdings" panose="05000000000000000000" pitchFamily="2" charset="2"/>
              <a:buChar char="ü"/>
            </a:pPr>
            <a:r>
              <a:rPr lang="en-US" sz="2800" dirty="0"/>
              <a:t>Dataset, Algorithms</a:t>
            </a:r>
          </a:p>
          <a:p>
            <a:pPr marL="635000" indent="-457200" algn="just">
              <a:spcBef>
                <a:spcPts val="0"/>
              </a:spcBef>
              <a:buSzPts val="2800"/>
              <a:buFont typeface="Wingdings" panose="05000000000000000000" pitchFamily="2" charset="2"/>
              <a:buChar char="ü"/>
            </a:pPr>
            <a:r>
              <a:rPr lang="en-US" sz="2800" dirty="0"/>
              <a:t>Human Detection</a:t>
            </a:r>
          </a:p>
          <a:p>
            <a:pPr marL="635000" indent="-457200" algn="just">
              <a:spcBef>
                <a:spcPts val="0"/>
              </a:spcBef>
              <a:buSzPts val="2800"/>
              <a:buFont typeface="Wingdings" panose="05000000000000000000" pitchFamily="2" charset="2"/>
              <a:buChar char="ü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Violence Detection</a:t>
            </a:r>
          </a:p>
          <a:p>
            <a:pPr marL="635000" indent="-457200" algn="just">
              <a:spcBef>
                <a:spcPts val="0"/>
              </a:spcBef>
              <a:buSzPts val="2800"/>
              <a:buFont typeface="Wingdings" panose="05000000000000000000" pitchFamily="2" charset="2"/>
              <a:buChar char="ü"/>
            </a:pPr>
            <a:r>
              <a:rPr lang="en-US" sz="2800" dirty="0"/>
              <a:t>Model Training </a:t>
            </a:r>
          </a:p>
          <a:p>
            <a:pPr marL="635000" indent="-457200" algn="just">
              <a:spcBef>
                <a:spcPts val="0"/>
              </a:spcBef>
              <a:buSzPts val="2800"/>
              <a:buFont typeface="Wingdings" panose="05000000000000000000" pitchFamily="2" charset="2"/>
              <a:buChar char="ü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Testing</a:t>
            </a:r>
          </a:p>
          <a:p>
            <a:pPr marL="635000" indent="-457200" algn="just">
              <a:spcBef>
                <a:spcPts val="0"/>
              </a:spcBef>
              <a:buSzPts val="2800"/>
              <a:buFont typeface="Wingdings" panose="05000000000000000000" pitchFamily="2" charset="2"/>
              <a:buChar char="ü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Extension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BAA5-3DDB-E539-5AC4-68657C9E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2857500"/>
            <a:ext cx="8229600" cy="1143000"/>
          </a:xfrm>
        </p:spPr>
        <p:txBody>
          <a:bodyPr/>
          <a:lstStyle/>
          <a:p>
            <a:r>
              <a:rPr lang="en-US" sz="6600" b="1" dirty="0"/>
              <a:t>THANK YOU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DEBE9-96A5-709F-DC46-45EBC6AF43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7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Brief Introduction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Scope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Functional Requirements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Non-functional Requirements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Diagrams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Test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Detail on 3</a:t>
            </a:r>
            <a:r>
              <a:rPr lang="en-US" altLang="en-US" sz="28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rd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Iteration (or 100%)</a:t>
            </a:r>
            <a:endParaRPr lang="en-US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Conclusion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60400" indent="-457200">
              <a:spcBef>
                <a:spcPts val="0"/>
              </a:spcBef>
            </a:pPr>
            <a:endParaRPr sz="2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4328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>
              <a:spcBef>
                <a:spcPts val="0"/>
              </a:spcBef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Violence Detection: 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AI to identify violence in online videos.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8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 algn="just">
              <a:spcBef>
                <a:spcPts val="0"/>
              </a:spcBef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Browser Extension: 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install and integrates seamlessly with your browser.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8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 algn="just">
              <a:spcBef>
                <a:spcPts val="0"/>
              </a:spcBef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Enhanced Online Safety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Filters out violent content for a safer online environment.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8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 algn="just">
              <a:spcBef>
                <a:spcPts val="0"/>
              </a:spcBef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Wellbeing: 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Prioritizes user safety and well-being for a considerate online space.</a:t>
            </a:r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Introduction</a:t>
            </a:r>
            <a:br>
              <a:rPr lang="en-US" sz="2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457199" y="1447800"/>
            <a:ext cx="8348133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 algn="just">
              <a:spcBef>
                <a:spcPts val="0"/>
              </a:spcBef>
              <a:buSzPts val="2800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AI-powered Violence Detection: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 deep learning model to identify violence in online videos.</a:t>
            </a:r>
          </a:p>
          <a:p>
            <a:pPr marL="177800" indent="0" algn="just">
              <a:spcBef>
                <a:spcPts val="0"/>
              </a:spcBef>
              <a:buSzPts val="2800"/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Browser Shield: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 the model as a browser extension for real-time content warnings.</a:t>
            </a:r>
          </a:p>
          <a:p>
            <a:pPr marL="177800" indent="0" algn="just">
              <a:spcBef>
                <a:spcPts val="0"/>
              </a:spcBef>
              <a:buSzPts val="2800"/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Empowering Users: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Promote responsible online behavior by giving users control over video content.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Scope</a:t>
            </a:r>
            <a:br>
              <a:rPr lang="en-US" sz="2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 algn="just">
              <a:spcBef>
                <a:spcPts val="0"/>
              </a:spcBef>
              <a:buSzPts val="2800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 :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 instances of violence and sensitive content within online videos.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Generate: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real-time warnings or alerts to inform users about potentially distressing content.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Ensure: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 compatibility with popular web browsers, including Chrome, Firefox, and Brave Browser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Implement: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YOLOv8 to detect instances of violence and sensitive content accurately..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Requirements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 algn="just">
              <a:spcBef>
                <a:spcPts val="0"/>
              </a:spcBef>
              <a:buSzPts val="2800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Performance: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 real-time video processing for timely detection.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Security: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 user data and maintain confidentiality.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Compliance: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Adhere to privacy regulations and standards.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Robustness: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Remain resilient to variations in video conditions.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Non-Functional Requirements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443309" y="492195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Diagram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328789" y="1524000"/>
            <a:ext cx="8358011" cy="4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diagram of a video game&#10;&#10;Description automatically generated">
            <a:extLst>
              <a:ext uri="{FF2B5EF4-FFF2-40B4-BE49-F238E27FC236}">
                <a16:creationId xmlns:a16="http://schemas.microsoft.com/office/drawing/2014/main" id="{24EE1A79-DFA9-8FA9-EF7F-5A9373D1E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88" y="1524000"/>
            <a:ext cx="8358011" cy="4483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443309" y="492195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DFD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(Level 0)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328789" y="1524000"/>
            <a:ext cx="8358011" cy="257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 descr="A diagram of a video game&#10;&#10;Description automatically generated">
            <a:extLst>
              <a:ext uri="{FF2B5EF4-FFF2-40B4-BE49-F238E27FC236}">
                <a16:creationId xmlns:a16="http://schemas.microsoft.com/office/drawing/2014/main" id="{E155ADB8-FCA8-B972-FC47-53273DC45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3" y="1524000"/>
            <a:ext cx="8504361" cy="35475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443309" y="492195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DFD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(level 01)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1049866" y="1523999"/>
            <a:ext cx="7289801" cy="4402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diagram of a product&#10;&#10;Description automatically generated">
            <a:extLst>
              <a:ext uri="{FF2B5EF4-FFF2-40B4-BE49-F238E27FC236}">
                <a16:creationId xmlns:a16="http://schemas.microsoft.com/office/drawing/2014/main" id="{5EA36688-E872-DB5D-E638-70BED41C8E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85" b="4533"/>
          <a:stretch/>
        </p:blipFill>
        <p:spPr>
          <a:xfrm>
            <a:off x="941321" y="1340263"/>
            <a:ext cx="7508412" cy="477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108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7*181"/>
  <p:tag name="TABLE_ENDDRAG_RECT" val="52*280*637*1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7*181"/>
  <p:tag name="TABLE_ENDDRAG_RECT" val="52*280*637*181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575</Words>
  <Application>Microsoft Office PowerPoint</Application>
  <PresentationFormat>On-screen Show (4:3)</PresentationFormat>
  <Paragraphs>141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Wingdings</vt:lpstr>
      <vt:lpstr>Tahoma</vt:lpstr>
      <vt:lpstr>Arial</vt:lpstr>
      <vt:lpstr>Calibri</vt:lpstr>
      <vt:lpstr>Office Theme</vt:lpstr>
      <vt:lpstr>VideoVigil</vt:lpstr>
      <vt:lpstr>Agenda</vt:lpstr>
      <vt:lpstr>Project Introduction </vt:lpstr>
      <vt:lpstr>Project Scope </vt:lpstr>
      <vt:lpstr>Functional Requirements</vt:lpstr>
      <vt:lpstr>Non-Functional Requirements</vt:lpstr>
      <vt:lpstr>Activity Diagram</vt:lpstr>
      <vt:lpstr>DFD (Level 0)</vt:lpstr>
      <vt:lpstr>DFD (level 01)</vt:lpstr>
      <vt:lpstr>DFD (level 02)</vt:lpstr>
      <vt:lpstr>Use Cases Diagram</vt:lpstr>
      <vt:lpstr>System Squence Diagram</vt:lpstr>
      <vt:lpstr>Unit Testing   </vt:lpstr>
      <vt:lpstr>Functional Testing</vt:lpstr>
      <vt:lpstr>Integration Testing</vt:lpstr>
      <vt:lpstr>Gantt Chart</vt:lpstr>
      <vt:lpstr>Summary of 100% Project Implementation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MUBASHIR AHMED</dc:creator>
  <cp:lastModifiedBy>SP24-BCS-032(Gul Hassan)</cp:lastModifiedBy>
  <cp:revision>5</cp:revision>
  <dcterms:modified xsi:type="dcterms:W3CDTF">2024-11-02T18:59:10Z</dcterms:modified>
</cp:coreProperties>
</file>