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6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embeddedFontLst>
    <p:embeddedFont>
      <p:font typeface="Archivo Narrow" panose="020B0604020202020204" charset="0"/>
      <p:regular r:id="rId20"/>
      <p:bold r:id="rId21"/>
      <p:italic r:id="rId22"/>
      <p:boldItalic r:id="rId23"/>
    </p:embeddedFont>
    <p:embeddedFont>
      <p:font typeface="Archivo Narrow Medium" panose="020B0604020202020204" charset="0"/>
      <p:regular r:id="rId24"/>
      <p:bold r:id="rId25"/>
      <p:italic r:id="rId26"/>
      <p:boldItalic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  <p:embeddedFont>
      <p:font typeface="IBM Plex Sans Condensed" panose="020B0506050203000203" pitchFamily="34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301e00e5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301e00e50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33301e00e50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fca7c7c6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fca7c7c63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32fca7c7c63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c46cc01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c46cc012e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ec46cc012e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14875" y="1567410"/>
            <a:ext cx="11360700" cy="1842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415600" y="3492146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9450" y="-30350"/>
            <a:ext cx="12216600" cy="737100"/>
          </a:xfrm>
          <a:prstGeom prst="rect">
            <a:avLst/>
          </a:prstGeom>
          <a:solidFill>
            <a:srgbClr val="0C5394"/>
          </a:solidFill>
          <a:ln w="9525" cap="flat" cmpd="sng">
            <a:solidFill>
              <a:srgbClr val="0C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-9325" y="154075"/>
            <a:ext cx="12209100" cy="737100"/>
          </a:xfrm>
          <a:prstGeom prst="roundRect">
            <a:avLst>
              <a:gd name="adj" fmla="val 10177"/>
            </a:avLst>
          </a:prstGeom>
          <a:solidFill>
            <a:srgbClr val="0C5394"/>
          </a:solidFill>
          <a:ln w="9525" cap="flat" cmpd="sng">
            <a:solidFill>
              <a:srgbClr val="0C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0763550" y="-30350"/>
            <a:ext cx="868800" cy="1467000"/>
          </a:xfrm>
          <a:prstGeom prst="parallelogram">
            <a:avLst>
              <a:gd name="adj" fmla="val 57856"/>
            </a:avLst>
          </a:prstGeom>
          <a:solidFill>
            <a:srgbClr val="D2AE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714000" y="-30350"/>
            <a:ext cx="3841800" cy="1488900"/>
          </a:xfrm>
          <a:prstGeom prst="parallelogram">
            <a:avLst>
              <a:gd name="adj" fmla="val 3392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-9325" y="6604519"/>
            <a:ext cx="12216600" cy="259800"/>
          </a:xfrm>
          <a:prstGeom prst="rect">
            <a:avLst/>
          </a:prstGeom>
          <a:solidFill>
            <a:srgbClr val="0C5394"/>
          </a:solidFill>
          <a:ln w="9525" cap="flat" cmpd="sng">
            <a:solidFill>
              <a:srgbClr val="0C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-9325" y="5899575"/>
            <a:ext cx="12216600" cy="737100"/>
          </a:xfrm>
          <a:prstGeom prst="roundRect">
            <a:avLst>
              <a:gd name="adj" fmla="val 10177"/>
            </a:avLst>
          </a:prstGeom>
          <a:solidFill>
            <a:srgbClr val="0C5394"/>
          </a:solidFill>
          <a:ln w="9525" cap="flat" cmpd="sng">
            <a:solidFill>
              <a:srgbClr val="0C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8" name="Google Shape;28;p2"/>
          <p:cNvSpPr txBox="1"/>
          <p:nvPr/>
        </p:nvSpPr>
        <p:spPr>
          <a:xfrm>
            <a:off x="381000" y="5899575"/>
            <a:ext cx="3810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D2AE6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Mission</a:t>
            </a:r>
            <a:endParaRPr sz="1500" b="1">
              <a:solidFill>
                <a:srgbClr val="D2AE6C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Christ University is a nurturing ground for an individual’s holistic development to make effective contribution</a:t>
            </a:r>
            <a:endParaRPr sz="1200">
              <a:solidFill>
                <a:schemeClr val="lt1"/>
              </a:solidFill>
              <a:latin typeface="Archivo Narrow Medium"/>
              <a:ea typeface="Archivo Narrow Medium"/>
              <a:cs typeface="Archivo Narrow Medium"/>
              <a:sym typeface="Archivo Narrow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to the society in a dynamic environment</a:t>
            </a:r>
            <a:endParaRPr sz="1200">
              <a:solidFill>
                <a:schemeClr val="lt1"/>
              </a:solidFill>
              <a:latin typeface="Archivo Narrow Medium"/>
              <a:ea typeface="Archivo Narrow Medium"/>
              <a:cs typeface="Archivo Narrow Medium"/>
              <a:sym typeface="Archivo Narrow Medium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4191000" y="5899575"/>
            <a:ext cx="3810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D2AE6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Vision</a:t>
            </a:r>
            <a:endParaRPr sz="1500" b="1">
              <a:solidFill>
                <a:srgbClr val="D2AE6C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Excellence and Service</a:t>
            </a:r>
            <a:endParaRPr sz="1200">
              <a:solidFill>
                <a:schemeClr val="lt1"/>
              </a:solidFill>
              <a:latin typeface="Archivo Narrow Medium"/>
              <a:ea typeface="Archivo Narrow Medium"/>
              <a:cs typeface="Archivo Narrow Medium"/>
              <a:sym typeface="Archivo Narrow Medium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8572600" y="5899575"/>
            <a:ext cx="29832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D2AE6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Core Values</a:t>
            </a:r>
            <a:endParaRPr sz="1500" b="1">
              <a:solidFill>
                <a:srgbClr val="D2AE6C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Faith in God |  Moral Uprightness</a:t>
            </a:r>
            <a:endParaRPr sz="1200">
              <a:solidFill>
                <a:schemeClr val="lt1"/>
              </a:solidFill>
              <a:latin typeface="Archivo Narrow Medium"/>
              <a:ea typeface="Archivo Narrow Medium"/>
              <a:cs typeface="Archivo Narrow Medium"/>
              <a:sym typeface="Archivo Narrow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 Love of Fellow Beings |  Social Responsibility</a:t>
            </a:r>
            <a:br>
              <a:rPr lang="en-GB" sz="1200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</a:br>
            <a:r>
              <a:rPr lang="en-GB" sz="1200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Pursuit of Excellence</a:t>
            </a:r>
            <a:endParaRPr sz="1200">
              <a:solidFill>
                <a:schemeClr val="lt1"/>
              </a:solidFill>
              <a:latin typeface="Archivo Narrow Medium"/>
              <a:ea typeface="Archivo Narrow Medium"/>
              <a:cs typeface="Archivo Narrow Medium"/>
              <a:sym typeface="Archivo Narrow Medium"/>
            </a:endParaRPr>
          </a:p>
        </p:txBody>
      </p:sp>
      <p:pic>
        <p:nvPicPr>
          <p:cNvPr id="31" name="Google Shape;3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4587" y="229300"/>
            <a:ext cx="2820623" cy="9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415600" y="491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415600" y="1419388"/>
            <a:ext cx="11360700" cy="467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93700" rtl="0">
              <a:spcBef>
                <a:spcPts val="800"/>
              </a:spcBef>
              <a:spcAft>
                <a:spcPts val="0"/>
              </a:spcAft>
              <a:buSzPts val="26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11585175" y="6515100"/>
            <a:ext cx="532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15600" y="5171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5333100" cy="475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  <a:defRPr sz="19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6443200" y="1536625"/>
            <a:ext cx="5333100" cy="475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  <a:defRPr sz="19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5"/>
          <p:cNvSpPr/>
          <p:nvPr/>
        </p:nvSpPr>
        <p:spPr>
          <a:xfrm rot="10800000">
            <a:off x="-2833" y="-25"/>
            <a:ext cx="122067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415600" y="5171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70782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Font typeface="Open Sans"/>
              <a:buNone/>
              <a:defRPr sz="64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Font typeface="Open Sans"/>
              <a:buNone/>
              <a:defRPr sz="64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Font typeface="Open Sans"/>
              <a:buNone/>
              <a:defRPr sz="64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Font typeface="Open Sans"/>
              <a:buNone/>
              <a:defRPr sz="64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Font typeface="Open Sans"/>
              <a:buNone/>
              <a:defRPr sz="64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Font typeface="Open Sans"/>
              <a:buNone/>
              <a:defRPr sz="64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Font typeface="Open Sans"/>
              <a:buNone/>
              <a:defRPr sz="64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Font typeface="Open Sans"/>
              <a:buNone/>
              <a:defRPr sz="6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6096000" y="272150"/>
            <a:ext cx="6096000" cy="613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Open Sans"/>
              <a:buNone/>
              <a:defRPr sz="42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Font typeface="Open Sans"/>
              <a:buNone/>
              <a:defRPr sz="56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Font typeface="Open Sans"/>
              <a:buNone/>
              <a:defRPr sz="56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Font typeface="Open Sans"/>
              <a:buNone/>
              <a:defRPr sz="56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Font typeface="Open Sans"/>
              <a:buNone/>
              <a:defRPr sz="56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Font typeface="Open Sans"/>
              <a:buNone/>
              <a:defRPr sz="56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Font typeface="Open Sans"/>
              <a:buNone/>
              <a:defRPr sz="56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Font typeface="Open Sans"/>
              <a:buNone/>
              <a:defRPr sz="56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Font typeface="Open Sans"/>
              <a:buNone/>
              <a:defRPr sz="5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marL="914400" lvl="1" indent="-393700">
              <a:spcBef>
                <a:spcPts val="800"/>
              </a:spcBef>
              <a:spcAft>
                <a:spcPts val="0"/>
              </a:spcAft>
              <a:buSzPts val="2600"/>
              <a:buChar char="○"/>
              <a:defRPr/>
            </a:lvl2pPr>
            <a:lvl3pPr marL="1371600" lvl="2" indent="-381000">
              <a:spcBef>
                <a:spcPts val="800"/>
              </a:spcBef>
              <a:spcAft>
                <a:spcPts val="0"/>
              </a:spcAft>
              <a:buSzPts val="2400"/>
              <a:buFont typeface="IBM Plex Sans Condensed"/>
              <a:buChar char="■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>
              <a:spcBef>
                <a:spcPts val="800"/>
              </a:spcBef>
              <a:spcAft>
                <a:spcPts val="0"/>
              </a:spcAft>
              <a:buSzPts val="2400"/>
              <a:buFont typeface="IBM Plex Sans Condensed"/>
              <a:buChar char="●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>
              <a:spcBef>
                <a:spcPts val="800"/>
              </a:spcBef>
              <a:spcAft>
                <a:spcPts val="0"/>
              </a:spcAft>
              <a:buSzPts val="2400"/>
              <a:buFont typeface="IBM Plex Sans Condensed"/>
              <a:buChar char="○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>
              <a:spcBef>
                <a:spcPts val="800"/>
              </a:spcBef>
              <a:spcAft>
                <a:spcPts val="0"/>
              </a:spcAft>
              <a:buSzPts val="2400"/>
              <a:buFont typeface="IBM Plex Sans Condensed"/>
              <a:buChar char="■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>
              <a:spcBef>
                <a:spcPts val="800"/>
              </a:spcBef>
              <a:spcAft>
                <a:spcPts val="0"/>
              </a:spcAft>
              <a:buSzPts val="2400"/>
              <a:buFont typeface="IBM Plex Sans Condensed"/>
              <a:buChar char="●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>
              <a:spcBef>
                <a:spcPts val="800"/>
              </a:spcBef>
              <a:spcAft>
                <a:spcPts val="0"/>
              </a:spcAft>
              <a:buSzPts val="2400"/>
              <a:buFont typeface="IBM Plex Sans Condensed"/>
              <a:buChar char="○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>
              <a:spcBef>
                <a:spcPts val="800"/>
              </a:spcBef>
              <a:spcAft>
                <a:spcPts val="800"/>
              </a:spcAft>
              <a:buSzPts val="2400"/>
              <a:buFont typeface="IBM Plex Sans Condensed"/>
              <a:buChar char="■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171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IBM Plex Sans Condensed"/>
              <a:buNone/>
              <a:defRPr sz="3200" b="1"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IBM Plex Sans Condensed"/>
              <a:buNone/>
              <a:defRPr sz="3200" b="1"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IBM Plex Sans Condensed"/>
              <a:buNone/>
              <a:defRPr sz="3200" b="1"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IBM Plex Sans Condensed"/>
              <a:buNone/>
              <a:defRPr sz="3200" b="1"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IBM Plex Sans Condensed"/>
              <a:buNone/>
              <a:defRPr sz="3200" b="1"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IBM Plex Sans Condensed"/>
              <a:buNone/>
              <a:defRPr sz="3200" b="1"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IBM Plex Sans Condensed"/>
              <a:buNone/>
              <a:defRPr sz="3200" b="1"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IBM Plex Sans Condensed"/>
              <a:buNone/>
              <a:defRPr sz="3200" b="1"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IBM Plex Sans Condensed"/>
              <a:buNone/>
              <a:defRPr sz="3200" b="1"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356875"/>
            <a:ext cx="11360700" cy="47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BM Plex Sans Condensed"/>
              <a:buChar char="●"/>
              <a:defRPr sz="2800"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937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IBM Plex Sans Condensed"/>
              <a:buChar char="○"/>
              <a:defRPr sz="2600"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chivo Narrow"/>
              <a:buChar char="■"/>
              <a:defRPr sz="2400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lvl="3" indent="-381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chivo Narrow"/>
              <a:buChar char="●"/>
              <a:defRPr sz="2400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lvl="4" indent="-381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chivo Narrow"/>
              <a:buChar char="○"/>
              <a:defRPr sz="2400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lvl="5" indent="-381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chivo Narrow"/>
              <a:buChar char="■"/>
              <a:defRPr sz="2400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lvl="6" indent="-381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chivo Narrow"/>
              <a:buChar char="●"/>
              <a:defRPr sz="2400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lvl="7" indent="-381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chivo Narrow"/>
              <a:buChar char="○"/>
              <a:defRPr sz="2400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lvl="8" indent="-3810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2400"/>
              <a:buFont typeface="Archivo Narrow"/>
              <a:buChar char="■"/>
              <a:defRPr sz="2400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-9719"/>
            <a:ext cx="12192000" cy="261900"/>
          </a:xfrm>
          <a:prstGeom prst="rect">
            <a:avLst/>
          </a:prstGeom>
          <a:solidFill>
            <a:srgbClr val="0C5394"/>
          </a:solidFill>
          <a:ln w="9525" cap="flat" cmpd="sng">
            <a:solidFill>
              <a:srgbClr val="0C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6615550"/>
            <a:ext cx="12192000" cy="261900"/>
          </a:xfrm>
          <a:prstGeom prst="rect">
            <a:avLst/>
          </a:prstGeom>
          <a:solidFill>
            <a:srgbClr val="0C5394"/>
          </a:solidFill>
          <a:ln w="9525" cap="flat" cmpd="sng">
            <a:solidFill>
              <a:srgbClr val="0C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-50" y="6387300"/>
            <a:ext cx="12192000" cy="353400"/>
          </a:xfrm>
          <a:prstGeom prst="roundRect">
            <a:avLst>
              <a:gd name="adj" fmla="val 16667"/>
            </a:avLst>
          </a:prstGeom>
          <a:solidFill>
            <a:srgbClr val="0C5394"/>
          </a:solidFill>
          <a:ln w="9525" cap="flat" cmpd="sng">
            <a:solidFill>
              <a:srgbClr val="0C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5" name="Google Shape;15;p1"/>
          <p:cNvSpPr txBox="1"/>
          <p:nvPr/>
        </p:nvSpPr>
        <p:spPr>
          <a:xfrm rot="1473">
            <a:off x="2594200" y="6449325"/>
            <a:ext cx="700350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CHRIST (Deemed to be University) • Pune Lavasa Campus | </a:t>
            </a:r>
            <a:r>
              <a:rPr lang="en-GB" b="1">
                <a:solidFill>
                  <a:srgbClr val="D2AE6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EXCELLENCE AND SERVICE</a:t>
            </a:r>
            <a:endParaRPr b="1">
              <a:solidFill>
                <a:srgbClr val="D2AE6C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200">
                <a:solidFill>
                  <a:srgbClr val="FFFFFF"/>
                </a:solidFill>
              </a:defRPr>
            </a:lvl1pPr>
            <a:lvl2pPr lvl="1" algn="r" rtl="0">
              <a:buNone/>
              <a:defRPr sz="1200">
                <a:solidFill>
                  <a:srgbClr val="FFFFFF"/>
                </a:solidFill>
              </a:defRPr>
            </a:lvl2pPr>
            <a:lvl3pPr lvl="2" algn="r" rtl="0">
              <a:buNone/>
              <a:defRPr sz="1200">
                <a:solidFill>
                  <a:srgbClr val="FFFFFF"/>
                </a:solidFill>
              </a:defRPr>
            </a:lvl3pPr>
            <a:lvl4pPr lvl="3" algn="r" rtl="0">
              <a:buNone/>
              <a:defRPr sz="1200">
                <a:solidFill>
                  <a:srgbClr val="FFFFFF"/>
                </a:solidFill>
              </a:defRPr>
            </a:lvl4pPr>
            <a:lvl5pPr lvl="4" algn="r" rtl="0">
              <a:buNone/>
              <a:defRPr sz="1200">
                <a:solidFill>
                  <a:srgbClr val="FFFFFF"/>
                </a:solidFill>
              </a:defRPr>
            </a:lvl5pPr>
            <a:lvl6pPr lvl="5" algn="r" rtl="0">
              <a:buNone/>
              <a:defRPr sz="1200">
                <a:solidFill>
                  <a:srgbClr val="FFFFFF"/>
                </a:solidFill>
              </a:defRPr>
            </a:lvl6pPr>
            <a:lvl7pPr lvl="6" algn="r" rtl="0">
              <a:buNone/>
              <a:defRPr sz="1200">
                <a:solidFill>
                  <a:srgbClr val="FFFFFF"/>
                </a:solidFill>
              </a:defRPr>
            </a:lvl7pPr>
            <a:lvl8pPr lvl="7" algn="r" rtl="0">
              <a:buNone/>
              <a:defRPr sz="1200">
                <a:solidFill>
                  <a:srgbClr val="FFFFFF"/>
                </a:solidFill>
              </a:defRPr>
            </a:lvl8pPr>
            <a:lvl9pPr lvl="8" algn="r" rtl="0">
              <a:buNone/>
              <a:defRPr sz="12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0">
            <a:alphaModFix amt="6000"/>
          </a:blip>
          <a:srcRect r="68581"/>
          <a:stretch/>
        </p:blipFill>
        <p:spPr>
          <a:xfrm>
            <a:off x="4180700" y="1254500"/>
            <a:ext cx="3830600" cy="419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.palletsprojects.com/" TargetMode="External"/><Relationship Id="rId2" Type="http://schemas.openxmlformats.org/officeDocument/2006/relationships/hyperlink" Target="https://www.inspace.gov.in/regulation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ubTitle" idx="1"/>
          </p:nvPr>
        </p:nvSpPr>
        <p:spPr>
          <a:xfrm>
            <a:off x="415600" y="3424671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C5394"/>
                </a:solidFill>
              </a:rPr>
              <a:t>ANSEL CYRIL PAUL </a:t>
            </a:r>
            <a:r>
              <a:rPr lang="en-GB" sz="1600" dirty="0"/>
              <a:t>(23122107), MSc Data Science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Under the Guidance of</a:t>
            </a:r>
            <a:br>
              <a:rPr lang="en-GB" sz="1300" dirty="0"/>
            </a:b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1" dirty="0"/>
              <a:t>MR  GAURAV KUMAR</a:t>
            </a:r>
            <a:r>
              <a:rPr lang="en-US" sz="1500" i="1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</a:rPr>
              <a:t>IN-SPACe (Indian National Space Promotion and Authorization Centre) </a:t>
            </a:r>
            <a:r>
              <a:rPr lang="en-US" sz="1500" i="1" dirty="0"/>
              <a:t>&amp;</a:t>
            </a:r>
            <a:br>
              <a:rPr lang="en-US" sz="1500" i="1" dirty="0"/>
            </a:br>
            <a:r>
              <a:rPr lang="en-US" sz="1500" b="1" i="1" dirty="0" err="1"/>
              <a:t>Ms</a:t>
            </a:r>
            <a:r>
              <a:rPr lang="en-US" sz="1500" b="1" i="1" dirty="0"/>
              <a:t> Margaret Salve Joseph</a:t>
            </a:r>
            <a:r>
              <a:rPr lang="en-US" sz="1500" i="1" dirty="0"/>
              <a:t>, School of Sciences, Christ University, Pune Lavasa Campus</a:t>
            </a:r>
          </a:p>
        </p:txBody>
      </p:sp>
      <p:sp>
        <p:nvSpPr>
          <p:cNvPr id="67" name="Google Shape;67;p10"/>
          <p:cNvSpPr txBox="1"/>
          <p:nvPr/>
        </p:nvSpPr>
        <p:spPr>
          <a:xfrm>
            <a:off x="617550" y="2313225"/>
            <a:ext cx="5170800" cy="12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ctrTitle"/>
          </p:nvPr>
        </p:nvSpPr>
        <p:spPr>
          <a:xfrm>
            <a:off x="504000" y="1458772"/>
            <a:ext cx="11360700" cy="1842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GB" sz="2800" i="1" dirty="0"/>
              <a:t>IN-</a:t>
            </a:r>
            <a:r>
              <a:rPr lang="en-GB" sz="2800" i="1" dirty="0" err="1"/>
              <a:t>SPACe</a:t>
            </a:r>
            <a:r>
              <a:rPr lang="en-GB" sz="2800" i="1" dirty="0"/>
              <a:t> Web Application Development</a:t>
            </a:r>
            <a:br>
              <a:rPr lang="en-US" sz="3500" dirty="0"/>
            </a:br>
            <a:br>
              <a:rPr lang="en-US" sz="1700" dirty="0"/>
            </a:br>
            <a:r>
              <a:rPr lang="en-US" sz="1400" dirty="0">
                <a:solidFill>
                  <a:srgbClr val="0070C0"/>
                </a:solidFill>
              </a:rPr>
              <a:t>IN-SPACe (Indian National Space Promotion and Authorization Centre) </a:t>
            </a:r>
            <a:br>
              <a:rPr lang="en-US" sz="1700" dirty="0"/>
            </a:br>
            <a:r>
              <a:rPr lang="en-US" sz="1700" b="0" dirty="0"/>
              <a:t>Remote |6 months</a:t>
            </a:r>
          </a:p>
        </p:txBody>
      </p:sp>
      <p:sp>
        <p:nvSpPr>
          <p:cNvPr id="69" name="Google Shape;69;p10"/>
          <p:cNvSpPr txBox="1"/>
          <p:nvPr/>
        </p:nvSpPr>
        <p:spPr>
          <a:xfrm>
            <a:off x="1816200" y="5166850"/>
            <a:ext cx="8559600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Conducted as part of the partial fulfilment of the requirements of Semester VI, MSc DS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0" name="Google Shape;70;p10"/>
          <p:cNvCxnSpPr/>
          <p:nvPr/>
        </p:nvCxnSpPr>
        <p:spPr>
          <a:xfrm>
            <a:off x="504000" y="3361500"/>
            <a:ext cx="11184000" cy="0"/>
          </a:xfrm>
          <a:prstGeom prst="straightConnector1">
            <a:avLst/>
          </a:prstGeom>
          <a:noFill/>
          <a:ln w="28575" cap="flat" cmpd="sng">
            <a:solidFill>
              <a:srgbClr val="D2AE6C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E578-09D6-D699-40B5-567264D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3" y="329400"/>
            <a:ext cx="11360700" cy="76350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LEARNING OUTCOMES &amp; INDUSTRY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1A05A-ED59-789A-6FFE-237452531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50" y="1023326"/>
            <a:ext cx="11360700" cy="5385038"/>
          </a:xfrm>
        </p:spPr>
        <p:txBody>
          <a:bodyPr/>
          <a:lstStyle/>
          <a:p>
            <a:r>
              <a:rPr lang="en-US" sz="2400" b="1" dirty="0"/>
              <a:t>Technical Skills Gained</a:t>
            </a:r>
          </a:p>
          <a:p>
            <a:pPr marL="50800" indent="0"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PostgreSQL performance optimization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Flask application architecture best practices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WebSocket implementation for real-time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Admin panel development and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Efficient form handling and validation</a:t>
            </a:r>
          </a:p>
          <a:p>
            <a:pPr marL="50800" indent="0">
              <a:buNone/>
            </a:pPr>
            <a:endParaRPr lang="en-US" sz="2400" dirty="0"/>
          </a:p>
          <a:p>
            <a:r>
              <a:rPr lang="en-US" sz="2400" b="1" dirty="0"/>
              <a:t>Industry Insights</a:t>
            </a:r>
          </a:p>
          <a:p>
            <a:pPr marL="50800" indent="0"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Understanding of space sector regulatory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Experience with enterprise-scale database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Knowledge of software development lifecycle in government agencies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Importance of robust admin systems in large applications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14194-5809-2489-341D-4BF889716B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4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94EF-6AB4-E8E7-615B-8F75ABB6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0" y="408049"/>
            <a:ext cx="11360700" cy="76350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CHALLENGES &amp; OPPORTUNITIES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4C18D-FFD5-45C2-BEA2-2C45C541E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5124" y="1171549"/>
            <a:ext cx="11360700" cy="5100042"/>
          </a:xfrm>
        </p:spPr>
        <p:txBody>
          <a:bodyPr/>
          <a:lstStyle/>
          <a:p>
            <a:r>
              <a:rPr lang="en-US" b="1" dirty="0"/>
              <a:t>Challenges Overcome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Managing complex database relationships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Implementing reliable real-time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Ensuring security compliance for sensitive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Optimizing performance for large datasets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b="1" dirty="0"/>
              <a:t>Growth Opportunities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Further specialization in backend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Advanced real-time communication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 architecture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management skills development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6CEA0-EEE8-1715-664B-F5AE5FC41D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51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94EF-6AB4-E8E7-615B-8F75ABB6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0" y="268901"/>
            <a:ext cx="11360700" cy="76350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DEMONSTRATION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6CEA0-EEE8-1715-664B-F5AE5FC41D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07B7A-927B-C460-0C41-D0E75ECFA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9"/>
          <a:stretch/>
        </p:blipFill>
        <p:spPr>
          <a:xfrm>
            <a:off x="1262270" y="927175"/>
            <a:ext cx="9465366" cy="530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2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3A08B-497C-FAE6-3FF8-1952EAE29B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4B1D1-71E0-D3EA-E845-873E09CDD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5457" r="104" b="278"/>
          <a:stretch/>
        </p:blipFill>
        <p:spPr>
          <a:xfrm>
            <a:off x="1162878" y="864704"/>
            <a:ext cx="9523896" cy="54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04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6617-68D2-A024-D094-3830E372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02747-1212-CFE4-0ADF-C050A375D5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D442C-5872-FEC2-C8CB-AD100DE38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127"/>
            <a:ext cx="12192000" cy="564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02747-1212-CFE4-0ADF-C050A375D5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2A53C-0FF6-D908-E074-B6B37671B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6"/>
          <a:stretch/>
        </p:blipFill>
        <p:spPr>
          <a:xfrm>
            <a:off x="646043" y="516835"/>
            <a:ext cx="11181521" cy="57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50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02747-1212-CFE4-0ADF-C050A375D5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07911C-B561-A933-E15D-B1FBF1BCF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8"/>
          <a:stretch/>
        </p:blipFill>
        <p:spPr>
          <a:xfrm>
            <a:off x="566529" y="526774"/>
            <a:ext cx="10913167" cy="58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46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E9D2-CED3-2968-8F09-9D78922D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98" y="331775"/>
            <a:ext cx="11360700" cy="76350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37A8E-EBBC-FFD2-8834-CE19DEF4F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50" y="993508"/>
            <a:ext cx="11360700" cy="5414855"/>
          </a:xfrm>
        </p:spPr>
        <p:txBody>
          <a:bodyPr/>
          <a:lstStyle/>
          <a:p>
            <a:r>
              <a:rPr lang="en-US" sz="2000" dirty="0"/>
              <a:t>Bayer, M. (2024). </a:t>
            </a:r>
            <a:r>
              <a:rPr lang="en-US" sz="2000" i="1" dirty="0"/>
              <a:t>Flask web development with Python</a:t>
            </a:r>
            <a:r>
              <a:rPr lang="en-US" sz="2000" dirty="0"/>
              <a:t>. O'Reilly Media.</a:t>
            </a:r>
          </a:p>
          <a:p>
            <a:pPr marL="50800" indent="0">
              <a:buNone/>
            </a:pPr>
            <a:endParaRPr lang="en-US" sz="2000" dirty="0"/>
          </a:p>
          <a:p>
            <a:r>
              <a:rPr lang="en-US" sz="2000" dirty="0"/>
              <a:t>Department of Space, Government of India. (2023). </a:t>
            </a:r>
            <a:r>
              <a:rPr lang="en-US" sz="2000" i="1" dirty="0"/>
              <a:t>IN-SPACe: Regulations for private sector participation in space activities</a:t>
            </a:r>
            <a:r>
              <a:rPr lang="en-US" sz="2000" dirty="0"/>
              <a:t>. </a:t>
            </a:r>
            <a:r>
              <a:rPr lang="en-US" sz="2000" dirty="0">
                <a:hlinkClick r:id="rId2"/>
              </a:rPr>
              <a:t>https://www.inspace.gov.in/regulations</a:t>
            </a:r>
            <a:endParaRPr lang="en-US" sz="2000" dirty="0"/>
          </a:p>
          <a:p>
            <a:pPr marL="50800" indent="0">
              <a:buNone/>
            </a:pPr>
            <a:endParaRPr lang="en-US" sz="2000" dirty="0"/>
          </a:p>
          <a:p>
            <a:r>
              <a:rPr lang="en-US" sz="2000" dirty="0"/>
              <a:t>Eisenberg, A., &amp; Melton, J. (2023). </a:t>
            </a:r>
            <a:r>
              <a:rPr lang="en-US" sz="2000" i="1" dirty="0"/>
              <a:t>Understanding PostgreSQL performance optimization</a:t>
            </a:r>
            <a:r>
              <a:rPr lang="en-US" sz="2000" dirty="0"/>
              <a:t>. Database Systems Journal, 14(2), 45-63.</a:t>
            </a:r>
          </a:p>
          <a:p>
            <a:pPr marL="50800" indent="0">
              <a:buNone/>
            </a:pPr>
            <a:endParaRPr lang="en-US" sz="2000" dirty="0"/>
          </a:p>
          <a:p>
            <a:r>
              <a:rPr lang="en-US" sz="2000" dirty="0"/>
              <a:t>Indian National Space Promotion and Authorization Centre. (2024). </a:t>
            </a:r>
            <a:r>
              <a:rPr lang="en-US" sz="2000" i="1" dirty="0"/>
              <a:t>Annual report 2023-2024</a:t>
            </a:r>
            <a:r>
              <a:rPr lang="en-US" sz="2000" dirty="0"/>
              <a:t>. IN-SPACe Publications.</a:t>
            </a:r>
          </a:p>
          <a:p>
            <a:endParaRPr lang="en-US" sz="2000" dirty="0"/>
          </a:p>
          <a:p>
            <a:r>
              <a:rPr lang="en-US" sz="2000" dirty="0" err="1"/>
              <a:t>Karnik</a:t>
            </a:r>
            <a:r>
              <a:rPr lang="en-US" sz="2000" dirty="0"/>
              <a:t>, A. (2023). </a:t>
            </a:r>
            <a:r>
              <a:rPr lang="en-US" sz="2000" i="1" dirty="0"/>
              <a:t>WebSocket programming for real-time applications</a:t>
            </a:r>
            <a:r>
              <a:rPr lang="en-US" sz="2000" dirty="0"/>
              <a:t>. IEEE Software Engineering, 40(2), 88-99.</a:t>
            </a:r>
          </a:p>
          <a:p>
            <a:pPr marL="50800" indent="0">
              <a:buNone/>
            </a:pPr>
            <a:endParaRPr lang="en-US" sz="2000" dirty="0"/>
          </a:p>
          <a:p>
            <a:r>
              <a:rPr lang="en-US" sz="2000" dirty="0" err="1"/>
              <a:t>Momjian</a:t>
            </a:r>
            <a:r>
              <a:rPr lang="en-US" sz="2000" dirty="0"/>
              <a:t>, B. (2023). </a:t>
            </a:r>
            <a:r>
              <a:rPr lang="en-US" sz="2000" i="1" dirty="0"/>
              <a:t>PostgreSQL 14 administration cookbook</a:t>
            </a:r>
            <a:r>
              <a:rPr lang="en-US" sz="2000" dirty="0"/>
              <a:t>. </a:t>
            </a:r>
            <a:r>
              <a:rPr lang="en-US" sz="2000" dirty="0" err="1"/>
              <a:t>Packt</a:t>
            </a:r>
            <a:r>
              <a:rPr lang="en-US" sz="2000" dirty="0"/>
              <a:t> Publishing.</a:t>
            </a:r>
          </a:p>
          <a:p>
            <a:pPr marL="50800" indent="0">
              <a:buNone/>
            </a:pPr>
            <a:endParaRPr lang="en-US" sz="2000" dirty="0"/>
          </a:p>
          <a:p>
            <a:r>
              <a:rPr lang="en-US" sz="2000" dirty="0" err="1"/>
              <a:t>Ronacher</a:t>
            </a:r>
            <a:r>
              <a:rPr lang="en-US" sz="2000" dirty="0"/>
              <a:t>, A. (2023). </a:t>
            </a:r>
            <a:r>
              <a:rPr lang="en-US" sz="2000" i="1" dirty="0"/>
              <a:t>Flask documentation</a:t>
            </a:r>
            <a:r>
              <a:rPr lang="en-US" sz="2000" dirty="0"/>
              <a:t> (Version 2.3). </a:t>
            </a:r>
            <a:r>
              <a:rPr lang="en-US" sz="2000" dirty="0">
                <a:hlinkClick r:id="rId3"/>
              </a:rPr>
              <a:t>https://flask.palletsprojects.com/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966B-0C2D-4097-1AE9-5B69292FE2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74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225550" y="339112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 dirty="0">
                <a:solidFill>
                  <a:srgbClr val="0B5394"/>
                </a:solidFill>
              </a:rPr>
              <a:t>ABOUT THE INTERNSHIP</a:t>
            </a:r>
            <a:endParaRPr lang="en-GB" u="sng"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225550" y="1331843"/>
            <a:ext cx="11550750" cy="46702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marR="0" lvl="0" indent="-3492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GB" sz="2400" b="1" dirty="0"/>
              <a:t>Company Name: </a:t>
            </a:r>
            <a:r>
              <a:rPr lang="en-US" sz="2400" dirty="0">
                <a:solidFill>
                  <a:srgbClr val="0070C0"/>
                </a:solidFill>
              </a:rPr>
              <a:t>IN-SPACe (Indian National Space Promotion and Authorization Centre) </a:t>
            </a:r>
            <a:endParaRPr lang="en-GB" sz="2400" b="1" dirty="0"/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GB" sz="2400" b="1" dirty="0"/>
              <a:t>Domain: </a:t>
            </a:r>
            <a:r>
              <a:rPr lang="en-GB" sz="2400" dirty="0">
                <a:solidFill>
                  <a:srgbClr val="0070C0"/>
                </a:solidFill>
              </a:rPr>
              <a:t>FULL STACK WEB DEVELOPMENT </a:t>
            </a:r>
          </a:p>
          <a:p>
            <a:pPr indent="-349250">
              <a:lnSpc>
                <a:spcPct val="150000"/>
              </a:lnSpc>
              <a:buSzPts val="1900"/>
              <a:buFont typeface="Arial"/>
              <a:buChar char="●"/>
            </a:pPr>
            <a:r>
              <a:rPr lang="en-GB" sz="2400" b="1" dirty="0"/>
              <a:t>Start Date: </a:t>
            </a:r>
            <a:r>
              <a:rPr lang="en-GB" sz="2400" dirty="0">
                <a:solidFill>
                  <a:srgbClr val="0070C0"/>
                </a:solidFill>
              </a:rPr>
              <a:t>5th DEC 2025</a:t>
            </a:r>
            <a:endParaRPr sz="2400" dirty="0">
              <a:solidFill>
                <a:srgbClr val="0070C0"/>
              </a:solidFill>
            </a:endParaRPr>
          </a:p>
          <a:p>
            <a:pPr lvl="0" indent="-349250">
              <a:lnSpc>
                <a:spcPct val="150000"/>
              </a:lnSpc>
              <a:buSzPts val="1900"/>
              <a:buFont typeface="Arial"/>
              <a:buChar char="●"/>
            </a:pPr>
            <a:r>
              <a:rPr lang="en-GB" sz="2400" b="1" dirty="0"/>
              <a:t>Website: </a:t>
            </a:r>
            <a:r>
              <a:rPr lang="en-GB" sz="2400" dirty="0">
                <a:solidFill>
                  <a:srgbClr val="0070C0"/>
                </a:solidFill>
              </a:rPr>
              <a:t>https://www.inspace.gov.in/inspace</a:t>
            </a:r>
            <a:endParaRPr sz="2400" dirty="0">
              <a:solidFill>
                <a:srgbClr val="0070C0"/>
              </a:solidFill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GB" sz="2400" b="1" dirty="0"/>
              <a:t>Mode: </a:t>
            </a:r>
            <a:r>
              <a:rPr lang="en-GB" sz="2400" dirty="0">
                <a:solidFill>
                  <a:srgbClr val="0070C0"/>
                </a:solidFill>
              </a:rPr>
              <a:t>Remote</a:t>
            </a:r>
            <a:r>
              <a:rPr lang="en-GB" sz="2400" dirty="0"/>
              <a:t> </a:t>
            </a: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GB" sz="2400" b="1" dirty="0"/>
              <a:t>Stipend: </a:t>
            </a:r>
            <a:r>
              <a:rPr lang="en-GB" sz="2400" dirty="0">
                <a:solidFill>
                  <a:srgbClr val="0070C0"/>
                </a:solidFill>
              </a:rPr>
              <a:t>Unpaid</a:t>
            </a:r>
            <a:endParaRPr sz="2400" dirty="0">
              <a:solidFill>
                <a:srgbClr val="0070C0"/>
              </a:solidFill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GB" sz="2400" b="1" dirty="0"/>
              <a:t>Project Name:</a:t>
            </a:r>
            <a:r>
              <a:rPr lang="en-GB" sz="2400" b="1" dirty="0">
                <a:solidFill>
                  <a:schemeClr val="dk1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IN-</a:t>
            </a:r>
            <a:r>
              <a:rPr lang="en-GB" sz="2400" dirty="0" err="1">
                <a:solidFill>
                  <a:srgbClr val="0070C0"/>
                </a:solidFill>
              </a:rPr>
              <a:t>SPACe</a:t>
            </a:r>
            <a:r>
              <a:rPr lang="en-GB" sz="2400" dirty="0">
                <a:solidFill>
                  <a:srgbClr val="0070C0"/>
                </a:solidFill>
              </a:rPr>
              <a:t> Web Application Development</a:t>
            </a:r>
            <a:br>
              <a:rPr lang="en-US" sz="2400" dirty="0"/>
            </a:b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225550" y="449636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rgbClr val="0C5394"/>
                </a:solidFill>
              </a:rPr>
              <a:t>ABOUT IN-</a:t>
            </a:r>
            <a:r>
              <a:rPr lang="en-GB" u="sng" dirty="0" err="1">
                <a:solidFill>
                  <a:srgbClr val="0C5394"/>
                </a:solidFill>
              </a:rPr>
              <a:t>SPACe</a:t>
            </a:r>
            <a:endParaRPr lang="en-GB" u="sng" dirty="0">
              <a:solidFill>
                <a:srgbClr val="0C5394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EAD25-BA66-E380-0C11-69668B364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3795" y="1440960"/>
            <a:ext cx="1182440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Indian National Space Promotion and Authorization Centre (IN-SPACe)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Nodal agency under Department of Space (DOS)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and regulates private sector participation in India's space activities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Areas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Satellite development, launch vehicle construction, space-based services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Role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Bridge between ISRO and private entities to accelerate India's space economy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4" name="Google Shape;102;p14">
            <a:extLst>
              <a:ext uri="{FF2B5EF4-FFF2-40B4-BE49-F238E27FC236}">
                <a16:creationId xmlns:a16="http://schemas.microsoft.com/office/drawing/2014/main" id="{B7F0FEBE-0A32-AE61-E172-22F0838C50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098" y="34968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rgbClr val="0C5394"/>
                </a:solidFill>
              </a:rPr>
              <a:t>INTERNSHIP OVERVIEW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24084DA-5878-D777-C0AB-09066C984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2725" y="1252394"/>
            <a:ext cx="1172655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5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December 2024 to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31</a:t>
            </a:r>
            <a:r>
              <a:rPr lang="en-US" altLang="en-US" sz="24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st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May 2025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Full Stack Web Developer Intern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 Mode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Remote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Technologies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Flask, PostgreSQL, RESTful API development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Responsibilities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3657600" lvl="8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design and optimization </a:t>
            </a:r>
          </a:p>
          <a:p>
            <a:pPr marL="3657600" lvl="8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development and testing </a:t>
            </a:r>
          </a:p>
          <a:p>
            <a:pPr marL="3657600" lvl="8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 validation and processing </a:t>
            </a:r>
          </a:p>
          <a:p>
            <a:pPr marL="3657600" lvl="8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integration with frontend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E346B5-A8CD-D52D-02E7-9C39E9D8AA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4" name="Google Shape;102;p14">
            <a:extLst>
              <a:ext uri="{FF2B5EF4-FFF2-40B4-BE49-F238E27FC236}">
                <a16:creationId xmlns:a16="http://schemas.microsoft.com/office/drawing/2014/main" id="{62B6BB1F-5779-D61A-80EC-07CE171116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391" y="340306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buSzPts val="3200"/>
            </a:pPr>
            <a:r>
              <a:rPr lang="en-US" sz="3200" u="sng" dirty="0">
                <a:solidFill>
                  <a:srgbClr val="0C5394"/>
                </a:solidFill>
              </a:rPr>
              <a:t>ASSIGNED PROJECTS &amp; RESPONSIBILITIES</a:t>
            </a:r>
            <a:endParaRPr lang="en-GB" sz="3200" u="sng" dirty="0">
              <a:solidFill>
                <a:srgbClr val="0C5394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E0CCB45-2D67-DA6A-2FB4-1FFAF3901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202" y="1414578"/>
            <a:ext cx="1180079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Architecture Development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Designing scalable PostgreSQL schemas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indexing strategies for performance optimization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Infrastructure Development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RESTful endpoints for frontend-backend communication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authentication and data validation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 Processing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data validation mechanisms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secure data storage workflows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8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E346B5-A8CD-D52D-02E7-9C39E9D8AA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sp>
        <p:nvSpPr>
          <p:cNvPr id="4" name="Google Shape;102;p14">
            <a:extLst>
              <a:ext uri="{FF2B5EF4-FFF2-40B4-BE49-F238E27FC236}">
                <a16:creationId xmlns:a16="http://schemas.microsoft.com/office/drawing/2014/main" id="{62B6BB1F-5779-D61A-80EC-07CE171116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550" y="449636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buSzPts val="3200"/>
            </a:pPr>
            <a:r>
              <a:rPr lang="en-GB" sz="3200" u="sng" dirty="0">
                <a:solidFill>
                  <a:srgbClr val="0C5394"/>
                </a:solidFill>
              </a:rPr>
              <a:t>WORK COMPLETED:</a:t>
            </a:r>
            <a:r>
              <a:rPr lang="en-GB" sz="3200" dirty="0">
                <a:solidFill>
                  <a:srgbClr val="0C5394"/>
                </a:solidFill>
              </a:rPr>
              <a:t> </a:t>
            </a:r>
            <a:r>
              <a:rPr lang="en-GB" sz="3200" u="sng" dirty="0">
                <a:solidFill>
                  <a:schemeClr val="accent1">
                    <a:lumMod val="75000"/>
                  </a:schemeClr>
                </a:solidFill>
              </a:rPr>
              <a:t>FEBRAURY 15 – MARCH 14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E0CCB45-2D67-DA6A-2FB4-1FFAF3901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50" y="1528723"/>
            <a:ext cx="11800798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Database Management</a:t>
            </a:r>
          </a:p>
          <a:p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Designed and fine-tuned PostgreSQL databases to improve efficiency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Optimized queries and improved database structures to reduce latency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Implemented advanced indexing strategies for faster data retrieval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Refined database models to ensure data integrity and consistency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E346B5-A8CD-D52D-02E7-9C39E9D8AA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E0CCB45-2D67-DA6A-2FB4-1FFAF3901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01" y="353936"/>
            <a:ext cx="1180079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API Development</a:t>
            </a:r>
          </a:p>
          <a:p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Built and tested RESTful APIs for frontend-backend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Implemented proper error handling and response formatting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Created comprehensive API documentation for team reference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Optimized API endpoints for improved performance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800E2C9-5D49-72E6-2E3E-EE8872696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900" y="3299821"/>
            <a:ext cx="1180079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Forms and Models Development</a:t>
            </a:r>
          </a:p>
          <a:p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Developed robust database models using Flask-</a:t>
            </a:r>
            <a:r>
              <a:rPr lang="en-US" sz="2800" dirty="0" err="1"/>
              <a:t>SQLAlchemy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Implemented and refined various forms for improved data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Created comprehensive validation mechanisms for user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Ensured secure data handling and storage protocols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574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E346B5-A8CD-D52D-02E7-9C39E9D8AA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72A8D0-5664-CD26-206C-3AEA94803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37" y="484310"/>
            <a:ext cx="11882526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 Interface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Developed real-time messaging system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Panel Enhancements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Added new functionalities for better system management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management features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configuration controls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logging and monitoring tools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Debugging &amp; Performance Optimization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Resolved issues related to: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 handling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 response delays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panel accessibility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88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00D5-C99D-FEC4-86BF-8B98FB5C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0" y="289416"/>
            <a:ext cx="11360700" cy="76350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FEEDBACK &amp; FUTURE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DD843-CEE4-CCC6-6294-E47CBBD32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026" y="973404"/>
            <a:ext cx="11360700" cy="5305752"/>
          </a:xfrm>
        </p:spPr>
        <p:txBody>
          <a:bodyPr/>
          <a:lstStyle/>
          <a:p>
            <a:pPr marL="50800" indent="0"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Upcoming Deadlines	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Complete chat functionality expansion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Finalize admin panel enhancements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Implement advanced form validations </a:t>
            </a:r>
          </a:p>
          <a:p>
            <a:pPr marL="50800" indent="0">
              <a:buNone/>
            </a:pPr>
            <a:endParaRPr lang="en-US" sz="1600" b="1" u="sng" dirty="0"/>
          </a:p>
          <a:p>
            <a:pPr marL="50800" indent="0"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Future Tasks</a:t>
            </a:r>
          </a:p>
          <a:p>
            <a:pPr marL="50800" indent="0">
              <a:buNone/>
            </a:pPr>
            <a:r>
              <a:rPr lang="en-US" sz="1800" b="1" dirty="0"/>
              <a:t>Expand Chat Functionality</a:t>
            </a:r>
            <a:r>
              <a:rPr lang="en-US" sz="1800" dirty="0"/>
              <a:t>: </a:t>
            </a:r>
          </a:p>
          <a:p>
            <a:pPr marL="457200" lvl="1" indent="-4064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 dirty="0"/>
              <a:t>Message history implementation</a:t>
            </a:r>
          </a:p>
          <a:p>
            <a:pPr marL="457200" lvl="1" indent="-4064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 dirty="0"/>
              <a:t>User typing indicators</a:t>
            </a:r>
          </a:p>
          <a:p>
            <a:pPr marL="457200" lvl="1" indent="-4064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 dirty="0"/>
              <a:t>Notification alerts</a:t>
            </a:r>
          </a:p>
          <a:p>
            <a:pPr marL="457200" lvl="1" indent="-4064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0800" indent="0">
              <a:buNone/>
            </a:pPr>
            <a:r>
              <a:rPr lang="en-US" sz="1800" b="1" dirty="0"/>
              <a:t>Enhance Admin Panel</a:t>
            </a:r>
            <a:r>
              <a:rPr lang="en-US" sz="1800" dirty="0"/>
              <a:t>: </a:t>
            </a:r>
          </a:p>
          <a:p>
            <a:pPr marL="457200" lvl="1" indent="-4064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 dirty="0"/>
              <a:t>Role-based access control</a:t>
            </a:r>
          </a:p>
          <a:p>
            <a:pPr marL="457200" lvl="1" indent="-4064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 dirty="0"/>
              <a:t>Analytics visualization</a:t>
            </a:r>
          </a:p>
          <a:p>
            <a:pPr marL="457200" lvl="1" indent="-4064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 dirty="0"/>
              <a:t>Content moderation tools</a:t>
            </a:r>
          </a:p>
          <a:p>
            <a:pPr marL="457200" lvl="1" indent="-4064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0800" indent="0">
              <a:buNone/>
            </a:pPr>
            <a:r>
              <a:rPr lang="en-US" sz="1800" b="1" dirty="0"/>
              <a:t>Improve Form Validations</a:t>
            </a:r>
            <a:r>
              <a:rPr lang="en-US" sz="1800" dirty="0"/>
              <a:t>: </a:t>
            </a:r>
          </a:p>
          <a:p>
            <a:pPr marL="457200" lvl="1" indent="-4064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 dirty="0"/>
              <a:t>Stricter input validations</a:t>
            </a:r>
          </a:p>
          <a:p>
            <a:pPr marL="457200" lvl="1" indent="-4064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 dirty="0"/>
              <a:t>Enhanced error handling</a:t>
            </a:r>
          </a:p>
          <a:p>
            <a:pPr marL="50800" indent="0">
              <a:buNone/>
            </a:pPr>
            <a:endParaRPr lang="en-US" sz="1600" b="1" u="sng" dirty="0"/>
          </a:p>
          <a:p>
            <a:pPr marL="50800" indent="0">
              <a:buNone/>
            </a:pPr>
            <a:endParaRPr lang="en-US" b="1" u="sng" dirty="0"/>
          </a:p>
          <a:p>
            <a:pPr marL="50800" indent="0">
              <a:buNone/>
            </a:pP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ED76D-2663-3379-6899-B1C0F9DF8D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4437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778</Words>
  <Application>Microsoft Office PowerPoint</Application>
  <PresentationFormat>Widescreen</PresentationFormat>
  <Paragraphs>165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Georgia</vt:lpstr>
      <vt:lpstr>Calibri</vt:lpstr>
      <vt:lpstr>Open Sans</vt:lpstr>
      <vt:lpstr>Archivo Narrow Medium</vt:lpstr>
      <vt:lpstr>Archivo Narrow</vt:lpstr>
      <vt:lpstr>IBM Plex Sans Condensed</vt:lpstr>
      <vt:lpstr>Simple Light</vt:lpstr>
      <vt:lpstr>IN-SPACe Web Application Development  IN-SPACe (Indian National Space Promotion and Authorization Centre)  Remote |6 months</vt:lpstr>
      <vt:lpstr>ABOUT THE INTERNSHIP</vt:lpstr>
      <vt:lpstr>ABOUT IN-SPACe</vt:lpstr>
      <vt:lpstr>INTERNSHIP OVERVIEW</vt:lpstr>
      <vt:lpstr>ASSIGNED PROJECTS &amp; RESPONSIBILITIES</vt:lpstr>
      <vt:lpstr>WORK COMPLETED: FEBRAURY 15 – MARCH 14</vt:lpstr>
      <vt:lpstr>PowerPoint Presentation</vt:lpstr>
      <vt:lpstr>PowerPoint Presentation</vt:lpstr>
      <vt:lpstr>FEEDBACK &amp; FUTURE PLANS</vt:lpstr>
      <vt:lpstr>LEARNING OUTCOMES &amp; INDUSTRY EXPERIENCE</vt:lpstr>
      <vt:lpstr>CHALLENGES &amp; OPPORTUNITIES</vt:lpstr>
      <vt:lpstr>DEMONSTRATION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ansel paul</cp:lastModifiedBy>
  <cp:revision>2</cp:revision>
  <dcterms:modified xsi:type="dcterms:W3CDTF">2025-03-18T16:04:26Z</dcterms:modified>
</cp:coreProperties>
</file>