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8" r:id="rId22"/>
    <p:sldId id="26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8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81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9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86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5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4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33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9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8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8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9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3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8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FABE19-5512-4753-963D-FC13BF99F46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7FC40-00F6-4800-AB47-BF7C7366D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3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DC6E-092F-D2C6-AC31-FFFDE540E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432560"/>
            <a:ext cx="10749280" cy="2794000"/>
          </a:xfrm>
        </p:spPr>
        <p:txBody>
          <a:bodyPr>
            <a:normAutofit/>
          </a:bodyPr>
          <a:lstStyle/>
          <a:p>
            <a:pPr algn="ctr"/>
            <a:r>
              <a:rPr lang="en-US" sz="6000" b="1" cap="none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UPDATES ON THE </a:t>
            </a:r>
            <a:r>
              <a:rPr lang="en-US" sz="6000" b="1" cap="none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INSPACe</a:t>
            </a:r>
            <a:r>
              <a:rPr lang="en-US" sz="6000" b="1" cap="none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5FD57-77A6-1F5B-E760-34EC812C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1154" y="4995332"/>
            <a:ext cx="7197726" cy="14054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MUBASHIR SALIM</a:t>
            </a:r>
          </a:p>
          <a:p>
            <a:r>
              <a:rPr lang="en-US" dirty="0"/>
              <a:t>AMAN RAINA</a:t>
            </a:r>
          </a:p>
          <a:p>
            <a:r>
              <a:rPr lang="en-US" dirty="0"/>
              <a:t>ANSEL PAUL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4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266-4616-4A6E-F341-26D2A8F4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0" y="-173790"/>
            <a:ext cx="10131425" cy="1091681"/>
          </a:xfrm>
        </p:spPr>
        <p:txBody>
          <a:bodyPr/>
          <a:lstStyle/>
          <a:p>
            <a:pPr marL="0" indent="0">
              <a:lnSpc>
                <a:spcPts val="4600"/>
              </a:lnSpc>
              <a:buNone/>
            </a:pPr>
            <a:r>
              <a:rPr lang="en-US" sz="4000" b="1" u="sng" dirty="0"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Current Progress Update</a:t>
            </a:r>
            <a:endParaRPr lang="en-US" sz="4000" b="1" u="sng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195F17E-1947-0182-C506-24CC85BED998}"/>
              </a:ext>
            </a:extLst>
          </p:cNvPr>
          <p:cNvSpPr/>
          <p:nvPr/>
        </p:nvSpPr>
        <p:spPr>
          <a:xfrm>
            <a:off x="250771" y="998098"/>
            <a:ext cx="140375" cy="704136"/>
          </a:xfrm>
          <a:prstGeom prst="roundRect">
            <a:avLst>
              <a:gd name="adj" fmla="val 20004"/>
            </a:avLst>
          </a:prstGeom>
          <a:solidFill>
            <a:srgbClr val="F2EEEE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B2816E4-4841-7AD6-5A46-F43D5E8E4F8F}"/>
              </a:ext>
            </a:extLst>
          </p:cNvPr>
          <p:cNvSpPr/>
          <p:nvPr/>
        </p:nvSpPr>
        <p:spPr>
          <a:xfrm>
            <a:off x="665659" y="945472"/>
            <a:ext cx="3162300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6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User Authentication System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A943EA2-8893-4F2C-5DC7-A5B810570905}"/>
              </a:ext>
            </a:extLst>
          </p:cNvPr>
          <p:cNvSpPr/>
          <p:nvPr/>
        </p:nvSpPr>
        <p:spPr>
          <a:xfrm>
            <a:off x="665659" y="1350166"/>
            <a:ext cx="12899112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Completed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902F1725-3CF2-832D-EF7E-BB8826A3BB67}"/>
              </a:ext>
            </a:extLst>
          </p:cNvPr>
          <p:cNvSpPr/>
          <p:nvPr/>
        </p:nvSpPr>
        <p:spPr>
          <a:xfrm>
            <a:off x="525284" y="1836774"/>
            <a:ext cx="140375" cy="704136"/>
          </a:xfrm>
          <a:prstGeom prst="roundRect">
            <a:avLst>
              <a:gd name="adj" fmla="val 20004"/>
            </a:avLst>
          </a:prstGeom>
          <a:solidFill>
            <a:srgbClr val="F2EEEE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D671793-0FDD-75AB-F17F-44C728D061BC}"/>
              </a:ext>
            </a:extLst>
          </p:cNvPr>
          <p:cNvSpPr/>
          <p:nvPr/>
        </p:nvSpPr>
        <p:spPr>
          <a:xfrm>
            <a:off x="946408" y="1836774"/>
            <a:ext cx="3208615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6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Multi-Step Form Submission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83FBC8F5-F1AF-F8D5-4D1E-526031476842}"/>
              </a:ext>
            </a:extLst>
          </p:cNvPr>
          <p:cNvSpPr/>
          <p:nvPr/>
        </p:nvSpPr>
        <p:spPr>
          <a:xfrm>
            <a:off x="946408" y="2241468"/>
            <a:ext cx="12618363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Completed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216543C4-4779-60D8-5819-1625C479884B}"/>
              </a:ext>
            </a:extLst>
          </p:cNvPr>
          <p:cNvSpPr/>
          <p:nvPr/>
        </p:nvSpPr>
        <p:spPr>
          <a:xfrm>
            <a:off x="806034" y="2728076"/>
            <a:ext cx="140375" cy="704136"/>
          </a:xfrm>
          <a:prstGeom prst="roundRect">
            <a:avLst>
              <a:gd name="adj" fmla="val 20004"/>
            </a:avLst>
          </a:prstGeom>
          <a:solidFill>
            <a:srgbClr val="F2EEEE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B672AA7C-AD06-1B51-22AE-B50BB4FAB570}"/>
              </a:ext>
            </a:extLst>
          </p:cNvPr>
          <p:cNvSpPr/>
          <p:nvPr/>
        </p:nvSpPr>
        <p:spPr>
          <a:xfrm>
            <a:off x="1227158" y="2728076"/>
            <a:ext cx="3203377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6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Verifier &amp; Assigner Workflow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47C7147B-ACAC-A604-6D05-60BE464FFF3E}"/>
              </a:ext>
            </a:extLst>
          </p:cNvPr>
          <p:cNvSpPr/>
          <p:nvPr/>
        </p:nvSpPr>
        <p:spPr>
          <a:xfrm>
            <a:off x="1227158" y="3132769"/>
            <a:ext cx="12337613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Completed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FD49130-A04B-6B2D-8326-8B4293E798AA}"/>
              </a:ext>
            </a:extLst>
          </p:cNvPr>
          <p:cNvSpPr/>
          <p:nvPr/>
        </p:nvSpPr>
        <p:spPr>
          <a:xfrm>
            <a:off x="1086902" y="3619378"/>
            <a:ext cx="140375" cy="704136"/>
          </a:xfrm>
          <a:prstGeom prst="roundRect">
            <a:avLst>
              <a:gd name="adj" fmla="val 20004"/>
            </a:avLst>
          </a:prstGeom>
          <a:solidFill>
            <a:srgbClr val="F2EEEE"/>
          </a:solidFill>
          <a:ln/>
        </p:spPr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0AEE38C6-A134-70FE-C919-C1D0DD232EC6}"/>
              </a:ext>
            </a:extLst>
          </p:cNvPr>
          <p:cNvSpPr/>
          <p:nvPr/>
        </p:nvSpPr>
        <p:spPr>
          <a:xfrm>
            <a:off x="1508026" y="3619378"/>
            <a:ext cx="3571280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6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Real-time Chat Implementation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36344090-C754-ACB8-4AB7-6896D0044DB9}"/>
              </a:ext>
            </a:extLst>
          </p:cNvPr>
          <p:cNvSpPr/>
          <p:nvPr/>
        </p:nvSpPr>
        <p:spPr>
          <a:xfrm>
            <a:off x="1508026" y="4024071"/>
            <a:ext cx="12056745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Completed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33440AD7-FB28-E96F-599D-3B9C8C585DE1}"/>
              </a:ext>
            </a:extLst>
          </p:cNvPr>
          <p:cNvSpPr/>
          <p:nvPr/>
        </p:nvSpPr>
        <p:spPr>
          <a:xfrm>
            <a:off x="806034" y="4510680"/>
            <a:ext cx="140375" cy="704136"/>
          </a:xfrm>
          <a:prstGeom prst="roundRect">
            <a:avLst>
              <a:gd name="adj" fmla="val 20004"/>
            </a:avLst>
          </a:prstGeom>
          <a:solidFill>
            <a:srgbClr val="F2EEEE"/>
          </a:solidFill>
          <a:ln/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9562F5CC-3732-CBD7-534F-3D11CCE2EAB6}"/>
              </a:ext>
            </a:extLst>
          </p:cNvPr>
          <p:cNvSpPr/>
          <p:nvPr/>
        </p:nvSpPr>
        <p:spPr>
          <a:xfrm>
            <a:off x="1227158" y="4510680"/>
            <a:ext cx="2955965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6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Admin Panel Development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B9FE6540-1F16-77D0-1593-F1603E7885CA}"/>
              </a:ext>
            </a:extLst>
          </p:cNvPr>
          <p:cNvSpPr/>
          <p:nvPr/>
        </p:nvSpPr>
        <p:spPr>
          <a:xfrm>
            <a:off x="1227158" y="4915373"/>
            <a:ext cx="12337613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Completed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66FD88C0-5069-4992-CC25-0099C0A9133A}"/>
              </a:ext>
            </a:extLst>
          </p:cNvPr>
          <p:cNvSpPr/>
          <p:nvPr/>
        </p:nvSpPr>
        <p:spPr>
          <a:xfrm>
            <a:off x="525284" y="5482876"/>
            <a:ext cx="140375" cy="704136"/>
          </a:xfrm>
          <a:prstGeom prst="roundRect">
            <a:avLst>
              <a:gd name="adj" fmla="val 20004"/>
            </a:avLst>
          </a:prstGeom>
          <a:solidFill>
            <a:srgbClr val="F2EEEE"/>
          </a:solidFill>
          <a:ln/>
        </p:spPr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1979697D-8F41-E296-2213-0E6A0F854B9D}"/>
              </a:ext>
            </a:extLst>
          </p:cNvPr>
          <p:cNvSpPr/>
          <p:nvPr/>
        </p:nvSpPr>
        <p:spPr>
          <a:xfrm>
            <a:off x="946408" y="5401982"/>
            <a:ext cx="2339935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6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Notification System</a:t>
            </a: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3CDC650C-E869-6AB0-3215-E19DB3E1D89F}"/>
              </a:ext>
            </a:extLst>
          </p:cNvPr>
          <p:cNvSpPr/>
          <p:nvPr/>
        </p:nvSpPr>
        <p:spPr>
          <a:xfrm>
            <a:off x="946408" y="5881566"/>
            <a:ext cx="12618363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In Progress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0009CF-829A-D943-A98C-D0078087B108}"/>
              </a:ext>
            </a:extLst>
          </p:cNvPr>
          <p:cNvCxnSpPr>
            <a:cxnSpLocks/>
          </p:cNvCxnSpPr>
          <p:nvPr/>
        </p:nvCxnSpPr>
        <p:spPr>
          <a:xfrm>
            <a:off x="0" y="8903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1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B7E62F-7C4B-AE70-37EA-E2614C7F9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54" y="250971"/>
            <a:ext cx="10169692" cy="63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9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ADA34B-F0C8-A5B8-4B2D-F09308D3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371475"/>
            <a:ext cx="10058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85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0E1967-73A1-3494-82CE-CDCDCBF2C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80" y="196856"/>
            <a:ext cx="10112020" cy="63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6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DAE229-B50D-B61E-0B28-485C6E23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0" y="263459"/>
            <a:ext cx="10129730" cy="63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0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79F387-5F88-DC1B-884A-E9C316E19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40" y="282936"/>
            <a:ext cx="9802420" cy="612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50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AA21E7-151F-343A-CE3F-3EB9FF10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276225"/>
            <a:ext cx="1008888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82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AD33EE-32FE-4C28-2064-A4BCCF992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20" y="497418"/>
            <a:ext cx="9381060" cy="586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4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44ACDB-512F-4479-3E5B-1F0FF9F26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20" y="300296"/>
            <a:ext cx="9763760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9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9E51A-1DB2-2BF1-8758-C5869B20A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" y="361950"/>
            <a:ext cx="981456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6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B413-47A9-C81D-AFCD-AAC1063B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45" y="94389"/>
            <a:ext cx="10131425" cy="1456267"/>
          </a:xfrm>
        </p:spPr>
        <p:txBody>
          <a:bodyPr/>
          <a:lstStyle/>
          <a:p>
            <a:r>
              <a:rPr lang="en-US" sz="3600" b="1" u="sng" dirty="0"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Introduction</a:t>
            </a:r>
            <a:br>
              <a:rPr lang="en-US" sz="3600" b="1" u="sng" dirty="0"/>
            </a:b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8F33-2DA1-56EE-4F5B-C24138BD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45" y="1424312"/>
            <a:ext cx="11646309" cy="49764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IN-SPACe web application is being rebuilt from scratch to enhance user experience, streamline workflows, and improve communication.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frontend development, backend development, authentication, database management, and real-time communication.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user roles include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Users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create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efficient, and user-friendly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simplifies form submission, verification, and approvals.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EB4E13-2EF8-BE18-DE25-691748BD8BCF}"/>
              </a:ext>
            </a:extLst>
          </p:cNvPr>
          <p:cNvCxnSpPr>
            <a:cxnSpLocks/>
          </p:cNvCxnSpPr>
          <p:nvPr/>
        </p:nvCxnSpPr>
        <p:spPr>
          <a:xfrm>
            <a:off x="0" y="105795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30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8C3C70-95F7-33B3-F2CA-2771CB224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90" y="337743"/>
            <a:ext cx="9892020" cy="61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51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57573F3C-BB7B-1A90-05FC-C2A33D56E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0" y="309918"/>
            <a:ext cx="9981060" cy="62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9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266-4616-4A6E-F341-26D2A8F4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0" y="-173790"/>
            <a:ext cx="10131425" cy="1091681"/>
          </a:xfrm>
        </p:spPr>
        <p:txBody>
          <a:bodyPr/>
          <a:lstStyle/>
          <a:p>
            <a:pPr>
              <a:lnSpc>
                <a:spcPts val="4600"/>
              </a:lnSpc>
            </a:pPr>
            <a:r>
              <a:rPr lang="en-US" sz="4000" b="1" u="sng" dirty="0">
                <a:latin typeface="DM Sans Semi Bold" pitchFamily="34" charset="0"/>
              </a:rPr>
              <a:t>Future Tasks &amp; Improvements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0009CF-829A-D943-A98C-D0078087B108}"/>
              </a:ext>
            </a:extLst>
          </p:cNvPr>
          <p:cNvCxnSpPr>
            <a:cxnSpLocks/>
          </p:cNvCxnSpPr>
          <p:nvPr/>
        </p:nvCxnSpPr>
        <p:spPr>
          <a:xfrm>
            <a:off x="0" y="8903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">
            <a:extLst>
              <a:ext uri="{FF2B5EF4-FFF2-40B4-BE49-F238E27FC236}">
                <a16:creationId xmlns:a16="http://schemas.microsoft.com/office/drawing/2014/main" id="{A593E4BA-50C8-F168-D2B8-2B2923DDF4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2616" y="1201412"/>
            <a:ext cx="1230863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notification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status updates.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database queries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the chat system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sharing &amp; attachments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for admins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track all processes in real-time.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reporting for system usage insights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34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266-4616-4A6E-F341-26D2A8F4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16" y="109730"/>
            <a:ext cx="10131425" cy="1091681"/>
          </a:xfrm>
        </p:spPr>
        <p:txBody>
          <a:bodyPr>
            <a:normAutofit fontScale="90000"/>
          </a:bodyPr>
          <a:lstStyle/>
          <a:p>
            <a:pPr>
              <a:lnSpc>
                <a:spcPts val="4600"/>
              </a:lnSpc>
            </a:pPr>
            <a:r>
              <a:rPr lang="en-US" sz="4400" b="1" u="sng" dirty="0">
                <a:latin typeface="DM Sans Semi Bold" pitchFamily="34" charset="0"/>
              </a:rPr>
              <a:t>Conclusion</a:t>
            </a:r>
            <a:br>
              <a:rPr lang="en-US" sz="2000" b="1" dirty="0"/>
            </a:br>
            <a:endParaRPr lang="en-US" sz="4000" b="1" u="sng" dirty="0">
              <a:latin typeface="DM Sans Semi Bold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0009CF-829A-D943-A98C-D0078087B108}"/>
              </a:ext>
            </a:extLst>
          </p:cNvPr>
          <p:cNvCxnSpPr>
            <a:cxnSpLocks/>
          </p:cNvCxnSpPr>
          <p:nvPr/>
        </p:nvCxnSpPr>
        <p:spPr>
          <a:xfrm>
            <a:off x="0" y="8903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">
            <a:extLst>
              <a:ext uri="{FF2B5EF4-FFF2-40B4-BE49-F238E27FC236}">
                <a16:creationId xmlns:a16="http://schemas.microsoft.com/office/drawing/2014/main" id="{A593E4BA-50C8-F168-D2B8-2B2923DDF46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0067" y="1767387"/>
            <a:ext cx="1189186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The system is now </a:t>
            </a:r>
            <a:r>
              <a:rPr lang="en-US" sz="2800" b="1" dirty="0"/>
              <a:t>more modular, secure, and user-friendly</a:t>
            </a:r>
            <a:r>
              <a:rPr lang="en-US" sz="28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Enhanced efficiency in </a:t>
            </a:r>
            <a:r>
              <a:rPr lang="en-US" sz="2800" b="1" dirty="0"/>
              <a:t>form submissions, verification, and communication</a:t>
            </a:r>
            <a:r>
              <a:rPr lang="en-US" sz="28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Provides a </a:t>
            </a:r>
            <a:r>
              <a:rPr lang="en-US" sz="2800" b="1" dirty="0"/>
              <a:t>seamless workflow</a:t>
            </a:r>
            <a:r>
              <a:rPr lang="en-US" sz="2800" dirty="0"/>
              <a:t> for different user roles.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Real-time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en-US" sz="2800" dirty="0"/>
              <a:t> between verifiers and assigners is now possible.</a:t>
            </a:r>
          </a:p>
        </p:txBody>
      </p:sp>
    </p:spTree>
    <p:extLst>
      <p:ext uri="{BB962C8B-B14F-4D97-AF65-F5344CB8AC3E}">
        <p14:creationId xmlns:p14="http://schemas.microsoft.com/office/powerpoint/2010/main" val="306800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30E6-E8D4-7D8F-810F-A274515B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66" y="205178"/>
            <a:ext cx="10131425" cy="1456267"/>
          </a:xfrm>
        </p:spPr>
        <p:txBody>
          <a:bodyPr/>
          <a:lstStyle/>
          <a:p>
            <a:r>
              <a:rPr lang="en-US" sz="36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User Roles</a:t>
            </a:r>
            <a:b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AD59F2D0-D3EA-49CB-25B2-3594C606C237}"/>
              </a:ext>
            </a:extLst>
          </p:cNvPr>
          <p:cNvSpPr/>
          <p:nvPr/>
        </p:nvSpPr>
        <p:spPr>
          <a:xfrm>
            <a:off x="1246788" y="1584555"/>
            <a:ext cx="5070036" cy="851130"/>
          </a:xfrm>
          <a:prstGeom prst="roundRect">
            <a:avLst>
              <a:gd name="adj" fmla="val 6435"/>
            </a:avLst>
          </a:prstGeom>
          <a:solidFill>
            <a:srgbClr val="F2EEEE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CF4C4-9C39-F5D1-016F-E0BA17F825D7}"/>
              </a:ext>
            </a:extLst>
          </p:cNvPr>
          <p:cNvSpPr txBox="1"/>
          <p:nvPr/>
        </p:nvSpPr>
        <p:spPr>
          <a:xfrm>
            <a:off x="1388092" y="1584555"/>
            <a:ext cx="6096000" cy="42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Normal Users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53870-FCBC-A773-0704-76A7AD888BF8}"/>
              </a:ext>
            </a:extLst>
          </p:cNvPr>
          <p:cNvSpPr txBox="1"/>
          <p:nvPr/>
        </p:nvSpPr>
        <p:spPr>
          <a:xfrm>
            <a:off x="1388092" y="1913097"/>
            <a:ext cx="6096000" cy="43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Submit applications and track their status.</a:t>
            </a:r>
            <a:endParaRPr lang="en-US" sz="14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7ACE700B-1298-24C0-DF3E-D2518B46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030" y="0"/>
            <a:ext cx="4022970" cy="6858000"/>
          </a:xfrm>
          <a:prstGeom prst="rect">
            <a:avLst/>
          </a:prstGeom>
        </p:spPr>
      </p:pic>
      <p:sp>
        <p:nvSpPr>
          <p:cNvPr id="10" name="Shape 1">
            <a:extLst>
              <a:ext uri="{FF2B5EF4-FFF2-40B4-BE49-F238E27FC236}">
                <a16:creationId xmlns:a16="http://schemas.microsoft.com/office/drawing/2014/main" id="{6C5D0E0D-3294-7AF0-20D5-43FC33D5212A}"/>
              </a:ext>
            </a:extLst>
          </p:cNvPr>
          <p:cNvSpPr/>
          <p:nvPr/>
        </p:nvSpPr>
        <p:spPr>
          <a:xfrm>
            <a:off x="1246788" y="2707472"/>
            <a:ext cx="5070036" cy="851130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en-US" b="1" dirty="0">
                <a:solidFill>
                  <a:srgbClr val="464646"/>
                </a:solidFill>
                <a:latin typeface="DM Sans Semi Bold" pitchFamily="34" charset="0"/>
              </a:rPr>
              <a:t>  Verifiers</a:t>
            </a:r>
          </a:p>
          <a:p>
            <a:pPr>
              <a:lnSpc>
                <a:spcPts val="2850"/>
              </a:lnSpc>
            </a:pP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</a:rPr>
              <a:t>   Review applications and request corrections.</a:t>
            </a:r>
          </a:p>
          <a:p>
            <a:endParaRPr lang="en-US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B77C4B9E-B6ED-FECB-EF46-272B20DD6027}"/>
              </a:ext>
            </a:extLst>
          </p:cNvPr>
          <p:cNvSpPr/>
          <p:nvPr/>
        </p:nvSpPr>
        <p:spPr>
          <a:xfrm>
            <a:off x="1246788" y="3830389"/>
            <a:ext cx="5070036" cy="851130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en-US" b="1" dirty="0">
                <a:solidFill>
                  <a:srgbClr val="464646"/>
                </a:solidFill>
                <a:latin typeface="DM Sans Semi Bold" pitchFamily="34" charset="0"/>
              </a:rPr>
              <a:t>  Assigners</a:t>
            </a:r>
          </a:p>
          <a:p>
            <a:pPr>
              <a:lnSpc>
                <a:spcPts val="2850"/>
              </a:lnSpc>
            </a:pP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</a:rPr>
              <a:t>   </a:t>
            </a: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Assign applications to specific verifiers.</a:t>
            </a:r>
            <a:endParaRPr lang="en-US" sz="1400" dirty="0"/>
          </a:p>
          <a:p>
            <a:pPr>
              <a:lnSpc>
                <a:spcPts val="2850"/>
              </a:lnSpc>
            </a:pP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</a:rPr>
              <a:t>.</a:t>
            </a:r>
          </a:p>
          <a:p>
            <a:endParaRPr lang="en-US" dirty="0"/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A12BF9E3-70B5-3B60-6930-31F73F3AB710}"/>
              </a:ext>
            </a:extLst>
          </p:cNvPr>
          <p:cNvSpPr/>
          <p:nvPr/>
        </p:nvSpPr>
        <p:spPr>
          <a:xfrm>
            <a:off x="1246788" y="5063068"/>
            <a:ext cx="5070036" cy="1067144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en-US" b="1" dirty="0">
                <a:solidFill>
                  <a:srgbClr val="464646"/>
                </a:solidFill>
                <a:latin typeface="DM Sans Semi Bold" pitchFamily="34" charset="0"/>
              </a:rPr>
              <a:t>  Admins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</a:rPr>
              <a:t>   </a:t>
            </a: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Manage users, track applications, and make final decisions.</a:t>
            </a:r>
            <a:endParaRPr lang="en-US" sz="1400" dirty="0"/>
          </a:p>
          <a:p>
            <a:pPr>
              <a:lnSpc>
                <a:spcPts val="2850"/>
              </a:lnSpc>
            </a:pPr>
            <a:r>
              <a:rPr lang="en-US" sz="14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</a:rPr>
              <a:t>.</a:t>
            </a:r>
          </a:p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58550D-E4A1-2B86-060A-48BDD23F6F33}"/>
              </a:ext>
            </a:extLst>
          </p:cNvPr>
          <p:cNvCxnSpPr>
            <a:cxnSpLocks/>
          </p:cNvCxnSpPr>
          <p:nvPr/>
        </p:nvCxnSpPr>
        <p:spPr>
          <a:xfrm>
            <a:off x="0" y="1042710"/>
            <a:ext cx="8169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36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A406289-DD46-232F-D5F1-21AB1382598D}"/>
              </a:ext>
            </a:extLst>
          </p:cNvPr>
          <p:cNvSpPr/>
          <p:nvPr/>
        </p:nvSpPr>
        <p:spPr>
          <a:xfrm>
            <a:off x="272022" y="97186"/>
            <a:ext cx="5587841" cy="698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spcBef>
                <a:spcPct val="0"/>
              </a:spcBef>
            </a:pPr>
            <a:r>
              <a:rPr lang="en-US" sz="3600" b="1" u="sng" cap="all" dirty="0">
                <a:ln w="3175" cmpd="sng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25C35E4-0146-4AA3-5EAD-D0BD618AD4FB}"/>
              </a:ext>
            </a:extLst>
          </p:cNvPr>
          <p:cNvSpPr/>
          <p:nvPr/>
        </p:nvSpPr>
        <p:spPr>
          <a:xfrm>
            <a:off x="782240" y="1949707"/>
            <a:ext cx="3480078" cy="698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User Registration &amp; Authentication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1871DF71-E00B-1E8B-78A0-0B8C8D05CCDF}"/>
              </a:ext>
            </a:extLst>
          </p:cNvPr>
          <p:cNvSpPr/>
          <p:nvPr/>
        </p:nvSpPr>
        <p:spPr>
          <a:xfrm>
            <a:off x="815019" y="2515553"/>
            <a:ext cx="3480078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Secure login and signup with role-based access control.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95360C4E-827E-E6CD-3483-70C04FEE19B4}"/>
              </a:ext>
            </a:extLst>
          </p:cNvPr>
          <p:cNvSpPr/>
          <p:nvPr/>
        </p:nvSpPr>
        <p:spPr>
          <a:xfrm>
            <a:off x="4988600" y="1972956"/>
            <a:ext cx="3377327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Submission System</a:t>
            </a: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B1065285-16ED-998E-561B-237A29C23066}"/>
              </a:ext>
            </a:extLst>
          </p:cNvPr>
          <p:cNvSpPr/>
          <p:nvPr/>
        </p:nvSpPr>
        <p:spPr>
          <a:xfrm>
            <a:off x="4988600" y="2546195"/>
            <a:ext cx="3480078" cy="1072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Multi-step forms for user applications with validation and progress tracking.</a:t>
            </a: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EEDCCFD8-E4A0-03E0-6298-C5405F674AB6}"/>
              </a:ext>
            </a:extLst>
          </p:cNvPr>
          <p:cNvSpPr/>
          <p:nvPr/>
        </p:nvSpPr>
        <p:spPr>
          <a:xfrm>
            <a:off x="8468678" y="1972956"/>
            <a:ext cx="3480078" cy="698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>
              <a:lnSpc>
                <a:spcPts val="27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Verifier &amp; Assigner Workflow</a:t>
            </a: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200A41B4-9CDC-11FB-B391-F7F3029774AE}"/>
              </a:ext>
            </a:extLst>
          </p:cNvPr>
          <p:cNvSpPr/>
          <p:nvPr/>
        </p:nvSpPr>
        <p:spPr>
          <a:xfrm>
            <a:off x="8501457" y="2556839"/>
            <a:ext cx="3480078" cy="1072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Streamlined process for reviewing and assigning applications.</a:t>
            </a:r>
          </a:p>
        </p:txBody>
      </p:sp>
      <p:sp>
        <p:nvSpPr>
          <p:cNvPr id="14" name="Text 14">
            <a:extLst>
              <a:ext uri="{FF2B5EF4-FFF2-40B4-BE49-F238E27FC236}">
                <a16:creationId xmlns:a16="http://schemas.microsoft.com/office/drawing/2014/main" id="{A0B6CC5C-DA83-0A47-A572-9F24CA9BD854}"/>
              </a:ext>
            </a:extLst>
          </p:cNvPr>
          <p:cNvSpPr/>
          <p:nvPr/>
        </p:nvSpPr>
        <p:spPr>
          <a:xfrm>
            <a:off x="926663" y="4476393"/>
            <a:ext cx="21383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600" dirty="0"/>
          </a:p>
        </p:txBody>
      </p:sp>
      <p:sp>
        <p:nvSpPr>
          <p:cNvPr id="15" name="Text 15">
            <a:extLst>
              <a:ext uri="{FF2B5EF4-FFF2-40B4-BE49-F238E27FC236}">
                <a16:creationId xmlns:a16="http://schemas.microsoft.com/office/drawing/2014/main" id="{A8F32189-1014-DF3A-CB40-F1C5C3DF0920}"/>
              </a:ext>
            </a:extLst>
          </p:cNvPr>
          <p:cNvSpPr/>
          <p:nvPr/>
        </p:nvSpPr>
        <p:spPr>
          <a:xfrm>
            <a:off x="815019" y="4371678"/>
            <a:ext cx="3123962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Chat System</a:t>
            </a:r>
          </a:p>
        </p:txBody>
      </p:sp>
      <p:sp>
        <p:nvSpPr>
          <p:cNvPr id="16" name="Text 16">
            <a:extLst>
              <a:ext uri="{FF2B5EF4-FFF2-40B4-BE49-F238E27FC236}">
                <a16:creationId xmlns:a16="http://schemas.microsoft.com/office/drawing/2014/main" id="{C00FE047-C189-A305-10F3-AC15A3CB6BE5}"/>
              </a:ext>
            </a:extLst>
          </p:cNvPr>
          <p:cNvSpPr/>
          <p:nvPr/>
        </p:nvSpPr>
        <p:spPr>
          <a:xfrm>
            <a:off x="815019" y="5056108"/>
            <a:ext cx="3480078" cy="1072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sz="14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Communication between verifiers and assigners via WebSockets.</a:t>
            </a:r>
          </a:p>
        </p:txBody>
      </p:sp>
      <p:sp>
        <p:nvSpPr>
          <p:cNvPr id="18" name="Text 19">
            <a:extLst>
              <a:ext uri="{FF2B5EF4-FFF2-40B4-BE49-F238E27FC236}">
                <a16:creationId xmlns:a16="http://schemas.microsoft.com/office/drawing/2014/main" id="{61A3B0D6-9050-0DCA-256E-9DDC1F6B4982}"/>
              </a:ext>
            </a:extLst>
          </p:cNvPr>
          <p:cNvSpPr/>
          <p:nvPr/>
        </p:nvSpPr>
        <p:spPr>
          <a:xfrm>
            <a:off x="4988600" y="4371678"/>
            <a:ext cx="3480078" cy="698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>
              <a:lnSpc>
                <a:spcPts val="27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for Management</a:t>
            </a:r>
          </a:p>
        </p:txBody>
      </p:sp>
      <p:sp>
        <p:nvSpPr>
          <p:cNvPr id="19" name="Text 20">
            <a:extLst>
              <a:ext uri="{FF2B5EF4-FFF2-40B4-BE49-F238E27FC236}">
                <a16:creationId xmlns:a16="http://schemas.microsoft.com/office/drawing/2014/main" id="{3A57F32A-2D07-AFBC-007C-6326370E34CB}"/>
              </a:ext>
            </a:extLst>
          </p:cNvPr>
          <p:cNvSpPr/>
          <p:nvPr/>
        </p:nvSpPr>
        <p:spPr>
          <a:xfrm>
            <a:off x="4988600" y="5070099"/>
            <a:ext cx="3377327" cy="1072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User control, application tracking, logs, and performance metrics.</a:t>
            </a:r>
          </a:p>
        </p:txBody>
      </p:sp>
      <p:sp>
        <p:nvSpPr>
          <p:cNvPr id="21" name="Text 23">
            <a:extLst>
              <a:ext uri="{FF2B5EF4-FFF2-40B4-BE49-F238E27FC236}">
                <a16:creationId xmlns:a16="http://schemas.microsoft.com/office/drawing/2014/main" id="{31271A89-0FE3-C4EE-6312-38607E487808}"/>
              </a:ext>
            </a:extLst>
          </p:cNvPr>
          <p:cNvSpPr/>
          <p:nvPr/>
        </p:nvSpPr>
        <p:spPr>
          <a:xfrm>
            <a:off x="8501457" y="4413952"/>
            <a:ext cx="3480078" cy="698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Backend Optimization</a:t>
            </a:r>
          </a:p>
        </p:txBody>
      </p:sp>
      <p:sp>
        <p:nvSpPr>
          <p:cNvPr id="22" name="Text 24">
            <a:extLst>
              <a:ext uri="{FF2B5EF4-FFF2-40B4-BE49-F238E27FC236}">
                <a16:creationId xmlns:a16="http://schemas.microsoft.com/office/drawing/2014/main" id="{AC49F7D1-438D-F76B-03C2-3DED46DB7AC3}"/>
              </a:ext>
            </a:extLst>
          </p:cNvPr>
          <p:cNvSpPr/>
          <p:nvPr/>
        </p:nvSpPr>
        <p:spPr>
          <a:xfrm>
            <a:off x="8711922" y="5090370"/>
            <a:ext cx="3480078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>
              <a:lnSpc>
                <a:spcPts val="28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SQLAlchemy for improved performance and efficiency.</a:t>
            </a:r>
          </a:p>
        </p:txBody>
      </p:sp>
      <p:sp>
        <p:nvSpPr>
          <p:cNvPr id="23" name="Text 26">
            <a:extLst>
              <a:ext uri="{FF2B5EF4-FFF2-40B4-BE49-F238E27FC236}">
                <a16:creationId xmlns:a16="http://schemas.microsoft.com/office/drawing/2014/main" id="{0A96BCBF-36A4-38C6-EA3F-453DB3DE66E1}"/>
              </a:ext>
            </a:extLst>
          </p:cNvPr>
          <p:cNvSpPr/>
          <p:nvPr/>
        </p:nvSpPr>
        <p:spPr>
          <a:xfrm>
            <a:off x="943808" y="6856333"/>
            <a:ext cx="179665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7</a:t>
            </a:r>
            <a:endParaRPr lang="en-US" sz="2600" dirty="0"/>
          </a:p>
        </p:txBody>
      </p:sp>
      <p:sp>
        <p:nvSpPr>
          <p:cNvPr id="24" name="Text 27">
            <a:extLst>
              <a:ext uri="{FF2B5EF4-FFF2-40B4-BE49-F238E27FC236}">
                <a16:creationId xmlns:a16="http://schemas.microsoft.com/office/drawing/2014/main" id="{B7F58ED2-B3AE-F26C-8316-769C2050848A}"/>
              </a:ext>
            </a:extLst>
          </p:cNvPr>
          <p:cNvSpPr/>
          <p:nvPr/>
        </p:nvSpPr>
        <p:spPr>
          <a:xfrm>
            <a:off x="1508522" y="6772632"/>
            <a:ext cx="5243155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UI/UX Enhancement using Tailwind CSS</a:t>
            </a:r>
            <a:endParaRPr lang="en-US" sz="2150" dirty="0"/>
          </a:p>
        </p:txBody>
      </p:sp>
      <p:sp>
        <p:nvSpPr>
          <p:cNvPr id="25" name="Text 28">
            <a:extLst>
              <a:ext uri="{FF2B5EF4-FFF2-40B4-BE49-F238E27FC236}">
                <a16:creationId xmlns:a16="http://schemas.microsoft.com/office/drawing/2014/main" id="{B82EB757-3D39-6425-2ABC-BB0578B25293}"/>
              </a:ext>
            </a:extLst>
          </p:cNvPr>
          <p:cNvSpPr/>
          <p:nvPr/>
        </p:nvSpPr>
        <p:spPr>
          <a:xfrm>
            <a:off x="1508522" y="7255907"/>
            <a:ext cx="12339638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Responsive and modern design for a user-friendly experience.</a:t>
            </a:r>
            <a:endParaRPr lang="en-US" sz="1750" dirty="0"/>
          </a:p>
        </p:txBody>
      </p:sp>
      <p:sp>
        <p:nvSpPr>
          <p:cNvPr id="26" name="Text 14">
            <a:extLst>
              <a:ext uri="{FF2B5EF4-FFF2-40B4-BE49-F238E27FC236}">
                <a16:creationId xmlns:a16="http://schemas.microsoft.com/office/drawing/2014/main" id="{393BD3EB-7325-E57B-A86B-5D8A439E184A}"/>
              </a:ext>
            </a:extLst>
          </p:cNvPr>
          <p:cNvSpPr/>
          <p:nvPr/>
        </p:nvSpPr>
        <p:spPr>
          <a:xfrm>
            <a:off x="272022" y="1936643"/>
            <a:ext cx="213836" cy="335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600" dirty="0">
              <a:solidFill>
                <a:srgbClr val="00B05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F5F817-D656-4B48-B6DB-4821EB6DB581}"/>
              </a:ext>
            </a:extLst>
          </p:cNvPr>
          <p:cNvCxnSpPr>
            <a:cxnSpLocks/>
          </p:cNvCxnSpPr>
          <p:nvPr/>
        </p:nvCxnSpPr>
        <p:spPr>
          <a:xfrm>
            <a:off x="0" y="8903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B413-47A9-C81D-AFCD-AAC1063B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85" y="356268"/>
            <a:ext cx="9776223" cy="1155291"/>
          </a:xfrm>
        </p:spPr>
        <p:txBody>
          <a:bodyPr>
            <a:normAutofit fontScale="90000"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Authentication System</a:t>
            </a:r>
            <a:br>
              <a:rPr lang="en-US" sz="3600" dirty="0"/>
            </a:br>
            <a:br>
              <a:rPr lang="en-US" sz="3600" b="1" u="sng" dirty="0"/>
            </a:br>
            <a:endParaRPr lang="en-US" b="1" u="sng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62211327-A726-31A6-CCAC-852357855BF6}"/>
              </a:ext>
            </a:extLst>
          </p:cNvPr>
          <p:cNvSpPr/>
          <p:nvPr/>
        </p:nvSpPr>
        <p:spPr>
          <a:xfrm>
            <a:off x="3392210" y="2521506"/>
            <a:ext cx="2359462" cy="645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20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CE9751DA-F4C1-3BD1-C1FC-D5068EF6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36" y="1827908"/>
            <a:ext cx="516374" cy="516374"/>
          </a:xfrm>
          <a:prstGeom prst="rect">
            <a:avLst/>
          </a:prstGeom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B7BE7E9A-F6AF-32CF-E1C9-C3C60B532BDC}"/>
              </a:ext>
            </a:extLst>
          </p:cNvPr>
          <p:cNvSpPr/>
          <p:nvPr/>
        </p:nvSpPr>
        <p:spPr>
          <a:xfrm>
            <a:off x="809579" y="2675592"/>
            <a:ext cx="2359462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&amp; Signup</a:t>
            </a: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E04B012E-65BF-645C-9032-021AC0F415AC}"/>
              </a:ext>
            </a:extLst>
          </p:cNvPr>
          <p:cNvSpPr/>
          <p:nvPr/>
        </p:nvSpPr>
        <p:spPr>
          <a:xfrm>
            <a:off x="722948" y="3209219"/>
            <a:ext cx="2359462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Users authenticate via Flask-Login with role-based access control.</a:t>
            </a:r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F0A5D702-7058-6BC2-9505-27FB9AAD8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485" y="1960498"/>
            <a:ext cx="516374" cy="516374"/>
          </a:xfrm>
          <a:prstGeom prst="rect">
            <a:avLst/>
          </a:prstGeom>
        </p:spPr>
      </p:pic>
      <p:sp>
        <p:nvSpPr>
          <p:cNvPr id="14" name="Text 3">
            <a:extLst>
              <a:ext uri="{FF2B5EF4-FFF2-40B4-BE49-F238E27FC236}">
                <a16:creationId xmlns:a16="http://schemas.microsoft.com/office/drawing/2014/main" id="{0AEEDCED-35FA-5C8E-5C0A-1B468E1C6B2F}"/>
              </a:ext>
            </a:extLst>
          </p:cNvPr>
          <p:cNvSpPr/>
          <p:nvPr/>
        </p:nvSpPr>
        <p:spPr>
          <a:xfrm>
            <a:off x="4763067" y="2705339"/>
            <a:ext cx="2359462" cy="645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Management</a:t>
            </a: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3901E8CE-0989-E0B1-4252-3704B7858AE6}"/>
              </a:ext>
            </a:extLst>
          </p:cNvPr>
          <p:cNvSpPr/>
          <p:nvPr/>
        </p:nvSpPr>
        <p:spPr>
          <a:xfrm>
            <a:off x="4763067" y="3256331"/>
            <a:ext cx="2359462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Secure handling of sessions to prevent unauthorized access</a:t>
            </a: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.</a:t>
            </a:r>
            <a:endParaRPr lang="en-US" sz="1600" dirty="0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F3AE6203-921B-2B71-1CB2-D79E6744A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221" y="1850262"/>
            <a:ext cx="516374" cy="516374"/>
          </a:xfrm>
          <a:prstGeom prst="rect">
            <a:avLst/>
          </a:prstGeom>
        </p:spPr>
      </p:pic>
      <p:sp>
        <p:nvSpPr>
          <p:cNvPr id="17" name="Text 5">
            <a:extLst>
              <a:ext uri="{FF2B5EF4-FFF2-40B4-BE49-F238E27FC236}">
                <a16:creationId xmlns:a16="http://schemas.microsoft.com/office/drawing/2014/main" id="{D31CA330-E51D-076A-6B52-C6A35D5770F1}"/>
              </a:ext>
            </a:extLst>
          </p:cNvPr>
          <p:cNvSpPr/>
          <p:nvPr/>
        </p:nvSpPr>
        <p:spPr>
          <a:xfrm>
            <a:off x="8493387" y="2705339"/>
            <a:ext cx="2359462" cy="322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Password Hashing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206E4CCB-DE37-9E8F-8315-C3AF0D8B4C0E}"/>
              </a:ext>
            </a:extLst>
          </p:cNvPr>
          <p:cNvSpPr/>
          <p:nvPr/>
        </p:nvSpPr>
        <p:spPr>
          <a:xfrm>
            <a:off x="8508195" y="3242957"/>
            <a:ext cx="2528051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Secure password storage using Flask-Bcrypt.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 4" descr="preencoded.png">
            <a:extLst>
              <a:ext uri="{FF2B5EF4-FFF2-40B4-BE49-F238E27FC236}">
                <a16:creationId xmlns:a16="http://schemas.microsoft.com/office/drawing/2014/main" id="{D9747A53-0B96-FE03-E703-A9864E81F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936" y="4557536"/>
            <a:ext cx="516374" cy="516374"/>
          </a:xfrm>
          <a:prstGeom prst="rect">
            <a:avLst/>
          </a:prstGeom>
        </p:spPr>
      </p:pic>
      <p:sp>
        <p:nvSpPr>
          <p:cNvPr id="20" name="Text 7">
            <a:extLst>
              <a:ext uri="{FF2B5EF4-FFF2-40B4-BE49-F238E27FC236}">
                <a16:creationId xmlns:a16="http://schemas.microsoft.com/office/drawing/2014/main" id="{180151C2-1959-B89F-94D6-763FAC55035D}"/>
              </a:ext>
            </a:extLst>
          </p:cNvPr>
          <p:cNvSpPr/>
          <p:nvPr/>
        </p:nvSpPr>
        <p:spPr>
          <a:xfrm>
            <a:off x="722948" y="5252875"/>
            <a:ext cx="2359462" cy="6455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</a:t>
            </a:r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9DAB967E-7B97-2A34-1339-AC076FAD8680}"/>
              </a:ext>
            </a:extLst>
          </p:cNvPr>
          <p:cNvSpPr/>
          <p:nvPr/>
        </p:nvSpPr>
        <p:spPr>
          <a:xfrm>
            <a:off x="722948" y="5791613"/>
            <a:ext cx="2359462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Different user roles have specific permissions.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B27185-B20A-E50D-E917-8D93049BA97D}"/>
              </a:ext>
            </a:extLst>
          </p:cNvPr>
          <p:cNvCxnSpPr>
            <a:cxnSpLocks/>
          </p:cNvCxnSpPr>
          <p:nvPr/>
        </p:nvCxnSpPr>
        <p:spPr>
          <a:xfrm>
            <a:off x="0" y="8903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3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B413-47A9-C81D-AFCD-AAC1063B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04" y="-147584"/>
            <a:ext cx="9841538" cy="1164621"/>
          </a:xfrm>
        </p:spPr>
        <p:txBody>
          <a:bodyPr/>
          <a:lstStyle/>
          <a:p>
            <a:pPr marL="0" indent="0">
              <a:lnSpc>
                <a:spcPts val="5100"/>
              </a:lnSpc>
              <a:buNone/>
            </a:pPr>
            <a:r>
              <a:rPr lang="en-US" sz="3600" b="1" u="sng" dirty="0"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Form Submission System</a:t>
            </a:r>
            <a:endParaRPr lang="en-US" sz="3600" b="1" u="sng" dirty="0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E8C48529-DCB7-2337-AB07-C254D1A93C98}"/>
              </a:ext>
            </a:extLst>
          </p:cNvPr>
          <p:cNvSpPr/>
          <p:nvPr/>
        </p:nvSpPr>
        <p:spPr>
          <a:xfrm>
            <a:off x="505719" y="1135891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Multi-Step Forms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EF12F891-F85B-DFE2-38BC-760AB339F79F}"/>
              </a:ext>
            </a:extLst>
          </p:cNvPr>
          <p:cNvSpPr/>
          <p:nvPr/>
        </p:nvSpPr>
        <p:spPr>
          <a:xfrm>
            <a:off x="505719" y="1619076"/>
            <a:ext cx="6217920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Users submit applications with personal information, management details, and document uploads.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10">
            <a:extLst>
              <a:ext uri="{FF2B5EF4-FFF2-40B4-BE49-F238E27FC236}">
                <a16:creationId xmlns:a16="http://schemas.microsoft.com/office/drawing/2014/main" id="{887A0539-DF8E-9E3F-EE28-3064C5A102C6}"/>
              </a:ext>
            </a:extLst>
          </p:cNvPr>
          <p:cNvSpPr/>
          <p:nvPr/>
        </p:nvSpPr>
        <p:spPr>
          <a:xfrm>
            <a:off x="505719" y="2601401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Form Validation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11">
            <a:extLst>
              <a:ext uri="{FF2B5EF4-FFF2-40B4-BE49-F238E27FC236}">
                <a16:creationId xmlns:a16="http://schemas.microsoft.com/office/drawing/2014/main" id="{1ED125A7-218C-1B35-8EB3-FAC561A56FF5}"/>
              </a:ext>
            </a:extLst>
          </p:cNvPr>
          <p:cNvSpPr/>
          <p:nvPr/>
        </p:nvSpPr>
        <p:spPr>
          <a:xfrm>
            <a:off x="505719" y="3053243"/>
            <a:ext cx="6217920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Flask-WTF ensures security and data integrity.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15">
            <a:extLst>
              <a:ext uri="{FF2B5EF4-FFF2-40B4-BE49-F238E27FC236}">
                <a16:creationId xmlns:a16="http://schemas.microsoft.com/office/drawing/2014/main" id="{D3A2446D-FC82-921A-2737-CCCC4052595F}"/>
              </a:ext>
            </a:extLst>
          </p:cNvPr>
          <p:cNvSpPr/>
          <p:nvPr/>
        </p:nvSpPr>
        <p:spPr>
          <a:xfrm>
            <a:off x="505719" y="4014554"/>
            <a:ext cx="326671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Real-time Status Tracking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6">
            <a:extLst>
              <a:ext uri="{FF2B5EF4-FFF2-40B4-BE49-F238E27FC236}">
                <a16:creationId xmlns:a16="http://schemas.microsoft.com/office/drawing/2014/main" id="{6501162A-D0E5-B5C8-A02B-B448605933CC}"/>
              </a:ext>
            </a:extLst>
          </p:cNvPr>
          <p:cNvSpPr/>
          <p:nvPr/>
        </p:nvSpPr>
        <p:spPr>
          <a:xfrm>
            <a:off x="505719" y="4466396"/>
            <a:ext cx="6217920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Progress indicators show the current stage of the application.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20">
            <a:extLst>
              <a:ext uri="{FF2B5EF4-FFF2-40B4-BE49-F238E27FC236}">
                <a16:creationId xmlns:a16="http://schemas.microsoft.com/office/drawing/2014/main" id="{E1661AA5-5C15-E345-C5FF-42B4CA59AD4F}"/>
              </a:ext>
            </a:extLst>
          </p:cNvPr>
          <p:cNvSpPr/>
          <p:nvPr/>
        </p:nvSpPr>
        <p:spPr>
          <a:xfrm>
            <a:off x="505719" y="5427707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Email Notifications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21">
            <a:extLst>
              <a:ext uri="{FF2B5EF4-FFF2-40B4-BE49-F238E27FC236}">
                <a16:creationId xmlns:a16="http://schemas.microsoft.com/office/drawing/2014/main" id="{8C23C5CB-CABC-8E20-173A-299D068E412C}"/>
              </a:ext>
            </a:extLst>
          </p:cNvPr>
          <p:cNvSpPr/>
          <p:nvPr/>
        </p:nvSpPr>
        <p:spPr>
          <a:xfrm>
            <a:off x="505719" y="5879549"/>
            <a:ext cx="6217920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Automatic notifications upon submission and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A7BD53-F2C9-8B76-60A3-8FCE22D90DFB}"/>
              </a:ext>
            </a:extLst>
          </p:cNvPr>
          <p:cNvCxnSpPr>
            <a:cxnSpLocks/>
          </p:cNvCxnSpPr>
          <p:nvPr/>
        </p:nvCxnSpPr>
        <p:spPr>
          <a:xfrm>
            <a:off x="0" y="89031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06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68899D87-1C6F-04C2-E08B-D95FE147B36D}"/>
              </a:ext>
            </a:extLst>
          </p:cNvPr>
          <p:cNvSpPr/>
          <p:nvPr/>
        </p:nvSpPr>
        <p:spPr>
          <a:xfrm>
            <a:off x="251936" y="200026"/>
            <a:ext cx="6938486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Verifier &amp; Assigner Workflow</a:t>
            </a:r>
            <a:endParaRPr lang="en-US" sz="395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1912322-D15D-2DB3-1C3B-AF881A67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7" y="1190208"/>
            <a:ext cx="886398" cy="1063699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5314831D-E82C-4016-DF66-EF1F2E99A1AA}"/>
              </a:ext>
            </a:extLst>
          </p:cNvPr>
          <p:cNvSpPr/>
          <p:nvPr/>
        </p:nvSpPr>
        <p:spPr>
          <a:xfrm>
            <a:off x="1722239" y="1396214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u="sng" dirty="0"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User Submission</a:t>
            </a:r>
            <a:endParaRPr lang="en-US" sz="1950" b="1" u="sng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70222D57-D01F-54CE-AC7A-9FB63792DE17}"/>
              </a:ext>
            </a:extLst>
          </p:cNvPr>
          <p:cNvSpPr/>
          <p:nvPr/>
        </p:nvSpPr>
        <p:spPr>
          <a:xfrm>
            <a:off x="1722239" y="179382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Users submit applications via the online form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024A65CD-D9F3-037C-E386-2A1BA43D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5" y="2390391"/>
            <a:ext cx="865491" cy="1038609"/>
          </a:xfrm>
          <a:prstGeom prst="rect">
            <a:avLst/>
          </a:prstGeom>
        </p:spPr>
      </p:pic>
      <p:sp>
        <p:nvSpPr>
          <p:cNvPr id="10" name="Text 3">
            <a:extLst>
              <a:ext uri="{FF2B5EF4-FFF2-40B4-BE49-F238E27FC236}">
                <a16:creationId xmlns:a16="http://schemas.microsoft.com/office/drawing/2014/main" id="{676CF49B-939F-C44F-6782-16EE99864AED}"/>
              </a:ext>
            </a:extLst>
          </p:cNvPr>
          <p:cNvSpPr/>
          <p:nvPr/>
        </p:nvSpPr>
        <p:spPr>
          <a:xfrm>
            <a:off x="1722238" y="247579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u="sng" dirty="0"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Verifier Review</a:t>
            </a:r>
            <a:endParaRPr lang="en-US" sz="1950" b="1" u="sng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9D3AEB44-31A3-5060-F3CB-2B6B16A51413}"/>
              </a:ext>
            </a:extLst>
          </p:cNvPr>
          <p:cNvSpPr/>
          <p:nvPr/>
        </p:nvSpPr>
        <p:spPr>
          <a:xfrm>
            <a:off x="1722238" y="2970066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Verifiers check the submitted applications and request corrections if needed.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58BEEE35-7E4C-F7C5-E101-6B3701C2B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35" y="3569504"/>
            <a:ext cx="865492" cy="1038611"/>
          </a:xfrm>
          <a:prstGeom prst="rect">
            <a:avLst/>
          </a:prstGeom>
        </p:spPr>
      </p:pic>
      <p:sp>
        <p:nvSpPr>
          <p:cNvPr id="13" name="Text 5">
            <a:extLst>
              <a:ext uri="{FF2B5EF4-FFF2-40B4-BE49-F238E27FC236}">
                <a16:creationId xmlns:a16="http://schemas.microsoft.com/office/drawing/2014/main" id="{1E7B2B20-E7D1-5616-2B1B-8186346CF4A2}"/>
              </a:ext>
            </a:extLst>
          </p:cNvPr>
          <p:cNvSpPr/>
          <p:nvPr/>
        </p:nvSpPr>
        <p:spPr>
          <a:xfrm>
            <a:off x="1722238" y="3675221"/>
            <a:ext cx="2936796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u="sng" dirty="0"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Assignment by Assigner</a:t>
            </a:r>
            <a:endParaRPr lang="en-US" sz="1950" b="1" u="sng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EF3DC98A-3E7C-11A9-80B9-B5B45E8C00F1}"/>
              </a:ext>
            </a:extLst>
          </p:cNvPr>
          <p:cNvSpPr/>
          <p:nvPr/>
        </p:nvSpPr>
        <p:spPr>
          <a:xfrm>
            <a:off x="1722237" y="4146308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Assigners assign a specific verifier to the application.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Image 3" descr="preencoded.png">
            <a:extLst>
              <a:ext uri="{FF2B5EF4-FFF2-40B4-BE49-F238E27FC236}">
                <a16:creationId xmlns:a16="http://schemas.microsoft.com/office/drawing/2014/main" id="{6C97D1B8-0632-9513-F405-83525FB93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34" y="4733306"/>
            <a:ext cx="865492" cy="1038610"/>
          </a:xfrm>
          <a:prstGeom prst="rect">
            <a:avLst/>
          </a:prstGeom>
        </p:spPr>
      </p:pic>
      <p:sp>
        <p:nvSpPr>
          <p:cNvPr id="16" name="Text 7">
            <a:extLst>
              <a:ext uri="{FF2B5EF4-FFF2-40B4-BE49-F238E27FC236}">
                <a16:creationId xmlns:a16="http://schemas.microsoft.com/office/drawing/2014/main" id="{86E5C3C0-0074-1495-A7A9-7502A0E71B52}"/>
              </a:ext>
            </a:extLst>
          </p:cNvPr>
          <p:cNvSpPr/>
          <p:nvPr/>
        </p:nvSpPr>
        <p:spPr>
          <a:xfrm>
            <a:off x="1722237" y="4839648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u="sng" dirty="0"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Approval/Rejection</a:t>
            </a:r>
            <a:endParaRPr lang="en-US" sz="1950" b="1" u="sng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98F0C063-8D1F-F828-BC4C-4866060D1841}"/>
              </a:ext>
            </a:extLst>
          </p:cNvPr>
          <p:cNvSpPr/>
          <p:nvPr/>
        </p:nvSpPr>
        <p:spPr>
          <a:xfrm>
            <a:off x="1722236" y="5323815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Verifiers either approve or reject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 4" descr="preencoded.png">
            <a:extLst>
              <a:ext uri="{FF2B5EF4-FFF2-40B4-BE49-F238E27FC236}">
                <a16:creationId xmlns:a16="http://schemas.microsoft.com/office/drawing/2014/main" id="{1C70138C-572B-9F5C-995E-B8E2E0787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3" y="5840899"/>
            <a:ext cx="865492" cy="884550"/>
          </a:xfrm>
          <a:prstGeom prst="rect">
            <a:avLst/>
          </a:prstGeom>
        </p:spPr>
      </p:pic>
      <p:sp>
        <p:nvSpPr>
          <p:cNvPr id="19" name="Text 9">
            <a:extLst>
              <a:ext uri="{FF2B5EF4-FFF2-40B4-BE49-F238E27FC236}">
                <a16:creationId xmlns:a16="http://schemas.microsoft.com/office/drawing/2014/main" id="{0401B899-E932-03B9-0219-44EC8DFEA661}"/>
              </a:ext>
            </a:extLst>
          </p:cNvPr>
          <p:cNvSpPr/>
          <p:nvPr/>
        </p:nvSpPr>
        <p:spPr>
          <a:xfrm>
            <a:off x="1722236" y="5886829"/>
            <a:ext cx="2692598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u="sng" dirty="0"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Final Review by Admin</a:t>
            </a:r>
            <a:endParaRPr lang="en-US" sz="1950" b="1" u="sng" dirty="0"/>
          </a:p>
        </p:txBody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E29BC385-469B-0E9F-767B-B484A73B2168}"/>
              </a:ext>
            </a:extLst>
          </p:cNvPr>
          <p:cNvSpPr/>
          <p:nvPr/>
        </p:nvSpPr>
        <p:spPr>
          <a:xfrm>
            <a:off x="1722236" y="628317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Approved applications go to the admin for the final decision.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12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266-4616-4A6E-F341-26D2A8F4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3" y="0"/>
            <a:ext cx="10131425" cy="1091681"/>
          </a:xfrm>
        </p:spPr>
        <p:txBody>
          <a:bodyPr/>
          <a:lstStyle/>
          <a:p>
            <a:r>
              <a:rPr lang="en-US" sz="39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en-US" dirty="0"/>
              <a:t> </a:t>
            </a:r>
            <a:r>
              <a:rPr lang="en-US" sz="39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432574-5E1D-5E45-173E-2AF44FFDF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83" y="1293907"/>
            <a:ext cx="8917715" cy="5310094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D7BD6C-300F-5987-2C84-0964B556AE2A}"/>
              </a:ext>
            </a:extLst>
          </p:cNvPr>
          <p:cNvCxnSpPr>
            <a:cxnSpLocks/>
          </p:cNvCxnSpPr>
          <p:nvPr/>
        </p:nvCxnSpPr>
        <p:spPr>
          <a:xfrm>
            <a:off x="0" y="97428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75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C266-4616-4A6E-F341-26D2A8F4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33" y="0"/>
            <a:ext cx="10131425" cy="1091681"/>
          </a:xfrm>
        </p:spPr>
        <p:txBody>
          <a:bodyPr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u="sng" dirty="0"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Admin Panel Features</a:t>
            </a:r>
            <a:endParaRPr lang="en-US" sz="4000" b="1" u="sng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685522F-419A-DD21-B001-918FFA97D187}"/>
              </a:ext>
            </a:extLst>
          </p:cNvPr>
          <p:cNvSpPr/>
          <p:nvPr/>
        </p:nvSpPr>
        <p:spPr>
          <a:xfrm>
            <a:off x="224620" y="2129688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Dashboard for Tracking Applications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C048923A-F984-2724-2F63-8BE12BAA3B9E}"/>
              </a:ext>
            </a:extLst>
          </p:cNvPr>
          <p:cNvSpPr/>
          <p:nvPr/>
        </p:nvSpPr>
        <p:spPr>
          <a:xfrm>
            <a:off x="4683532" y="3177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User Management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11">
            <a:extLst>
              <a:ext uri="{FF2B5EF4-FFF2-40B4-BE49-F238E27FC236}">
                <a16:creationId xmlns:a16="http://schemas.microsoft.com/office/drawing/2014/main" id="{1FE11FFF-36D0-387D-C58C-559F8D2BE47F}"/>
              </a:ext>
            </a:extLst>
          </p:cNvPr>
          <p:cNvSpPr/>
          <p:nvPr/>
        </p:nvSpPr>
        <p:spPr>
          <a:xfrm>
            <a:off x="8508138" y="2129688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Role-Based Access Control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15">
            <a:extLst>
              <a:ext uri="{FF2B5EF4-FFF2-40B4-BE49-F238E27FC236}">
                <a16:creationId xmlns:a16="http://schemas.microsoft.com/office/drawing/2014/main" id="{E444A8F6-E421-B197-D83A-A1A347273F6D}"/>
              </a:ext>
            </a:extLst>
          </p:cNvPr>
          <p:cNvSpPr/>
          <p:nvPr/>
        </p:nvSpPr>
        <p:spPr>
          <a:xfrm>
            <a:off x="224620" y="4359372"/>
            <a:ext cx="42716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Data Export &amp; Logs for Auditing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19">
            <a:extLst>
              <a:ext uri="{FF2B5EF4-FFF2-40B4-BE49-F238E27FC236}">
                <a16:creationId xmlns:a16="http://schemas.microsoft.com/office/drawing/2014/main" id="{A6893C9F-2DEC-801A-F811-516F7860E930}"/>
              </a:ext>
            </a:extLst>
          </p:cNvPr>
          <p:cNvSpPr/>
          <p:nvPr/>
        </p:nvSpPr>
        <p:spPr>
          <a:xfrm>
            <a:off x="8030477" y="4355086"/>
            <a:ext cx="44999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u="sng" dirty="0">
                <a:latin typeface="Times New Roman" panose="02020603050405020304" pitchFamily="18" charset="0"/>
                <a:ea typeface="DM Sans Semi Bold" pitchFamily="34" charset="-122"/>
                <a:cs typeface="Times New Roman" panose="02020603050405020304" pitchFamily="18" charset="0"/>
              </a:rPr>
              <a:t>Performance Metrics &amp; Analytics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B4E0598C-5CBA-2468-51CE-15B25610B601}"/>
              </a:ext>
            </a:extLst>
          </p:cNvPr>
          <p:cNvSpPr/>
          <p:nvPr/>
        </p:nvSpPr>
        <p:spPr>
          <a:xfrm>
            <a:off x="224620" y="2969098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View pending, approved, and rejected applications.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B048A0CD-E9C3-BF67-C8B5-EBC800030C22}"/>
              </a:ext>
            </a:extLst>
          </p:cNvPr>
          <p:cNvSpPr/>
          <p:nvPr/>
        </p:nvSpPr>
        <p:spPr>
          <a:xfrm>
            <a:off x="4683532" y="363555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Add, remove, and modify users.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12">
            <a:extLst>
              <a:ext uri="{FF2B5EF4-FFF2-40B4-BE49-F238E27FC236}">
                <a16:creationId xmlns:a16="http://schemas.microsoft.com/office/drawing/2014/main" id="{2B6181CF-074D-2C82-4F49-8F07F514CF04}"/>
              </a:ext>
            </a:extLst>
          </p:cNvPr>
          <p:cNvSpPr/>
          <p:nvPr/>
        </p:nvSpPr>
        <p:spPr>
          <a:xfrm>
            <a:off x="8518437" y="267976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Manage user permissions and access levels.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16">
            <a:extLst>
              <a:ext uri="{FF2B5EF4-FFF2-40B4-BE49-F238E27FC236}">
                <a16:creationId xmlns:a16="http://schemas.microsoft.com/office/drawing/2014/main" id="{5152E541-1B20-93AE-9E60-BDD9BC9D0787}"/>
              </a:ext>
            </a:extLst>
          </p:cNvPr>
          <p:cNvSpPr/>
          <p:nvPr/>
        </p:nvSpPr>
        <p:spPr>
          <a:xfrm>
            <a:off x="224620" y="509232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Export data and view logs for auditing purposes.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20">
            <a:extLst>
              <a:ext uri="{FF2B5EF4-FFF2-40B4-BE49-F238E27FC236}">
                <a16:creationId xmlns:a16="http://schemas.microsoft.com/office/drawing/2014/main" id="{7630D6FD-93CC-7F44-440F-70D0A6D9B8A0}"/>
              </a:ext>
            </a:extLst>
          </p:cNvPr>
          <p:cNvSpPr/>
          <p:nvPr/>
        </p:nvSpPr>
        <p:spPr>
          <a:xfrm>
            <a:off x="8119130" y="499418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Inter Medium" pitchFamily="34" charset="-122"/>
                <a:cs typeface="Times New Roman" panose="02020603050405020304" pitchFamily="18" charset="0"/>
              </a:rPr>
              <a:t>Track system performance and user activity.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A9B457-7A5F-9533-5E67-94EB7009CFC8}"/>
              </a:ext>
            </a:extLst>
          </p:cNvPr>
          <p:cNvCxnSpPr>
            <a:cxnSpLocks/>
          </p:cNvCxnSpPr>
          <p:nvPr/>
        </p:nvCxnSpPr>
        <p:spPr>
          <a:xfrm>
            <a:off x="0" y="98361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994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161</TotalTime>
  <Words>582</Words>
  <Application>Microsoft Office PowerPoint</Application>
  <PresentationFormat>Widescreen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DM Sans Semi Bold</vt:lpstr>
      <vt:lpstr>Inter Medium</vt:lpstr>
      <vt:lpstr>Times New Roman</vt:lpstr>
      <vt:lpstr>Celestial</vt:lpstr>
      <vt:lpstr>FURTHER UPDATES ON THE INSPACe INTERNSHIP</vt:lpstr>
      <vt:lpstr>Introduction </vt:lpstr>
      <vt:lpstr>User Roles </vt:lpstr>
      <vt:lpstr>PowerPoint Presentation</vt:lpstr>
      <vt:lpstr>User Authentication System  </vt:lpstr>
      <vt:lpstr>Form Submission System</vt:lpstr>
      <vt:lpstr>PowerPoint Presentation</vt:lpstr>
      <vt:lpstr>WORKFLOW DIAGRAM </vt:lpstr>
      <vt:lpstr>Admin Panel Features</vt:lpstr>
      <vt:lpstr>Current Progress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Tasks &amp; Improvements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ansel paul</dc:creator>
  <cp:lastModifiedBy>ansel paul</cp:lastModifiedBy>
  <cp:revision>10</cp:revision>
  <dcterms:created xsi:type="dcterms:W3CDTF">2025-02-27T15:09:01Z</dcterms:created>
  <dcterms:modified xsi:type="dcterms:W3CDTF">2025-03-02T09:47:58Z</dcterms:modified>
</cp:coreProperties>
</file>