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hyperlink" Target="http://adsabs.harvard.edu.ezp-prod1.hul.harvard.edu/cgi-bin/nph-abs_connect?fforward=http://dx.doi.org/10.3847/0004-637X/819/2/113" TargetMode="External"/><Relationship Id="rId6" Type="http://schemas.openxmlformats.org/officeDocument/2006/relationships/hyperlink" Target="https://github.com/gogrean/InteractiveFig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hyperlink" Target="http://fpavogt.github.io/x3d-pathway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AAS-2.jpg"/>
          <p:cNvPicPr preferRelativeResize="0"/>
          <p:nvPr/>
        </p:nvPicPr>
        <p:blipFill rotWithShape="1">
          <a:blip r:embed="rId3">
            <a:alphaModFix amt="96000"/>
          </a:blip>
          <a:srcRect/>
          <a:stretch/>
        </p:blipFill>
        <p:spPr>
          <a:xfrm>
            <a:off x="398667" y="206136"/>
            <a:ext cx="27555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398675" y="1510350"/>
            <a:ext cx="8310300" cy="383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latin typeface="Calibri"/>
                <a:ea typeface="Calibri"/>
                <a:cs typeface="Calibri"/>
                <a:sym typeface="Calibri"/>
              </a:rPr>
              <a:t>How could your articles: </a:t>
            </a:r>
          </a:p>
          <a:p>
            <a:pPr lvl="0" rtl="0"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rtl="0">
              <a:lnSpc>
                <a:spcPct val="2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Contain more of the research objects you used? </a:t>
            </a:r>
          </a:p>
          <a:p>
            <a:pPr marL="457200" lvl="0" indent="-419100" rtl="0">
              <a:lnSpc>
                <a:spcPct val="2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Have richer presentations of data?</a:t>
            </a:r>
          </a:p>
          <a:p>
            <a:pPr marL="457200" lvl="0" indent="-419100" rtl="0">
              <a:lnSpc>
                <a:spcPct val="2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Be more open and reusable?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 descr="AAS-2.jpg"/>
          <p:cNvPicPr preferRelativeResize="0"/>
          <p:nvPr/>
        </p:nvPicPr>
        <p:blipFill rotWithShape="1">
          <a:blip r:embed="rId3">
            <a:alphaModFix amt="96000"/>
          </a:blip>
          <a:srcRect/>
          <a:stretch/>
        </p:blipFill>
        <p:spPr>
          <a:xfrm>
            <a:off x="398667" y="206136"/>
            <a:ext cx="27555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398675" y="2252225"/>
            <a:ext cx="3517800" cy="416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Calibri"/>
              <a:buChar char="➔"/>
            </a:pPr>
            <a:r>
              <a:rPr lang="en-GB" sz="1800" i="1">
                <a:latin typeface="Calibri"/>
                <a:ea typeface="Calibri"/>
                <a:cs typeface="Calibri"/>
                <a:sym typeface="Calibri"/>
              </a:rPr>
              <a:t>Animated Figures</a:t>
            </a:r>
            <a:r>
              <a:rPr lang="en-GB" sz="1800" b="1" i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now referred to by Figure number;</a:t>
            </a:r>
          </a:p>
          <a:p>
            <a:pPr lvl="0" indent="457200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Calibri"/>
              <a:buChar char="➔"/>
            </a:pP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elements have start interaction and download buttons.  </a:t>
            </a:r>
          </a:p>
          <a:p>
            <a:pPr marL="457200" lvl="0" indent="-342900" rtl="0">
              <a:spcBef>
                <a:spcPts val="2000"/>
              </a:spcBef>
              <a:buSzPct val="100000"/>
              <a:buFont typeface="Calibri"/>
              <a:buChar char="➔"/>
            </a:pP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individual authors as part of post-acceptance data review to improve animated Figures in their presentation and format. </a:t>
            </a:r>
          </a:p>
        </p:txBody>
      </p:sp>
      <p:pic>
        <p:nvPicPr>
          <p:cNvPr id="163" name="Shape 163" descr="Screen Shot 2016-10-16 at 12.59.51 AM.png"/>
          <p:cNvPicPr preferRelativeResize="0"/>
          <p:nvPr/>
        </p:nvPicPr>
        <p:blipFill rotWithShape="1">
          <a:blip r:embed="rId4">
            <a:alphaModFix/>
          </a:blip>
          <a:srcRect r="-8944"/>
          <a:stretch/>
        </p:blipFill>
        <p:spPr>
          <a:xfrm>
            <a:off x="3965074" y="115375"/>
            <a:ext cx="5557600" cy="66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398675" y="1002875"/>
            <a:ext cx="3788400" cy="11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Animated</a:t>
            </a:r>
            <a:r>
              <a:rPr lang="en-GB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Figures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 descr="AAS-2.jpg"/>
          <p:cNvPicPr preferRelativeResize="0"/>
          <p:nvPr/>
        </p:nvPicPr>
        <p:blipFill rotWithShape="1">
          <a:blip r:embed="rId3">
            <a:alphaModFix amt="96000"/>
          </a:blip>
          <a:srcRect/>
          <a:stretch/>
        </p:blipFill>
        <p:spPr>
          <a:xfrm>
            <a:off x="398667" y="206136"/>
            <a:ext cx="27555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398675" y="2252225"/>
            <a:ext cx="3788400" cy="416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Calibri"/>
              <a:buChar char="➔"/>
            </a:pPr>
            <a:r>
              <a:rPr lang="en-GB" sz="1800" i="1">
                <a:latin typeface="Calibri"/>
                <a:ea typeface="Calibri"/>
                <a:cs typeface="Calibri"/>
                <a:sym typeface="Calibri"/>
              </a:rPr>
              <a:t>Supported</a:t>
            </a:r>
            <a:r>
              <a:rPr lang="en-GB" sz="1800" b="1" i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large “atlas” of related figures since 2005;</a:t>
            </a:r>
          </a:p>
          <a:p>
            <a:pPr lvl="0" indent="457200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Calibri"/>
              <a:buChar char="➔"/>
            </a:pP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Published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600 such “figure sets,” some containing thousands of individual figures;  </a:t>
            </a:r>
          </a:p>
          <a:p>
            <a:pPr marL="457200" lvl="0" indent="-342900" rtl="0">
              <a:spcBef>
                <a:spcPts val="2000"/>
              </a:spcBef>
              <a:buSzPct val="100000"/>
              <a:buFont typeface="Calibri"/>
              <a:buChar char="➔"/>
            </a:pP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Moved</a:t>
            </a:r>
            <a:r>
              <a:rPr lang="en-GB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from supplemental materials into main article;</a:t>
            </a:r>
          </a:p>
          <a:p>
            <a:pPr marL="457200" lvl="0" indent="-342900" rtl="0">
              <a:spcBef>
                <a:spcPts val="2000"/>
              </a:spcBef>
              <a:buClr>
                <a:schemeClr val="dk1"/>
              </a:buClr>
              <a:buSzPct val="100000"/>
              <a:buFont typeface="Calibri"/>
              <a:buChar char="➔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features as other elements: trigger interactivity &amp; download options.</a:t>
            </a:r>
          </a:p>
        </p:txBody>
      </p:sp>
      <p:pic>
        <p:nvPicPr>
          <p:cNvPr id="171" name="Shape 171" descr="Screen Shot 2016-10-16 at 3.59.30 AM.png"/>
          <p:cNvPicPr preferRelativeResize="0"/>
          <p:nvPr/>
        </p:nvPicPr>
        <p:blipFill rotWithShape="1">
          <a:blip r:embed="rId4">
            <a:alphaModFix/>
          </a:blip>
          <a:srcRect r="3947"/>
          <a:stretch/>
        </p:blipFill>
        <p:spPr>
          <a:xfrm>
            <a:off x="4689700" y="115375"/>
            <a:ext cx="4383150" cy="66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398675" y="1002875"/>
            <a:ext cx="3788400" cy="11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Atlas of Figures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(Figure Sets)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 descr="Screen Shot 2016-10-16 at 3.56.12 AM.png"/>
          <p:cNvPicPr preferRelativeResize="0"/>
          <p:nvPr/>
        </p:nvPicPr>
        <p:blipFill rotWithShape="1">
          <a:blip r:embed="rId3">
            <a:alphaModFix/>
          </a:blip>
          <a:srcRect t="1540" b="1550"/>
          <a:stretch/>
        </p:blipFill>
        <p:spPr>
          <a:xfrm>
            <a:off x="530550" y="2162549"/>
            <a:ext cx="8082900" cy="45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 descr="AAS-2.jpg"/>
          <p:cNvPicPr preferRelativeResize="0"/>
          <p:nvPr/>
        </p:nvPicPr>
        <p:blipFill rotWithShape="1">
          <a:blip r:embed="rId4">
            <a:alphaModFix amt="96000"/>
          </a:blip>
          <a:srcRect/>
          <a:stretch/>
        </p:blipFill>
        <p:spPr>
          <a:xfrm>
            <a:off x="398667" y="206136"/>
            <a:ext cx="27555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530675" y="1002875"/>
            <a:ext cx="8082900" cy="11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Interactive &amp; Animated Figures: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You can find a full listing at </a:t>
            </a:r>
            <a:r>
              <a:rPr lang="en-GB" sz="2800" b="1">
                <a:latin typeface="Calibri"/>
                <a:ea typeface="Calibri"/>
                <a:cs typeface="Calibri"/>
                <a:sym typeface="Calibri"/>
              </a:rPr>
              <a:t>http://astroexplorer.org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 descr="AAS-2.jpg"/>
          <p:cNvPicPr preferRelativeResize="0"/>
          <p:nvPr/>
        </p:nvPicPr>
        <p:blipFill rotWithShape="1">
          <a:blip r:embed="rId3">
            <a:alphaModFix amt="96000"/>
          </a:blip>
          <a:srcRect/>
          <a:stretch/>
        </p:blipFill>
        <p:spPr>
          <a:xfrm>
            <a:off x="398667" y="206136"/>
            <a:ext cx="27555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124700" y="1510350"/>
            <a:ext cx="8894400" cy="383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latin typeface="Calibri"/>
                <a:ea typeface="Calibri"/>
                <a:cs typeface="Calibri"/>
                <a:sym typeface="Calibri"/>
              </a:rPr>
              <a:t>Summary</a:t>
            </a:r>
          </a:p>
          <a:p>
            <a:pPr lvl="0" rtl="0">
              <a:spcBef>
                <a:spcPts val="0"/>
              </a:spcBef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libri"/>
              <a:buChar char="●"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User built,  customizable </a:t>
            </a:r>
            <a:r>
              <a:rPr lang="en-GB" sz="3000" b="1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 driven graphics;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libri"/>
              <a:buChar char="●"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Online </a:t>
            </a:r>
            <a:r>
              <a:rPr lang="en-GB" sz="3000" b="1">
                <a:latin typeface="Calibri"/>
                <a:ea typeface="Calibri"/>
                <a:cs typeface="Calibri"/>
                <a:sym typeface="Calibri"/>
              </a:rPr>
              <a:t>animated Figures</a:t>
            </a: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 with YouTube viewport;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libri"/>
              <a:buChar char="●"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Rich </a:t>
            </a:r>
            <a:r>
              <a:rPr lang="en-GB" sz="3000" b="1">
                <a:latin typeface="Calibri"/>
                <a:ea typeface="Calibri"/>
                <a:cs typeface="Calibri"/>
                <a:sym typeface="Calibri"/>
              </a:rPr>
              <a:t>interactive presentation</a:t>
            </a: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 of large data sets;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libri"/>
              <a:buChar char="●"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Building a platform to present </a:t>
            </a:r>
            <a:r>
              <a:rPr lang="en-GB" sz="3000" b="1">
                <a:latin typeface="Calibri"/>
                <a:ea typeface="Calibri"/>
                <a:cs typeface="Calibri"/>
                <a:sym typeface="Calibri"/>
              </a:rPr>
              <a:t>high density</a:t>
            </a: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3000" b="1">
                <a:latin typeface="Calibri"/>
                <a:ea typeface="Calibri"/>
                <a:cs typeface="Calibri"/>
                <a:sym typeface="Calibri"/>
              </a:rPr>
              <a:t>high dimensionality</a:t>
            </a: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 data with the article.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 descr="AAS-2.jpg"/>
          <p:cNvPicPr preferRelativeResize="0"/>
          <p:nvPr/>
        </p:nvPicPr>
        <p:blipFill rotWithShape="1">
          <a:blip r:embed="rId3">
            <a:alphaModFix amt="96000"/>
          </a:blip>
          <a:srcRect/>
          <a:stretch/>
        </p:blipFill>
        <p:spPr>
          <a:xfrm>
            <a:off x="398667" y="206136"/>
            <a:ext cx="2755392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 descr="Screen Shot 2016-04-09 at 9.54.52 AM.png"/>
          <p:cNvPicPr preferRelativeResize="0"/>
          <p:nvPr/>
        </p:nvPicPr>
        <p:blipFill rotWithShape="1">
          <a:blip r:embed="rId4">
            <a:alphaModFix/>
          </a:blip>
          <a:srcRect t="6620" b="6611"/>
          <a:stretch/>
        </p:blipFill>
        <p:spPr>
          <a:xfrm>
            <a:off x="4870399" y="115377"/>
            <a:ext cx="4202450" cy="66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398675" y="1002875"/>
            <a:ext cx="3788400" cy="51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latin typeface="Helvetica Neue"/>
                <a:ea typeface="Helvetica Neue"/>
                <a:cs typeface="Helvetica Neue"/>
                <a:sym typeface="Helvetica Neue"/>
              </a:rPr>
              <a:t>Interactive Data</a:t>
            </a:r>
            <a:r>
              <a:rPr lang="en-GB" sz="7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Interactive Figures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Animated Figures, 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more...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 descr="AAS-2.jpg"/>
          <p:cNvPicPr preferRelativeResize="0"/>
          <p:nvPr/>
        </p:nvPicPr>
        <p:blipFill rotWithShape="1">
          <a:blip r:embed="rId3">
            <a:alphaModFix amt="96000"/>
          </a:blip>
          <a:srcRect/>
          <a:stretch/>
        </p:blipFill>
        <p:spPr>
          <a:xfrm>
            <a:off x="398667" y="206136"/>
            <a:ext cx="27555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398675" y="1678475"/>
            <a:ext cx="4113600" cy="47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Calibri"/>
              <a:buChar char="➔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We’ve previously </a:t>
            </a:r>
            <a:r>
              <a:rPr lang="en-GB" sz="1800" i="1">
                <a:latin typeface="Calibri"/>
                <a:ea typeface="Calibri"/>
                <a:cs typeface="Calibri"/>
                <a:sym typeface="Calibri"/>
              </a:rPr>
              <a:t>supported</a:t>
            </a: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 large atlas of figures and linked movies as supplemental material;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Calibri"/>
              <a:buChar char="➔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we have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moved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interactive elements from supplementary materials to the main online figures; </a:t>
            </a:r>
          </a:p>
          <a:p>
            <a:pPr lvl="0" indent="457200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Calibri"/>
              <a:buChar char="➔"/>
            </a:pP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Expanded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types of interactive data elements, adding javascript driven graphics;</a:t>
            </a:r>
          </a:p>
          <a:p>
            <a:pPr marL="457200" lvl="0" indent="-342900" rtl="0">
              <a:spcBef>
                <a:spcPts val="2000"/>
              </a:spcBef>
              <a:buSzPct val="100000"/>
              <a:buFont typeface="Calibri"/>
              <a:buChar char="➔"/>
            </a:pP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Video by adding an  inline streaming YouTube like player, and converting from author formats to standard MP4 codecs. </a:t>
            </a:r>
          </a:p>
        </p:txBody>
      </p:sp>
      <p:pic>
        <p:nvPicPr>
          <p:cNvPr id="99" name="Shape 99" descr="Screen Shot 2016-10-16 at 3.59.30 AM.png"/>
          <p:cNvPicPr preferRelativeResize="0"/>
          <p:nvPr/>
        </p:nvPicPr>
        <p:blipFill rotWithShape="1">
          <a:blip r:embed="rId4">
            <a:alphaModFix/>
          </a:blip>
          <a:srcRect r="3947"/>
          <a:stretch/>
        </p:blipFill>
        <p:spPr>
          <a:xfrm>
            <a:off x="4689700" y="115375"/>
            <a:ext cx="4383150" cy="66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398675" y="1002875"/>
            <a:ext cx="3788400" cy="11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Interactive Figures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 descr="AAS-2.jpg"/>
          <p:cNvPicPr preferRelativeResize="0"/>
          <p:nvPr/>
        </p:nvPicPr>
        <p:blipFill rotWithShape="1">
          <a:blip r:embed="rId3">
            <a:alphaModFix amt="96000"/>
          </a:blip>
          <a:srcRect/>
          <a:stretch/>
        </p:blipFill>
        <p:spPr>
          <a:xfrm>
            <a:off x="398667" y="206136"/>
            <a:ext cx="27555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98675" y="2252225"/>
            <a:ext cx="2755500" cy="416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Calibri"/>
              <a:buChar char="➔"/>
            </a:pPr>
            <a:r>
              <a:rPr lang="en-GB" sz="1800" i="1">
                <a:latin typeface="Calibri"/>
                <a:ea typeface="Calibri"/>
                <a:cs typeface="Calibri"/>
                <a:sym typeface="Calibri"/>
              </a:rPr>
              <a:t>Interactive figures have buttons to initiate interaction or access to full data;</a:t>
            </a:r>
          </a:p>
          <a:p>
            <a:pPr marL="457200" lvl="0" indent="-342900" rtl="0">
              <a:spcBef>
                <a:spcPts val="2000"/>
              </a:spcBef>
              <a:buSzPct val="100000"/>
              <a:buFont typeface="Calibri"/>
              <a:buChar char="➔"/>
            </a:pP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figures require download buttons to access author provided background data;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98675" y="1002875"/>
            <a:ext cx="3788400" cy="11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Interactive Figures </a:t>
            </a:r>
          </a:p>
        </p:txBody>
      </p:sp>
      <p:pic>
        <p:nvPicPr>
          <p:cNvPr id="108" name="Shape 108" descr="Screen Shot 2016-04-09 at 10.02.40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0356" y="206124"/>
            <a:ext cx="5722492" cy="62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 descr="Screen Shot 2016-04-09 at 10.31.36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8999" y="206125"/>
            <a:ext cx="5555999" cy="646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 descr="AAS-2.jpg"/>
          <p:cNvPicPr preferRelativeResize="0"/>
          <p:nvPr/>
        </p:nvPicPr>
        <p:blipFill rotWithShape="1">
          <a:blip r:embed="rId4">
            <a:alphaModFix amt="96000"/>
          </a:blip>
          <a:srcRect/>
          <a:stretch/>
        </p:blipFill>
        <p:spPr>
          <a:xfrm>
            <a:off x="398667" y="206136"/>
            <a:ext cx="27555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398675" y="2252225"/>
            <a:ext cx="3030300" cy="416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2000"/>
              </a:spcBef>
              <a:buSzPct val="100000"/>
              <a:buFont typeface="Calibri"/>
              <a:buChar char="➔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Bokeh JS Graphics</a:t>
            </a:r>
          </a:p>
          <a:p>
            <a:pPr marL="457200" lvl="0" indent="-342900" rtl="0">
              <a:spcBef>
                <a:spcPts val="2000"/>
              </a:spcBef>
              <a:buClr>
                <a:schemeClr val="dk1"/>
              </a:buClr>
              <a:buSzPct val="100000"/>
              <a:buFont typeface="Calibri"/>
              <a:buChar char="➔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based viz library</a:t>
            </a:r>
          </a:p>
          <a:p>
            <a:pPr marL="457200" lvl="0" indent="-342900" rtl="0">
              <a:spcBef>
                <a:spcPts val="2000"/>
              </a:spcBef>
              <a:buSzPct val="100000"/>
              <a:buFont typeface="Calibri"/>
              <a:buChar char="➔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Ogrean et al. 2016</a:t>
            </a:r>
          </a:p>
          <a:p>
            <a:pPr marL="457200" lvl="0" indent="-342900" rtl="0">
              <a:spcBef>
                <a:spcPts val="2000"/>
              </a:spcBef>
              <a:buSzPct val="100000"/>
              <a:buFont typeface="Calibri"/>
              <a:buChar char="➔"/>
            </a:pPr>
            <a:r>
              <a:rPr lang="en-GB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10.3847/0004-637X/819/2/113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457200" lvl="0" indent="-342900" rtl="0">
              <a:spcBef>
                <a:spcPts val="2000"/>
              </a:spcBef>
              <a:buSzPct val="100000"/>
              <a:buFont typeface="Calibri"/>
              <a:buChar char="➔"/>
            </a:pPr>
            <a:r>
              <a:rPr lang="en-GB" sz="1800" u="sng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gogrean/InteractiveFigs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98675" y="1002875"/>
            <a:ext cx="3788400" cy="11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Interactive Figures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Screen Shot 2016-04-09 at 10.31.36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8999" y="206125"/>
            <a:ext cx="5555999" cy="646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 descr="AAS-2.jpg"/>
          <p:cNvPicPr preferRelativeResize="0"/>
          <p:nvPr/>
        </p:nvPicPr>
        <p:blipFill rotWithShape="1">
          <a:blip r:embed="rId4">
            <a:alphaModFix amt="96000"/>
          </a:blip>
          <a:srcRect/>
          <a:stretch/>
        </p:blipFill>
        <p:spPr>
          <a:xfrm>
            <a:off x="398667" y="206136"/>
            <a:ext cx="27555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398675" y="1002875"/>
            <a:ext cx="3788400" cy="11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Interactive Figures </a:t>
            </a:r>
          </a:p>
        </p:txBody>
      </p:sp>
      <p:sp>
        <p:nvSpPr>
          <p:cNvPr id="124" name="Shape 124"/>
          <p:cNvSpPr/>
          <p:nvPr/>
        </p:nvSpPr>
        <p:spPr>
          <a:xfrm>
            <a:off x="398675" y="2770900"/>
            <a:ext cx="1759500" cy="903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Pan, zoom, select, and save the data</a:t>
            </a:r>
          </a:p>
        </p:txBody>
      </p:sp>
      <p:cxnSp>
        <p:nvCxnSpPr>
          <p:cNvPr id="125" name="Shape 125"/>
          <p:cNvCxnSpPr>
            <a:stCxn id="124" idx="3"/>
          </p:cNvCxnSpPr>
          <p:nvPr/>
        </p:nvCxnSpPr>
        <p:spPr>
          <a:xfrm rot="10800000" flipH="1">
            <a:off x="2158175" y="637150"/>
            <a:ext cx="4602900" cy="2585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6" name="Shape 126"/>
          <p:cNvSpPr/>
          <p:nvPr/>
        </p:nvSpPr>
        <p:spPr>
          <a:xfrm>
            <a:off x="407075" y="5503050"/>
            <a:ext cx="2216700" cy="903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Individual tool tips with additional object data presented</a:t>
            </a:r>
          </a:p>
        </p:txBody>
      </p:sp>
      <p:cxnSp>
        <p:nvCxnSpPr>
          <p:cNvPr id="127" name="Shape 127"/>
          <p:cNvCxnSpPr>
            <a:stCxn id="126" idx="3"/>
          </p:cNvCxnSpPr>
          <p:nvPr/>
        </p:nvCxnSpPr>
        <p:spPr>
          <a:xfrm rot="10800000" flipH="1">
            <a:off x="2623775" y="5237100"/>
            <a:ext cx="3583200" cy="717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8" name="Shape 128"/>
          <p:cNvSpPr/>
          <p:nvPr/>
        </p:nvSpPr>
        <p:spPr>
          <a:xfrm>
            <a:off x="872825" y="4136975"/>
            <a:ext cx="1285200" cy="903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Shared axis</a:t>
            </a:r>
          </a:p>
        </p:txBody>
      </p:sp>
      <p:cxnSp>
        <p:nvCxnSpPr>
          <p:cNvPr id="129" name="Shape 129"/>
          <p:cNvCxnSpPr/>
          <p:nvPr/>
        </p:nvCxnSpPr>
        <p:spPr>
          <a:xfrm rot="10800000" flipH="1">
            <a:off x="2158175" y="3754512"/>
            <a:ext cx="2205900" cy="847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 descr="AAS-2.jpg"/>
          <p:cNvPicPr preferRelativeResize="0"/>
          <p:nvPr/>
        </p:nvPicPr>
        <p:blipFill rotWithShape="1">
          <a:blip r:embed="rId3">
            <a:alphaModFix amt="96000"/>
          </a:blip>
          <a:srcRect/>
          <a:stretch/>
        </p:blipFill>
        <p:spPr>
          <a:xfrm>
            <a:off x="398667" y="206136"/>
            <a:ext cx="27555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398675" y="1002875"/>
            <a:ext cx="3788400" cy="11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Interactive Figures </a:t>
            </a:r>
          </a:p>
        </p:txBody>
      </p:sp>
      <p:pic>
        <p:nvPicPr>
          <p:cNvPr id="136" name="Shape 136" descr="Screen Shot 2016-04-09 at 10.32.45 AM.png"/>
          <p:cNvPicPr preferRelativeResize="0"/>
          <p:nvPr/>
        </p:nvPicPr>
        <p:blipFill rotWithShape="1">
          <a:blip r:embed="rId4">
            <a:alphaModFix/>
          </a:blip>
          <a:srcRect l="626" t="2084" r="4488" b="10708"/>
          <a:stretch/>
        </p:blipFill>
        <p:spPr>
          <a:xfrm>
            <a:off x="3893125" y="206125"/>
            <a:ext cx="5271650" cy="527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398675" y="2252225"/>
            <a:ext cx="4644300" cy="416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2000"/>
              </a:spcBef>
              <a:buSzPct val="100000"/>
              <a:buFont typeface="Calibri"/>
              <a:buChar char="➔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3D objects</a:t>
            </a:r>
          </a:p>
          <a:p>
            <a:pPr marL="457200" lvl="0" indent="-342900" rtl="0">
              <a:spcBef>
                <a:spcPts val="2000"/>
              </a:spcBef>
              <a:buSzPct val="100000"/>
              <a:buFont typeface="Calibri"/>
              <a:buChar char="➔"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X3D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 royalty free ISO standard</a:t>
            </a:r>
          </a:p>
          <a:p>
            <a:pPr marL="457200" lvl="0" indent="-342900" rtl="0">
              <a:spcBef>
                <a:spcPts val="2000"/>
              </a:spcBef>
              <a:buSzPct val="100000"/>
              <a:buFont typeface="Calibri"/>
              <a:buChar char="➔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X3D Pathway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457200" lvl="0" indent="-342900" rtl="0">
              <a:spcBef>
                <a:spcPts val="2000"/>
              </a:spcBef>
              <a:buSzPct val="100000"/>
              <a:buFont typeface="Calibri"/>
              <a:buChar char="➔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Vogt et al. 2015, ApJ</a:t>
            </a:r>
          </a:p>
          <a:p>
            <a:pPr marL="457200" lvl="0" indent="-342900" rtl="0">
              <a:spcBef>
                <a:spcPts val="2000"/>
              </a:spcBef>
              <a:buSzPct val="100000"/>
              <a:buFont typeface="Calibri"/>
              <a:buChar char="➔"/>
            </a:pPr>
            <a:r>
              <a:rPr lang="en-GB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10.3847/0004-637X/818/2/115</a:t>
            </a:r>
          </a:p>
          <a:p>
            <a:pPr marL="457200" lvl="0" indent="-342900" rtl="0">
              <a:spcBef>
                <a:spcPts val="2000"/>
              </a:spcBef>
              <a:buSzPct val="100000"/>
              <a:buFont typeface="Calibri"/>
              <a:buChar char="➔"/>
            </a:pPr>
            <a:r>
              <a:rPr lang="en-GB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http://fpavogt.github.io/x3d-pathway/</a:t>
            </a: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 descr="AAS-2.jpg"/>
          <p:cNvPicPr preferRelativeResize="0"/>
          <p:nvPr/>
        </p:nvPicPr>
        <p:blipFill rotWithShape="1">
          <a:blip r:embed="rId3">
            <a:alphaModFix amt="96000"/>
          </a:blip>
          <a:srcRect/>
          <a:stretch/>
        </p:blipFill>
        <p:spPr>
          <a:xfrm>
            <a:off x="398667" y="206136"/>
            <a:ext cx="27555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398675" y="1002875"/>
            <a:ext cx="3788400" cy="11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Interactive Figures </a:t>
            </a:r>
          </a:p>
        </p:txBody>
      </p:sp>
      <p:pic>
        <p:nvPicPr>
          <p:cNvPr id="144" name="Shape 144" descr="Screen Shot 2016-04-09 at 10.32.45 AM.png"/>
          <p:cNvPicPr preferRelativeResize="0"/>
          <p:nvPr/>
        </p:nvPicPr>
        <p:blipFill rotWithShape="1">
          <a:blip r:embed="rId4">
            <a:alphaModFix/>
          </a:blip>
          <a:srcRect l="626" t="2084" r="4488" b="10708"/>
          <a:stretch/>
        </p:blipFill>
        <p:spPr>
          <a:xfrm>
            <a:off x="3893125" y="206125"/>
            <a:ext cx="5271650" cy="527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540325" y="5237025"/>
            <a:ext cx="2226600" cy="10944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Custom javascript user interface for projections, layers, and annotations</a:t>
            </a:r>
          </a:p>
        </p:txBody>
      </p:sp>
      <p:cxnSp>
        <p:nvCxnSpPr>
          <p:cNvPr id="146" name="Shape 146"/>
          <p:cNvCxnSpPr>
            <a:stCxn id="145" idx="3"/>
          </p:cNvCxnSpPr>
          <p:nvPr/>
        </p:nvCxnSpPr>
        <p:spPr>
          <a:xfrm rot="10800000" flipH="1">
            <a:off x="2766925" y="5013825"/>
            <a:ext cx="1565700" cy="770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7" name="Shape 147"/>
          <p:cNvSpPr/>
          <p:nvPr/>
        </p:nvSpPr>
        <p:spPr>
          <a:xfrm>
            <a:off x="398675" y="2770900"/>
            <a:ext cx="1759500" cy="903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Pan, zoom and rotate the object</a:t>
            </a:r>
          </a:p>
        </p:txBody>
      </p:sp>
      <p:cxnSp>
        <p:nvCxnSpPr>
          <p:cNvPr id="148" name="Shape 148"/>
          <p:cNvCxnSpPr>
            <a:stCxn id="147" idx="3"/>
          </p:cNvCxnSpPr>
          <p:nvPr/>
        </p:nvCxnSpPr>
        <p:spPr>
          <a:xfrm rot="10800000" flipH="1">
            <a:off x="2158175" y="2563150"/>
            <a:ext cx="3300600" cy="65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 descr="AAS-2.jpg"/>
          <p:cNvPicPr preferRelativeResize="0"/>
          <p:nvPr/>
        </p:nvPicPr>
        <p:blipFill rotWithShape="1">
          <a:blip r:embed="rId3">
            <a:alphaModFix amt="96000"/>
          </a:blip>
          <a:srcRect/>
          <a:stretch/>
        </p:blipFill>
        <p:spPr>
          <a:xfrm>
            <a:off x="398667" y="206136"/>
            <a:ext cx="27555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98675" y="2252225"/>
            <a:ext cx="3517800" cy="416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Calibri"/>
              <a:buChar char="➔"/>
            </a:pPr>
            <a:r>
              <a:rPr lang="en-GB" sz="1800" i="1">
                <a:latin typeface="Calibri"/>
                <a:ea typeface="Calibri"/>
                <a:cs typeface="Calibri"/>
                <a:sym typeface="Calibri"/>
              </a:rPr>
              <a:t>Published </a:t>
            </a: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over 2100 videos in journal articles back to 1998;</a:t>
            </a:r>
          </a:p>
          <a:p>
            <a:pPr lvl="0" indent="457200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Calibri"/>
              <a:buChar char="➔"/>
            </a:pP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Moving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from supplementary materials to </a:t>
            </a: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Animated Figures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</a:p>
          <a:p>
            <a:pPr marL="457200" lvl="0" indent="-342900" rtl="0">
              <a:spcBef>
                <a:spcPts val="2000"/>
              </a:spcBef>
              <a:buSzPct val="100000"/>
              <a:buFont typeface="Calibri"/>
              <a:buChar char="➔"/>
            </a:pP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Video by adding an  inline streaming YouTube like player, and converting from author formats to standard MP4 codecs. </a:t>
            </a:r>
          </a:p>
        </p:txBody>
      </p:sp>
      <p:pic>
        <p:nvPicPr>
          <p:cNvPr id="155" name="Shape 155" descr="Screen Shot 2016-10-16 at 12.59.51 AM.png"/>
          <p:cNvPicPr preferRelativeResize="0"/>
          <p:nvPr/>
        </p:nvPicPr>
        <p:blipFill rotWithShape="1">
          <a:blip r:embed="rId4">
            <a:alphaModFix/>
          </a:blip>
          <a:srcRect r="-8944"/>
          <a:stretch/>
        </p:blipFill>
        <p:spPr>
          <a:xfrm>
            <a:off x="3965074" y="115375"/>
            <a:ext cx="5557600" cy="664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398675" y="1002875"/>
            <a:ext cx="3788400" cy="11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Animated</a:t>
            </a:r>
            <a:r>
              <a:rPr lang="en-GB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Figures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Macintosh PowerPoint</Application>
  <PresentationFormat>On-screen Show (4:3)</PresentationFormat>
  <Paragraphs>67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Helvetica Neue</vt:lpstr>
      <vt:lpstr>Arial</vt:lpstr>
      <vt:lpstr>Calibri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2016-11-21T14:50:06Z</dcterms:modified>
</cp:coreProperties>
</file>