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301" r:id="rId2"/>
    <p:sldId id="327" r:id="rId3"/>
    <p:sldId id="360" r:id="rId4"/>
    <p:sldId id="361" r:id="rId5"/>
    <p:sldId id="362" r:id="rId6"/>
    <p:sldId id="363" r:id="rId7"/>
    <p:sldId id="364" r:id="rId8"/>
    <p:sldId id="365" r:id="rId9"/>
    <p:sldId id="369" r:id="rId10"/>
    <p:sldId id="367" r:id="rId11"/>
    <p:sldId id="368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7" r:id="rId29"/>
    <p:sldId id="388" r:id="rId30"/>
    <p:sldId id="30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98A003-C006-428D-86C0-09B619D14CFF}">
          <p14:sldIdLst>
            <p14:sldId id="301"/>
            <p14:sldId id="327"/>
            <p14:sldId id="360"/>
            <p14:sldId id="361"/>
            <p14:sldId id="362"/>
            <p14:sldId id="363"/>
            <p14:sldId id="364"/>
            <p14:sldId id="365"/>
            <p14:sldId id="369"/>
            <p14:sldId id="367"/>
            <p14:sldId id="368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7"/>
            <p14:sldId id="388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314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60" autoAdjust="0"/>
    <p:restoredTop sz="94255" autoAdjust="0"/>
  </p:normalViewPr>
  <p:slideViewPr>
    <p:cSldViewPr snapToGrid="0">
      <p:cViewPr varScale="1">
        <p:scale>
          <a:sx n="78" d="100"/>
          <a:sy n="78" d="100"/>
        </p:scale>
        <p:origin x="9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1DA70-9A92-4AA8-906E-E9850823E1C4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7B50-E105-47A8-808B-76B5CD0E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6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CD759-98A0-4B3F-8C90-4FE6D7B664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7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221" y="2339223"/>
            <a:ext cx="2179559" cy="217955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38200" y="4225160"/>
            <a:ext cx="10515600" cy="441445"/>
          </a:xfrm>
          <a:prstGeom prst="rect">
            <a:avLst/>
          </a:prstGeom>
        </p:spPr>
        <p:txBody>
          <a:bodyPr/>
          <a:lstStyle>
            <a:lvl1pPr algn="ctr">
              <a:defRPr sz="32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MAIN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666868"/>
            <a:ext cx="10515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35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735" y="51516"/>
            <a:ext cx="10504972" cy="476518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&lt;&lt;Slide Title&gt;&gt;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335" y="1104410"/>
            <a:ext cx="11629622" cy="5450936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Century Gothic" panose="020B0502020202020204" pitchFamily="34" charset="0"/>
              </a:defRPr>
            </a:lvl1pPr>
            <a:lvl2pPr>
              <a:defRPr sz="2400" b="0">
                <a:latin typeface="Century Gothic" panose="020B0502020202020204" pitchFamily="34" charset="0"/>
              </a:defRPr>
            </a:lvl2pPr>
            <a:lvl3pPr>
              <a:defRPr sz="2400" b="0">
                <a:latin typeface="Century Gothic" panose="020B0502020202020204" pitchFamily="34" charset="0"/>
              </a:defRPr>
            </a:lvl3pPr>
            <a:lvl4pPr>
              <a:defRPr sz="2400" b="0">
                <a:latin typeface="Century Gothic" panose="020B0502020202020204" pitchFamily="34" charset="0"/>
              </a:defRPr>
            </a:lvl4pPr>
            <a:lvl5pPr>
              <a:defRPr sz="2400" b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/>
          <p:cNvSpPr>
            <a:spLocks noGrp="1"/>
          </p:cNvSpPr>
          <p:nvPr userDrawn="1"/>
        </p:nvSpPr>
        <p:spPr>
          <a:xfrm>
            <a:off x="11646960" y="6566772"/>
            <a:ext cx="529933" cy="246221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ACD1569-816F-457A-A9AE-4FE564801E0D}" type="slidenum">
              <a:rPr lang="en-IN" sz="1000" b="0" smtClean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IN" sz="1000" b="0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1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1"/>
          <p:cNvSpPr>
            <a:spLocks noGrp="1"/>
          </p:cNvSpPr>
          <p:nvPr userDrawn="1"/>
        </p:nvSpPr>
        <p:spPr>
          <a:xfrm>
            <a:off x="11646960" y="6566772"/>
            <a:ext cx="529933" cy="246221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ACD1569-816F-457A-A9AE-4FE564801E0D}" type="slidenum">
              <a:rPr lang="en-IN" sz="1000" b="0" smtClean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IN" sz="1000" b="0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to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4332862"/>
            <a:ext cx="12192000" cy="9284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530385" y="4097673"/>
            <a:ext cx="10515600" cy="2899233"/>
          </a:xfrm>
          <a:prstGeom prst="rect">
            <a:avLst/>
          </a:prstGeom>
        </p:spPr>
        <p:txBody>
          <a:bodyPr/>
          <a:lstStyle>
            <a:lvl1pPr algn="r">
              <a:defRPr sz="10000" b="1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8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4332862"/>
            <a:ext cx="12192000" cy="9284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-371060" y="4105411"/>
            <a:ext cx="12404035" cy="1316446"/>
          </a:xfrm>
          <a:prstGeom prst="rect">
            <a:avLst/>
          </a:prstGeom>
        </p:spPr>
        <p:txBody>
          <a:bodyPr/>
          <a:lstStyle>
            <a:lvl1pPr algn="r">
              <a:defRPr sz="10000" b="1" baseline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0558753" y="5408605"/>
            <a:ext cx="1326467" cy="100307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6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57F8E6-C5A3-D94C-B6D2-623BAF065E03}" type="datetimeFigureOut">
              <a:rPr lang="en-US">
                <a:solidFill>
                  <a:prstClr val="black"/>
                </a:solidFill>
              </a:rPr>
              <a:pPr/>
              <a:t>2/19/2019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22C4D-75AE-674A-BC05-DCC65DEF332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4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7000">
              <a:srgbClr val="F3F3F3"/>
            </a:gs>
            <a:gs pos="48000">
              <a:srgbClr val="FAFAFA"/>
            </a:gs>
            <a:gs pos="27000">
              <a:srgbClr val="FDFDFD"/>
            </a:gs>
            <a:gs pos="67000">
              <a:srgbClr val="F4F4F4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" y="6566778"/>
            <a:ext cx="353173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363">
              <a:defRPr/>
            </a:pPr>
            <a:r>
              <a:rPr lang="en-US" sz="10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SLK Software Services Pvt. Ltd. All rights reserved.</a:t>
            </a:r>
          </a:p>
        </p:txBody>
      </p:sp>
      <p:sp>
        <p:nvSpPr>
          <p:cNvPr id="9" name="Text Placeholder 4"/>
          <p:cNvSpPr txBox="1">
            <a:spLocks/>
          </p:cNvSpPr>
          <p:nvPr userDrawn="1"/>
        </p:nvSpPr>
        <p:spPr>
          <a:xfrm>
            <a:off x="4381500" y="6576688"/>
            <a:ext cx="3429000" cy="2363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63">
              <a:buFont typeface="Arial" charset="0"/>
              <a:buNone/>
              <a:defRPr/>
            </a:pPr>
            <a:r>
              <a:rPr lang="en-US" sz="1000" dirty="0">
                <a:solidFill>
                  <a:srgbClr val="8064A2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0388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13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41508501"/>
              </p:ext>
            </p:extLst>
          </p:nvPr>
        </p:nvGraphicFramePr>
        <p:xfrm>
          <a:off x="158735" y="1230161"/>
          <a:ext cx="11630026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725"/>
                <a:gridCol w="8920301"/>
              </a:tblGrid>
              <a:tr h="849160"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Statements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Syntax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</a:tr>
              <a:tr h="1771128"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COUNT()</a:t>
                      </a:r>
                    </a:p>
                    <a:p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SELECT COUNT(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column_name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WHERE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  <a:endParaRPr lang="en-US" dirty="0" smtClean="0"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OR</a:t>
                      </a:r>
                    </a:p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SELECT COUNT(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dirty="0" smtClean="0">
                          <a:latin typeface="Century Gothic" panose="020B0502020202020204" pitchFamily="34" charset="0"/>
                        </a:rPr>
                      </a:br>
                      <a:endParaRPr lang="en-US" dirty="0" smtClean="0">
                        <a:latin typeface="Century Gothic" panose="020B0502020202020204" pitchFamily="34" charset="0"/>
                      </a:endParaRPr>
                    </a:p>
                    <a:p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85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Syntax:</a:t>
            </a:r>
          </a:p>
          <a:p>
            <a:pPr marL="0" indent="0">
              <a:buNone/>
            </a:pPr>
            <a:r>
              <a:rPr lang="en-US" sz="2800" dirty="0"/>
              <a:t>	SELECT </a:t>
            </a:r>
            <a:r>
              <a:rPr lang="en-US" sz="2800" i="1" dirty="0"/>
              <a:t>column1</a:t>
            </a:r>
            <a:r>
              <a:rPr lang="en-US" sz="2800" dirty="0"/>
              <a:t>,</a:t>
            </a:r>
            <a:r>
              <a:rPr lang="en-US" sz="2800" i="1" dirty="0"/>
              <a:t> column2, ...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FROM </a:t>
            </a:r>
            <a:r>
              <a:rPr lang="en-US" sz="2800" i="1" dirty="0" err="1"/>
              <a:t>table_name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ORDER BY </a:t>
            </a:r>
            <a:r>
              <a:rPr lang="en-US" sz="2800" i="1" dirty="0"/>
              <a:t>column1, column2, ... </a:t>
            </a:r>
            <a:r>
              <a:rPr lang="en-US" sz="2800" dirty="0"/>
              <a:t>ASC|DESC;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1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 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Syntax:</a:t>
            </a:r>
          </a:p>
          <a:p>
            <a:pPr marL="0" indent="0">
              <a:buNone/>
            </a:pPr>
            <a:r>
              <a:rPr lang="en-US" sz="2800" dirty="0"/>
              <a:t>	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FROM </a:t>
            </a:r>
            <a:r>
              <a:rPr lang="en-US" sz="2800" i="1" dirty="0" err="1"/>
              <a:t>table_name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WHERE </a:t>
            </a:r>
            <a:r>
              <a:rPr lang="en-US" sz="2800" i="1" dirty="0"/>
              <a:t>condition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GROUP BY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br>
              <a:rPr lang="en-US" sz="2800" i="1" dirty="0"/>
            </a:br>
            <a:r>
              <a:rPr lang="en-US" sz="2800" i="1" dirty="0"/>
              <a:t>	</a:t>
            </a:r>
            <a:r>
              <a:rPr lang="en-US" sz="2800" dirty="0"/>
              <a:t>ORDER BY </a:t>
            </a:r>
            <a:r>
              <a:rPr lang="en-US" sz="2800" i="1" dirty="0" err="1"/>
              <a:t>column_name</a:t>
            </a:r>
            <a:r>
              <a:rPr lang="en-US" sz="2800" i="1" dirty="0"/>
              <a:t>(s);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01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Syntax:</a:t>
            </a:r>
          </a:p>
          <a:p>
            <a:pPr marL="0" indent="0">
              <a:buNone/>
            </a:pPr>
            <a:r>
              <a:rPr lang="en-US" sz="2800" dirty="0"/>
              <a:t>	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FROM </a:t>
            </a:r>
            <a:r>
              <a:rPr lang="en-US" sz="2800" i="1" dirty="0" err="1"/>
              <a:t>table_name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WHERE </a:t>
            </a:r>
            <a:r>
              <a:rPr lang="en-US" sz="2800" i="1" dirty="0"/>
              <a:t>condition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GROUP BY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br>
              <a:rPr lang="en-US" sz="2800" i="1" dirty="0"/>
            </a:br>
            <a:r>
              <a:rPr lang="en-US" sz="2800" i="1" dirty="0"/>
              <a:t>	</a:t>
            </a:r>
            <a:r>
              <a:rPr lang="en-US" sz="2800" dirty="0"/>
              <a:t>HAVING </a:t>
            </a:r>
            <a:r>
              <a:rPr lang="en-US" sz="2800" i="1" dirty="0"/>
              <a:t>condition</a:t>
            </a:r>
            <a:br>
              <a:rPr lang="en-US" sz="2800" i="1" dirty="0"/>
            </a:br>
            <a:r>
              <a:rPr lang="en-US" sz="2800" i="1" dirty="0"/>
              <a:t>	</a:t>
            </a:r>
            <a:r>
              <a:rPr lang="en-US" sz="2800" dirty="0"/>
              <a:t>ORDER BY </a:t>
            </a:r>
            <a:r>
              <a:rPr lang="en-US" sz="2800" i="1" dirty="0" err="1"/>
              <a:t>column_name</a:t>
            </a:r>
            <a:r>
              <a:rPr lang="en-US" sz="2800" i="1" dirty="0"/>
              <a:t>(s);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593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err="1"/>
              <a:t>Int</a:t>
            </a:r>
            <a:endParaRPr lang="en-US" sz="2800" dirty="0"/>
          </a:p>
          <a:p>
            <a:r>
              <a:rPr lang="en-US" sz="2800" dirty="0" err="1"/>
              <a:t>Varchar</a:t>
            </a:r>
            <a:r>
              <a:rPr lang="en-US" sz="2800" dirty="0"/>
              <a:t>(size)</a:t>
            </a:r>
          </a:p>
          <a:p>
            <a:r>
              <a:rPr lang="en-US" sz="2800" dirty="0"/>
              <a:t>Char(size)</a:t>
            </a:r>
          </a:p>
          <a:p>
            <a:r>
              <a:rPr lang="en-US" sz="2800" dirty="0"/>
              <a:t>Double </a:t>
            </a:r>
          </a:p>
          <a:p>
            <a:r>
              <a:rPr lang="en-US" sz="2800" dirty="0"/>
              <a:t>Date</a:t>
            </a:r>
          </a:p>
          <a:p>
            <a:r>
              <a:rPr lang="en-US" sz="2800" dirty="0"/>
              <a:t>Set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28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Unique</a:t>
            </a:r>
          </a:p>
          <a:p>
            <a:r>
              <a:rPr lang="en-US" sz="2800" dirty="0"/>
              <a:t>NOT NULL</a:t>
            </a:r>
          </a:p>
          <a:p>
            <a:r>
              <a:rPr lang="en-US" sz="2800" dirty="0"/>
              <a:t>Primary Key</a:t>
            </a:r>
          </a:p>
          <a:p>
            <a:r>
              <a:rPr lang="en-US" sz="2800" dirty="0"/>
              <a:t>Foreign key</a:t>
            </a:r>
          </a:p>
          <a:p>
            <a:r>
              <a:rPr lang="en-US" sz="2800" dirty="0"/>
              <a:t>Check</a:t>
            </a:r>
          </a:p>
          <a:p>
            <a:r>
              <a:rPr lang="en-US" sz="2800" dirty="0"/>
              <a:t>Default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786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Inner Join</a:t>
            </a:r>
          </a:p>
          <a:p>
            <a:r>
              <a:rPr lang="en-US" sz="2800" dirty="0"/>
              <a:t>Left Join</a:t>
            </a:r>
          </a:p>
          <a:p>
            <a:r>
              <a:rPr lang="en-US" sz="2800" dirty="0"/>
              <a:t>Right Join</a:t>
            </a:r>
          </a:p>
          <a:p>
            <a:r>
              <a:rPr lang="en-US" sz="2800" dirty="0"/>
              <a:t>Full Join</a:t>
            </a:r>
          </a:p>
          <a:p>
            <a:r>
              <a:rPr lang="en-US" sz="2800" dirty="0"/>
              <a:t>Self Join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432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i="1" dirty="0"/>
              <a:t>table1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INNER JOIN </a:t>
            </a:r>
            <a:r>
              <a:rPr lang="en-US" sz="2800" i="1" dirty="0"/>
              <a:t>table2</a:t>
            </a:r>
            <a:br>
              <a:rPr lang="en-US" sz="2800" i="1" dirty="0"/>
            </a:br>
            <a:r>
              <a:rPr lang="en-US" sz="2800" dirty="0"/>
              <a:t>ON </a:t>
            </a:r>
            <a:r>
              <a:rPr lang="en-US" sz="2800" i="1" dirty="0"/>
              <a:t>table1.column_name </a:t>
            </a:r>
            <a:r>
              <a:rPr lang="en-US" sz="2800" dirty="0"/>
              <a:t>=</a:t>
            </a:r>
            <a:r>
              <a:rPr lang="en-US" sz="2800" i="1" dirty="0"/>
              <a:t> table2.column_name</a:t>
            </a:r>
            <a:r>
              <a:rPr lang="en-US" sz="2800" dirty="0"/>
              <a:t>;</a:t>
            </a:r>
          </a:p>
          <a:p>
            <a:endParaRPr lang="en-US" sz="2800" dirty="0"/>
          </a:p>
        </p:txBody>
      </p:sp>
      <p:pic>
        <p:nvPicPr>
          <p:cNvPr id="4" name="Picture 2" descr="SQL INN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75" y="4022411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79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i="1" dirty="0"/>
              <a:t>table1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LEFT JOIN </a:t>
            </a:r>
            <a:r>
              <a:rPr lang="en-US" sz="2800" i="1" dirty="0"/>
              <a:t>table2</a:t>
            </a:r>
            <a:br>
              <a:rPr lang="en-US" sz="2800" i="1" dirty="0"/>
            </a:br>
            <a:r>
              <a:rPr lang="en-US" sz="2800" dirty="0"/>
              <a:t>ON </a:t>
            </a:r>
            <a:r>
              <a:rPr lang="en-US" sz="2800" i="1" dirty="0"/>
              <a:t>table1.column_name </a:t>
            </a:r>
            <a:r>
              <a:rPr lang="en-US" sz="2800" dirty="0"/>
              <a:t>=</a:t>
            </a:r>
            <a:r>
              <a:rPr lang="en-US" sz="2800" i="1" dirty="0"/>
              <a:t> table2.column_name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73312" y="19050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4" descr="SQL LEFT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964" y="3793811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03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i="1" dirty="0"/>
              <a:t>table1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RIGHT JOIN </a:t>
            </a:r>
            <a:r>
              <a:rPr lang="en-US" sz="2800" i="1" dirty="0"/>
              <a:t>table2</a:t>
            </a:r>
            <a:br>
              <a:rPr lang="en-US" sz="2800" i="1" dirty="0"/>
            </a:br>
            <a:r>
              <a:rPr lang="en-US" sz="2800" dirty="0"/>
              <a:t>ON </a:t>
            </a:r>
            <a:r>
              <a:rPr lang="en-US" sz="2800" i="1" dirty="0"/>
              <a:t>table1.column_name </a:t>
            </a:r>
            <a:r>
              <a:rPr lang="en-US" sz="2800" dirty="0"/>
              <a:t>=</a:t>
            </a:r>
            <a:r>
              <a:rPr lang="en-US" sz="2800" i="1" dirty="0"/>
              <a:t> table2.column_name</a:t>
            </a:r>
            <a:r>
              <a:rPr lang="en-US" sz="2800" dirty="0"/>
              <a:t>;</a:t>
            </a:r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2" descr="SQL RIGHT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3844296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9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803" y="2840541"/>
            <a:ext cx="10504972" cy="484743"/>
          </a:xfrm>
        </p:spPr>
        <p:txBody>
          <a:bodyPr/>
          <a:lstStyle/>
          <a:p>
            <a:pPr algn="just"/>
            <a:r>
              <a:rPr lang="en-US" dirty="0" smtClean="0">
                <a:cs typeface="Times New Roman" panose="02020603050405020304" pitchFamily="18" charset="0"/>
              </a:rPr>
              <a:t>                     Structured </a:t>
            </a:r>
            <a:r>
              <a:rPr lang="en-US" dirty="0">
                <a:cs typeface="Times New Roman" panose="02020603050405020304" pitchFamily="18" charset="0"/>
              </a:rPr>
              <a:t>Query Language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7772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i="1" dirty="0"/>
              <a:t>table1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FULL OUTER JOIN </a:t>
            </a:r>
            <a:r>
              <a:rPr lang="en-US" sz="2800" i="1" dirty="0"/>
              <a:t>table2</a:t>
            </a:r>
            <a:br>
              <a:rPr lang="en-US" sz="2800" i="1" dirty="0"/>
            </a:br>
            <a:r>
              <a:rPr lang="en-US" sz="2800" dirty="0"/>
              <a:t>ON </a:t>
            </a:r>
            <a:r>
              <a:rPr lang="en-US" sz="2800" i="1" dirty="0"/>
              <a:t>table1.column_name </a:t>
            </a:r>
            <a:r>
              <a:rPr lang="en-US" sz="2800" dirty="0"/>
              <a:t>=</a:t>
            </a:r>
            <a:r>
              <a:rPr lang="en-US" sz="2800" i="1" dirty="0"/>
              <a:t> table2.column_name</a:t>
            </a:r>
            <a:r>
              <a:rPr lang="en-US" sz="2800" dirty="0"/>
              <a:t>;</a:t>
            </a:r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2" descr="SQL FULL OUT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871912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60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Join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202" y="1515648"/>
            <a:ext cx="9871215" cy="4476025"/>
          </a:xfrm>
        </p:spPr>
        <p:txBody>
          <a:bodyPr/>
          <a:lstStyle/>
          <a:p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i="1" dirty="0"/>
              <a:t>table1 T1, table1 T2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WHERE </a:t>
            </a:r>
            <a:r>
              <a:rPr lang="en-US" sz="2800" i="1" dirty="0"/>
              <a:t>condition</a:t>
            </a:r>
            <a:r>
              <a:rPr lang="en-US" sz="2800" dirty="0"/>
              <a:t>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203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UNION 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735" y="1430087"/>
            <a:ext cx="9674857" cy="4657563"/>
          </a:xfrm>
        </p:spPr>
        <p:txBody>
          <a:bodyPr/>
          <a:lstStyle/>
          <a:p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> FROM </a:t>
            </a:r>
            <a:r>
              <a:rPr lang="en-US" sz="2800" i="1" dirty="0"/>
              <a:t>table1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UNION</a:t>
            </a:r>
            <a:br>
              <a:rPr lang="en-US" sz="2800" dirty="0"/>
            </a:br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> FROM </a:t>
            </a:r>
            <a:r>
              <a:rPr lang="en-US" sz="2800" i="1" dirty="0"/>
              <a:t>table2</a:t>
            </a:r>
            <a:r>
              <a:rPr lang="en-US" sz="2800" dirty="0"/>
              <a:t>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346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LIKE Operator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SELECT </a:t>
            </a:r>
            <a:r>
              <a:rPr lang="en-US" sz="2800" i="1" dirty="0"/>
              <a:t>column1, column2, ...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i="1" dirty="0" err="1"/>
              <a:t>table_name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WHERE </a:t>
            </a:r>
            <a:r>
              <a:rPr lang="en-US" sz="2800" i="1" dirty="0" err="1"/>
              <a:t>columnN</a:t>
            </a:r>
            <a:r>
              <a:rPr lang="en-US" sz="2800" dirty="0"/>
              <a:t> LIKE </a:t>
            </a:r>
            <a:r>
              <a:rPr lang="en-US" sz="2800" i="1" dirty="0"/>
              <a:t>pattern</a:t>
            </a:r>
            <a:r>
              <a:rPr lang="en-US" sz="2800" dirty="0" smtClean="0"/>
              <a:t>;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89212" y="243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71712" y="12954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873845"/>
              </p:ext>
            </p:extLst>
          </p:nvPr>
        </p:nvGraphicFramePr>
        <p:xfrm>
          <a:off x="521744" y="2476085"/>
          <a:ext cx="8761412" cy="3813019"/>
        </p:xfrm>
        <a:graphic>
          <a:graphicData uri="http://schemas.openxmlformats.org/drawingml/2006/table">
            <a:tbl>
              <a:tblPr/>
              <a:tblGrid>
                <a:gridCol w="4380706"/>
                <a:gridCol w="4380706"/>
              </a:tblGrid>
              <a:tr h="36336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LIKE Operator</a:t>
                      </a:r>
                    </a:p>
                  </a:txBody>
                  <a:tcPr marL="13588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6794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36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WHERE CustomerName LIKE 'a%'</a:t>
                      </a:r>
                    </a:p>
                  </a:txBody>
                  <a:tcPr marL="13588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Finds any values that start with "a"</a:t>
                      </a:r>
                    </a:p>
                  </a:txBody>
                  <a:tcPr marL="6794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6336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WHERE </a:t>
                      </a:r>
                      <a:r>
                        <a:rPr lang="en-US" sz="1600" dirty="0" err="1">
                          <a:effectLst/>
                        </a:rPr>
                        <a:t>CustomerName</a:t>
                      </a:r>
                      <a:r>
                        <a:rPr lang="en-US" sz="1600" dirty="0">
                          <a:effectLst/>
                        </a:rPr>
                        <a:t> LIKE '%a'</a:t>
                      </a:r>
                    </a:p>
                  </a:txBody>
                  <a:tcPr marL="13588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Finds any values that end with "a"</a:t>
                      </a:r>
                    </a:p>
                  </a:txBody>
                  <a:tcPr marL="6794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66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WHERE CustomerName LIKE '%or%'</a:t>
                      </a:r>
                    </a:p>
                  </a:txBody>
                  <a:tcPr marL="13588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Finds any values that have "or" in any position</a:t>
                      </a:r>
                    </a:p>
                  </a:txBody>
                  <a:tcPr marL="6794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966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WHERE CustomerName LIKE '_r%'</a:t>
                      </a:r>
                    </a:p>
                  </a:txBody>
                  <a:tcPr marL="13588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Finds any values that have "r" in the second position</a:t>
                      </a:r>
                    </a:p>
                  </a:txBody>
                  <a:tcPr marL="6794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0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WHERE CustomerName LIKE 'a_%_%'</a:t>
                      </a:r>
                    </a:p>
                  </a:txBody>
                  <a:tcPr marL="13588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Finds any values that start with "a" and are at least 3 characters in length</a:t>
                      </a:r>
                    </a:p>
                  </a:txBody>
                  <a:tcPr marL="6794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966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WHERE ContactName LIKE 'a%o'</a:t>
                      </a:r>
                    </a:p>
                  </a:txBody>
                  <a:tcPr marL="13588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Finds any values that start with "a" and ends with "o"</a:t>
                      </a:r>
                    </a:p>
                  </a:txBody>
                  <a:tcPr marL="6794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52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IN Operator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i="1" dirty="0" err="1"/>
              <a:t>table_name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WHERE </a:t>
            </a:r>
            <a:r>
              <a:rPr lang="en-US" sz="2800" i="1" dirty="0" err="1"/>
              <a:t>column_name</a:t>
            </a:r>
            <a:r>
              <a:rPr lang="en-US" sz="2800" dirty="0"/>
              <a:t> IN (</a:t>
            </a:r>
            <a:r>
              <a:rPr lang="en-US" sz="2800" i="1" dirty="0"/>
              <a:t>value1</a:t>
            </a:r>
            <a:r>
              <a:rPr lang="en-US" sz="2800" dirty="0"/>
              <a:t>,</a:t>
            </a:r>
            <a:r>
              <a:rPr lang="en-US" sz="2800" i="1" dirty="0"/>
              <a:t> value2</a:t>
            </a:r>
            <a:r>
              <a:rPr lang="en-US" sz="2800" dirty="0"/>
              <a:t>, ...);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OR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i="1" dirty="0" err="1"/>
              <a:t>table_name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WHERE </a:t>
            </a:r>
            <a:r>
              <a:rPr lang="en-US" sz="2800" i="1" dirty="0" err="1"/>
              <a:t>column_name</a:t>
            </a:r>
            <a:r>
              <a:rPr lang="en-US" sz="2800" dirty="0"/>
              <a:t> IN (</a:t>
            </a:r>
            <a:r>
              <a:rPr lang="en-US" sz="2800" i="1" dirty="0"/>
              <a:t>SELECT STATEMENT</a:t>
            </a:r>
            <a:r>
              <a:rPr lang="en-US" sz="2800" dirty="0"/>
              <a:t>);</a:t>
            </a:r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6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BETWEEN Operator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735" y="1745276"/>
            <a:ext cx="10109209" cy="4554270"/>
          </a:xfrm>
        </p:spPr>
        <p:txBody>
          <a:bodyPr/>
          <a:lstStyle/>
          <a:p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i="1" dirty="0" err="1"/>
              <a:t>table_name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WHERE </a:t>
            </a:r>
            <a:r>
              <a:rPr lang="en-US" sz="2800" i="1" dirty="0" err="1"/>
              <a:t>column_name</a:t>
            </a:r>
            <a:r>
              <a:rPr lang="en-US" sz="2800" i="1" dirty="0"/>
              <a:t> </a:t>
            </a:r>
            <a:r>
              <a:rPr lang="en-US" sz="2800" dirty="0"/>
              <a:t>BETWEEN </a:t>
            </a:r>
            <a:r>
              <a:rPr lang="en-US" sz="2800" i="1" dirty="0"/>
              <a:t>value1</a:t>
            </a:r>
            <a:r>
              <a:rPr lang="en-US" sz="2800" dirty="0"/>
              <a:t> AND </a:t>
            </a:r>
            <a:r>
              <a:rPr lang="en-US" sz="2800" i="1" dirty="0"/>
              <a:t>value2;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84" y="486626"/>
            <a:ext cx="10504972" cy="476518"/>
          </a:xfrm>
        </p:spPr>
        <p:txBody>
          <a:bodyPr/>
          <a:lstStyle/>
          <a:p>
            <a:r>
              <a:rPr lang="en-US" dirty="0"/>
              <a:t>AS (alias) in SQL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735" y="1778696"/>
            <a:ext cx="10835719" cy="3899828"/>
          </a:xfrm>
        </p:spPr>
        <p:txBody>
          <a:bodyPr/>
          <a:lstStyle/>
          <a:p>
            <a:r>
              <a:rPr lang="en-US" sz="2800" dirty="0"/>
              <a:t>SELECT </a:t>
            </a:r>
            <a:r>
              <a:rPr lang="en-US" sz="2800" dirty="0" err="1"/>
              <a:t>column_name</a:t>
            </a:r>
            <a:r>
              <a:rPr lang="en-US" sz="2800" dirty="0"/>
              <a:t> AS </a:t>
            </a:r>
            <a:r>
              <a:rPr lang="en-US" sz="2800" dirty="0" err="1"/>
              <a:t>column_alias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 </a:t>
            </a:r>
            <a:r>
              <a:rPr lang="en-US" sz="2800" dirty="0" err="1"/>
              <a:t>table_name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4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EXISTS Operator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i="1" dirty="0" err="1"/>
              <a:t>table_name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WHERE EXISTS</a:t>
            </a:r>
            <a:br>
              <a:rPr lang="en-US" sz="2800" dirty="0"/>
            </a:br>
            <a:r>
              <a:rPr lang="en-US" sz="2800" dirty="0"/>
              <a:t>(SELECT </a:t>
            </a:r>
            <a:r>
              <a:rPr lang="en-US" sz="2800" i="1" dirty="0" err="1"/>
              <a:t>column_name</a:t>
            </a:r>
            <a:r>
              <a:rPr lang="en-US" sz="2800" i="1" dirty="0"/>
              <a:t> </a:t>
            </a:r>
            <a:r>
              <a:rPr lang="en-US" sz="2800" dirty="0"/>
              <a:t>FROM </a:t>
            </a:r>
            <a:r>
              <a:rPr lang="en-US" sz="2800" i="1" dirty="0" err="1"/>
              <a:t>table_name</a:t>
            </a:r>
            <a:r>
              <a:rPr lang="en-US" sz="2800" dirty="0"/>
              <a:t> WHERE </a:t>
            </a:r>
            <a:r>
              <a:rPr lang="en-US" sz="2800" i="1" dirty="0"/>
              <a:t>condition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6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AUTO INCREMENT Field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CREATE TABLE Persons (</a:t>
            </a:r>
            <a:br>
              <a:rPr lang="en-US" sz="2800" dirty="0"/>
            </a:br>
            <a:r>
              <a:rPr lang="en-US" sz="2800" dirty="0"/>
              <a:t>    ID </a:t>
            </a:r>
            <a:r>
              <a:rPr lang="en-US" sz="2800" dirty="0" err="1"/>
              <a:t>int</a:t>
            </a:r>
            <a:r>
              <a:rPr lang="en-US" sz="2800" dirty="0"/>
              <a:t> NOT NULL AUTO_INCREMENT,</a:t>
            </a:r>
            <a:br>
              <a:rPr lang="en-US" sz="2800" dirty="0"/>
            </a:br>
            <a:r>
              <a:rPr lang="en-US" sz="2800" dirty="0"/>
              <a:t>    </a:t>
            </a:r>
            <a:r>
              <a:rPr lang="en-US" sz="2800" dirty="0" err="1"/>
              <a:t>LastName</a:t>
            </a:r>
            <a:r>
              <a:rPr lang="en-US" sz="2800" dirty="0"/>
              <a:t> </a:t>
            </a:r>
            <a:r>
              <a:rPr lang="en-US" sz="2800" dirty="0" err="1"/>
              <a:t>varchar</a:t>
            </a:r>
            <a:r>
              <a:rPr lang="en-US" sz="2800" dirty="0"/>
              <a:t>(255) NOT NULL,</a:t>
            </a:r>
            <a:br>
              <a:rPr lang="en-US" sz="2800" dirty="0"/>
            </a:br>
            <a:r>
              <a:rPr lang="en-US" sz="2800" dirty="0"/>
              <a:t>    </a:t>
            </a:r>
            <a:r>
              <a:rPr lang="en-US" sz="2800" dirty="0" err="1"/>
              <a:t>FirstName</a:t>
            </a:r>
            <a:r>
              <a:rPr lang="en-US" sz="2800" dirty="0"/>
              <a:t> </a:t>
            </a:r>
            <a:r>
              <a:rPr lang="en-US" sz="2800" dirty="0" err="1"/>
              <a:t>varchar</a:t>
            </a:r>
            <a:r>
              <a:rPr lang="en-US" sz="2800" dirty="0"/>
              <a:t>(255),</a:t>
            </a:r>
            <a:br>
              <a:rPr lang="en-US" sz="2800" dirty="0"/>
            </a:br>
            <a:r>
              <a:rPr lang="en-US" sz="2800" dirty="0"/>
              <a:t>    Age </a:t>
            </a:r>
            <a:r>
              <a:rPr lang="en-US" sz="2800" dirty="0" err="1"/>
              <a:t>int</a:t>
            </a:r>
            <a:r>
              <a:rPr lang="en-US" sz="2800" dirty="0"/>
              <a:t>,</a:t>
            </a:r>
            <a:br>
              <a:rPr lang="en-US" sz="2800" dirty="0"/>
            </a:br>
            <a:r>
              <a:rPr lang="en-US" sz="2800" dirty="0"/>
              <a:t>    PRIMARY KEY (ID)</a:t>
            </a:r>
            <a:br>
              <a:rPr lang="en-US" sz="2800" dirty="0"/>
            </a:br>
            <a:r>
              <a:rPr lang="en-US" sz="2800" dirty="0"/>
              <a:t>);</a:t>
            </a:r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CREATE VIEW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CREATE VIEW </a:t>
            </a:r>
            <a:r>
              <a:rPr lang="en-US" sz="2800" dirty="0" err="1"/>
              <a:t>view_name</a:t>
            </a:r>
            <a:r>
              <a:rPr lang="en-US" sz="2800" dirty="0"/>
              <a:t> AS</a:t>
            </a:r>
            <a:br>
              <a:rPr lang="en-US" sz="2800" dirty="0"/>
            </a:br>
            <a:r>
              <a:rPr lang="en-US" sz="2800" dirty="0"/>
              <a:t>SELECT column1, column2, ...</a:t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dirty="0" err="1"/>
              <a:t>table_name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WHERE condition;</a:t>
            </a:r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0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16500" y="624110"/>
            <a:ext cx="1714500" cy="8617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Times New Roman" panose="02020603050405020304" pitchFamily="18" charset="0"/>
              </a:rPr>
              <a:t>SQL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2794000"/>
            <a:ext cx="13335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DDL</a:t>
            </a:r>
            <a:endParaRPr lang="en-US" sz="28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4900" y="2794000"/>
            <a:ext cx="14732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DML</a:t>
            </a:r>
            <a:endParaRPr lang="en-US" sz="28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8350" y="2794000"/>
            <a:ext cx="140335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DCL</a:t>
            </a:r>
            <a:endParaRPr lang="en-US" sz="28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4950" y="2794000"/>
            <a:ext cx="137795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TCL</a:t>
            </a:r>
            <a:endParaRPr lang="en-US" sz="28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273300" y="1790700"/>
            <a:ext cx="6324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260600" y="1790700"/>
            <a:ext cx="25400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 flipH="1">
            <a:off x="4381500" y="1790700"/>
            <a:ext cx="12700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6527800" y="1790700"/>
            <a:ext cx="22225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86400" y="1181100"/>
            <a:ext cx="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597900" y="1790700"/>
            <a:ext cx="0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8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2572" y="4250376"/>
            <a:ext cx="12404035" cy="1316446"/>
          </a:xfrm>
        </p:spPr>
        <p:txBody>
          <a:bodyPr/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174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0418284"/>
              </p:ext>
            </p:extLst>
          </p:nvPr>
        </p:nvGraphicFramePr>
        <p:xfrm>
          <a:off x="282575" y="1104900"/>
          <a:ext cx="11630026" cy="5308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781"/>
                <a:gridCol w="9094245"/>
              </a:tblGrid>
              <a:tr h="1061685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Statements</a:t>
                      </a:r>
                      <a:endParaRPr lang="en-US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Syntax</a:t>
                      </a:r>
                    </a:p>
                    <a:p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0616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Create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CREATE DATABASE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databasename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CREATE TABLE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attributename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datatype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(size));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0616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Alter(</a:t>
                      </a:r>
                      <a:r>
                        <a:rPr lang="en-US" sz="1800" dirty="0" err="1" smtClean="0">
                          <a:latin typeface="Century Gothic" panose="020B0502020202020204" pitchFamily="34" charset="0"/>
                        </a:rPr>
                        <a:t>add,drop,modify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)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ALTER table</a:t>
                      </a:r>
                      <a:r>
                        <a:rPr lang="en-US" sz="1800" baseline="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entury Gothic" panose="020B0502020202020204" pitchFamily="34" charset="0"/>
                        </a:rPr>
                        <a:t>tablename</a:t>
                      </a:r>
                      <a:r>
                        <a:rPr lang="en-US" sz="1800" baseline="0" dirty="0" smtClean="0">
                          <a:latin typeface="Century Gothic" panose="020B0502020202020204" pitchFamily="34" charset="0"/>
                        </a:rPr>
                        <a:t> add </a:t>
                      </a:r>
                      <a:r>
                        <a:rPr lang="en-US" sz="1800" baseline="0" dirty="0" err="1" smtClean="0">
                          <a:latin typeface="Century Gothic" panose="020B0502020202020204" pitchFamily="34" charset="0"/>
                        </a:rPr>
                        <a:t>attributename</a:t>
                      </a:r>
                      <a:r>
                        <a:rPr lang="en-US" sz="1800" baseline="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entury Gothic" panose="020B0502020202020204" pitchFamily="34" charset="0"/>
                        </a:rPr>
                        <a:t>datatype</a:t>
                      </a:r>
                      <a:r>
                        <a:rPr lang="en-US" sz="1800" baseline="0" dirty="0" smtClean="0">
                          <a:latin typeface="Century Gothic" panose="020B0502020202020204" pitchFamily="34" charset="0"/>
                        </a:rPr>
                        <a:t>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0616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Drop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DROP DATABASE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databasename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DROP TABLE 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0616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Truncate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Truncate</a:t>
                      </a:r>
                      <a:r>
                        <a:rPr lang="en-US" sz="1800" baseline="0" dirty="0" smtClean="0">
                          <a:latin typeface="Century Gothic" panose="020B0502020202020204" pitchFamily="34" charset="0"/>
                        </a:rPr>
                        <a:t> table </a:t>
                      </a:r>
                      <a:r>
                        <a:rPr lang="en-US" sz="1800" baseline="0" dirty="0" err="1" smtClean="0">
                          <a:latin typeface="Century Gothic" panose="020B0502020202020204" pitchFamily="34" charset="0"/>
                        </a:rPr>
                        <a:t>tablename</a:t>
                      </a:r>
                      <a:r>
                        <a:rPr lang="en-US" sz="1800" baseline="0" dirty="0" smtClean="0">
                          <a:latin typeface="Century Gothic" panose="020B0502020202020204" pitchFamily="34" charset="0"/>
                        </a:rPr>
                        <a:t>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55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Language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33201572"/>
              </p:ext>
            </p:extLst>
          </p:nvPr>
        </p:nvGraphicFramePr>
        <p:xfrm>
          <a:off x="158735" y="854380"/>
          <a:ext cx="10504972" cy="5633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391"/>
                <a:gridCol w="8361581"/>
              </a:tblGrid>
              <a:tr h="89671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Statements</a:t>
                      </a:r>
                      <a:endParaRPr lang="en-US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Syntax</a:t>
                      </a:r>
                      <a:endParaRPr lang="en-US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67147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Insert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INSERT INTO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(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column1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column2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column3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 ...)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VALUES (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value1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value2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value3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 ...);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OR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INSERT INTO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VALUES (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value1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value2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value3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 ...);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89671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Delete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DELETE 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WHERE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89671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Update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UPDATE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SET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column1 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value1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column2 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value2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 ...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WHERE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89671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Select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SELECT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column1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column2, ...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OR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SELECT * 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86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91" y="388307"/>
            <a:ext cx="10504972" cy="476518"/>
          </a:xfrm>
        </p:spPr>
        <p:txBody>
          <a:bodyPr/>
          <a:lstStyle/>
          <a:p>
            <a:r>
              <a:rPr lang="en-US" dirty="0"/>
              <a:t>Data Control Language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06717811"/>
              </p:ext>
            </p:extLst>
          </p:nvPr>
        </p:nvGraphicFramePr>
        <p:xfrm>
          <a:off x="382783" y="1868988"/>
          <a:ext cx="11630026" cy="3254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464"/>
                <a:gridCol w="9006562"/>
              </a:tblGrid>
              <a:tr h="1084719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Statements</a:t>
                      </a:r>
                      <a:endParaRPr lang="en-US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Syntax</a:t>
                      </a:r>
                      <a:endParaRPr lang="en-US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08471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Grant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Grant drop on </a:t>
                      </a:r>
                      <a:r>
                        <a:rPr lang="en-US" dirty="0" err="1" smtClean="0">
                          <a:latin typeface="Century Gothic" panose="020B0502020202020204" pitchFamily="34" charset="0"/>
                        </a:rPr>
                        <a:t>myemp</a:t>
                      </a:r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 to user1;</a:t>
                      </a:r>
                    </a:p>
                  </a:txBody>
                  <a:tcPr/>
                </a:tc>
              </a:tr>
              <a:tr h="108471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Revoke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Revoke drop on </a:t>
                      </a:r>
                      <a:r>
                        <a:rPr lang="en-US" dirty="0" err="1" smtClean="0">
                          <a:latin typeface="Century Gothic" panose="020B0502020202020204" pitchFamily="34" charset="0"/>
                        </a:rPr>
                        <a:t>myemp</a:t>
                      </a:r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 to user1;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05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09" y="327089"/>
            <a:ext cx="10504972" cy="476518"/>
          </a:xfrm>
        </p:spPr>
        <p:txBody>
          <a:bodyPr/>
          <a:lstStyle/>
          <a:p>
            <a:r>
              <a:rPr lang="en-US" dirty="0"/>
              <a:t>Transaction Control Language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41089750"/>
              </p:ext>
            </p:extLst>
          </p:nvPr>
        </p:nvGraphicFramePr>
        <p:xfrm>
          <a:off x="3269295" y="1255209"/>
          <a:ext cx="4058432" cy="497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432"/>
              </a:tblGrid>
              <a:tr h="994045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Statements</a:t>
                      </a:r>
                      <a:endParaRPr lang="en-US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994045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Commit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99404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Rollback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99404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Save</a:t>
                      </a:r>
                      <a:r>
                        <a:rPr lang="en-US" baseline="0" dirty="0" smtClean="0">
                          <a:latin typeface="Century Gothic" panose="020B0502020202020204" pitchFamily="34" charset="0"/>
                        </a:rPr>
                        <a:t> point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99404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Rollback to Save point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95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45224324"/>
              </p:ext>
            </p:extLst>
          </p:nvPr>
        </p:nvGraphicFramePr>
        <p:xfrm>
          <a:off x="282575" y="1104900"/>
          <a:ext cx="11128636" cy="3805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76"/>
                <a:gridCol w="8354860"/>
              </a:tblGrid>
              <a:tr h="126843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Statements</a:t>
                      </a:r>
                      <a:endParaRPr lang="en-US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Syntax</a:t>
                      </a:r>
                      <a:endParaRPr lang="en-US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26843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MIN()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SELECT MIN(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column_name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WHERE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26843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MAX()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SELECT MAX(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column_name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WHERE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2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86816773"/>
              </p:ext>
            </p:extLst>
          </p:nvPr>
        </p:nvGraphicFramePr>
        <p:xfrm>
          <a:off x="282575" y="1104900"/>
          <a:ext cx="11128636" cy="3805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76"/>
                <a:gridCol w="8354860"/>
              </a:tblGrid>
              <a:tr h="126843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Statements</a:t>
                      </a:r>
                      <a:endParaRPr lang="en-US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Syntax</a:t>
                      </a:r>
                      <a:endParaRPr lang="en-US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26843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SUM()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SELECT SUM(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column_name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WHERE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26843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AVG()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SELECT AVG(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column_name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WHERE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5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11834</TotalTime>
  <Words>307</Words>
  <Application>Microsoft Office PowerPoint</Application>
  <PresentationFormat>Widescreen</PresentationFormat>
  <Paragraphs>146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Times New Roman</vt:lpstr>
      <vt:lpstr>1_Office Theme</vt:lpstr>
      <vt:lpstr>PowerPoint Presentation</vt:lpstr>
      <vt:lpstr>                     Structured Query Language</vt:lpstr>
      <vt:lpstr>PowerPoint Presentation</vt:lpstr>
      <vt:lpstr>Data Definition Language</vt:lpstr>
      <vt:lpstr>Data Manipulation Language</vt:lpstr>
      <vt:lpstr>Data Control Language</vt:lpstr>
      <vt:lpstr>Transaction Control Language</vt:lpstr>
      <vt:lpstr>Aggregation Functions</vt:lpstr>
      <vt:lpstr>Aggregation Functions</vt:lpstr>
      <vt:lpstr>Aggregation Functions</vt:lpstr>
      <vt:lpstr>ORDER BY CLAUSE</vt:lpstr>
      <vt:lpstr>GROUP BY CLAUSE</vt:lpstr>
      <vt:lpstr>HAVING CLAUSE</vt:lpstr>
      <vt:lpstr>SQL  Data types</vt:lpstr>
      <vt:lpstr>Constraints in SQL</vt:lpstr>
      <vt:lpstr>JOINS IN SQL</vt:lpstr>
      <vt:lpstr>Inner Join </vt:lpstr>
      <vt:lpstr>Left Join  </vt:lpstr>
      <vt:lpstr>Right Join  </vt:lpstr>
      <vt:lpstr>Full Join  </vt:lpstr>
      <vt:lpstr>Self Join </vt:lpstr>
      <vt:lpstr>SQL UNION Operator </vt:lpstr>
      <vt:lpstr>SQL LIKE Operator  </vt:lpstr>
      <vt:lpstr>SQL IN Operator  </vt:lpstr>
      <vt:lpstr>SQL BETWEEN Operator  </vt:lpstr>
      <vt:lpstr>AS (alias) in SQL </vt:lpstr>
      <vt:lpstr>SQL EXISTS Operator  </vt:lpstr>
      <vt:lpstr>SQL AUTO INCREMENT Field  </vt:lpstr>
      <vt:lpstr>SQL CREATE VIEW Statement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Praveen Kumar</dc:creator>
  <cp:lastModifiedBy>Mobinabanu Aptabahmed Gadawale</cp:lastModifiedBy>
  <cp:revision>200</cp:revision>
  <dcterms:created xsi:type="dcterms:W3CDTF">2018-08-06T00:03:43Z</dcterms:created>
  <dcterms:modified xsi:type="dcterms:W3CDTF">2019-02-19T04:35:27Z</dcterms:modified>
</cp:coreProperties>
</file>