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7"/>
  </p:notesMasterIdLst>
  <p:sldIdLst>
    <p:sldId id="301" r:id="rId2"/>
    <p:sldId id="327" r:id="rId3"/>
    <p:sldId id="360" r:id="rId4"/>
    <p:sldId id="361" r:id="rId5"/>
    <p:sldId id="362" r:id="rId6"/>
    <p:sldId id="363" r:id="rId7"/>
    <p:sldId id="364" r:id="rId8"/>
    <p:sldId id="365" r:id="rId9"/>
    <p:sldId id="369" r:id="rId10"/>
    <p:sldId id="367" r:id="rId11"/>
    <p:sldId id="368" r:id="rId12"/>
    <p:sldId id="370" r:id="rId13"/>
    <p:sldId id="371" r:id="rId14"/>
    <p:sldId id="404" r:id="rId15"/>
    <p:sldId id="372" r:id="rId16"/>
    <p:sldId id="373" r:id="rId17"/>
    <p:sldId id="374" r:id="rId18"/>
    <p:sldId id="375" r:id="rId19"/>
    <p:sldId id="376" r:id="rId20"/>
    <p:sldId id="377" r:id="rId21"/>
    <p:sldId id="378" r:id="rId22"/>
    <p:sldId id="379" r:id="rId23"/>
    <p:sldId id="380" r:id="rId24"/>
    <p:sldId id="381" r:id="rId25"/>
    <p:sldId id="382" r:id="rId26"/>
    <p:sldId id="383" r:id="rId27"/>
    <p:sldId id="384" r:id="rId28"/>
    <p:sldId id="385" r:id="rId29"/>
    <p:sldId id="387" r:id="rId30"/>
    <p:sldId id="388" r:id="rId31"/>
    <p:sldId id="389" r:id="rId32"/>
    <p:sldId id="390" r:id="rId33"/>
    <p:sldId id="391" r:id="rId34"/>
    <p:sldId id="392" r:id="rId35"/>
    <p:sldId id="393" r:id="rId36"/>
    <p:sldId id="394" r:id="rId37"/>
    <p:sldId id="395" r:id="rId38"/>
    <p:sldId id="401" r:id="rId39"/>
    <p:sldId id="402" r:id="rId40"/>
    <p:sldId id="403" r:id="rId41"/>
    <p:sldId id="396" r:id="rId42"/>
    <p:sldId id="397" r:id="rId43"/>
    <p:sldId id="398" r:id="rId44"/>
    <p:sldId id="399" r:id="rId45"/>
    <p:sldId id="303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598A003-C006-428D-86C0-09B619D14CFF}">
          <p14:sldIdLst>
            <p14:sldId id="301"/>
            <p14:sldId id="327"/>
            <p14:sldId id="360"/>
            <p14:sldId id="361"/>
            <p14:sldId id="362"/>
            <p14:sldId id="363"/>
            <p14:sldId id="364"/>
            <p14:sldId id="365"/>
            <p14:sldId id="369"/>
            <p14:sldId id="367"/>
            <p14:sldId id="368"/>
            <p14:sldId id="370"/>
            <p14:sldId id="371"/>
            <p14:sldId id="404"/>
            <p14:sldId id="372"/>
            <p14:sldId id="373"/>
            <p14:sldId id="374"/>
            <p14:sldId id="375"/>
            <p14:sldId id="376"/>
            <p14:sldId id="377"/>
            <p14:sldId id="378"/>
            <p14:sldId id="379"/>
            <p14:sldId id="380"/>
            <p14:sldId id="381"/>
            <p14:sldId id="382"/>
            <p14:sldId id="383"/>
            <p14:sldId id="384"/>
            <p14:sldId id="385"/>
            <p14:sldId id="387"/>
            <p14:sldId id="388"/>
            <p14:sldId id="389"/>
            <p14:sldId id="390"/>
            <p14:sldId id="391"/>
            <p14:sldId id="392"/>
            <p14:sldId id="393"/>
            <p14:sldId id="394"/>
            <p14:sldId id="395"/>
            <p14:sldId id="401"/>
            <p14:sldId id="402"/>
            <p14:sldId id="403"/>
            <p14:sldId id="396"/>
            <p14:sldId id="397"/>
            <p14:sldId id="398"/>
            <p14:sldId id="399"/>
            <p14:sldId id="30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3146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760" autoAdjust="0"/>
    <p:restoredTop sz="94255" autoAdjust="0"/>
  </p:normalViewPr>
  <p:slideViewPr>
    <p:cSldViewPr snapToGrid="0">
      <p:cViewPr varScale="1">
        <p:scale>
          <a:sx n="78" d="100"/>
          <a:sy n="78" d="100"/>
        </p:scale>
        <p:origin x="96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26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C1DA70-9A92-4AA8-906E-E9850823E1C4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0A7B50-E105-47A8-808B-76B5CD0ED6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4660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CD759-98A0-4B3F-8C90-4FE6D7B6646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1771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ain slide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6221" y="2339223"/>
            <a:ext cx="2179559" cy="2179556"/>
          </a:xfrm>
          <a:prstGeom prst="rect">
            <a:avLst/>
          </a:prstGeom>
        </p:spPr>
      </p:pic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>
          <a:xfrm>
            <a:off x="838200" y="4225160"/>
            <a:ext cx="10515600" cy="441445"/>
          </a:xfrm>
          <a:prstGeom prst="rect">
            <a:avLst/>
          </a:prstGeom>
        </p:spPr>
        <p:txBody>
          <a:bodyPr/>
          <a:lstStyle>
            <a:lvl1pPr algn="ctr">
              <a:defRPr sz="3200" b="1" spc="30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MAIN TITLE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4666868"/>
            <a:ext cx="10515600" cy="914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353546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ub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8735" y="51516"/>
            <a:ext cx="10504972" cy="476518"/>
          </a:xfrm>
          <a:prstGeom prst="rect">
            <a:avLst/>
          </a:prstGeom>
        </p:spPr>
        <p:txBody>
          <a:bodyPr/>
          <a:lstStyle>
            <a:lvl1pPr>
              <a:defRPr sz="3600" b="1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&lt;&lt;Slide Title&gt;&gt;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83335" y="1104410"/>
            <a:ext cx="11629622" cy="5450936"/>
          </a:xfrm>
          <a:prstGeom prst="rect">
            <a:avLst/>
          </a:prstGeom>
        </p:spPr>
        <p:txBody>
          <a:bodyPr/>
          <a:lstStyle>
            <a:lvl1pPr>
              <a:defRPr sz="2400" b="0">
                <a:latin typeface="Century Gothic" panose="020B0502020202020204" pitchFamily="34" charset="0"/>
              </a:defRPr>
            </a:lvl1pPr>
            <a:lvl2pPr>
              <a:defRPr sz="2400" b="0">
                <a:latin typeface="Century Gothic" panose="020B0502020202020204" pitchFamily="34" charset="0"/>
              </a:defRPr>
            </a:lvl2pPr>
            <a:lvl3pPr>
              <a:defRPr sz="2400" b="0">
                <a:latin typeface="Century Gothic" panose="020B0502020202020204" pitchFamily="34" charset="0"/>
              </a:defRPr>
            </a:lvl3pPr>
            <a:lvl4pPr>
              <a:defRPr sz="2400" b="0">
                <a:latin typeface="Century Gothic" panose="020B0502020202020204" pitchFamily="34" charset="0"/>
              </a:defRPr>
            </a:lvl4pPr>
            <a:lvl5pPr>
              <a:defRPr sz="2400" b="0"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1"/>
          <p:cNvSpPr>
            <a:spLocks noGrp="1"/>
          </p:cNvSpPr>
          <p:nvPr userDrawn="1"/>
        </p:nvSpPr>
        <p:spPr>
          <a:xfrm>
            <a:off x="11646960" y="6566772"/>
            <a:ext cx="529933" cy="246221"/>
          </a:xfrm>
          <a:prstGeom prst="rect">
            <a:avLst/>
          </a:prstGeom>
        </p:spPr>
        <p:txBody>
          <a:bodyPr anchor="ctr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100" b="1" kern="1200">
                <a:solidFill>
                  <a:srgbClr val="7030A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9ACD1569-816F-457A-A9AE-4FE564801E0D}" type="slidenum">
              <a:rPr lang="en-IN" sz="1000" b="0" smtClean="0">
                <a:solidFill>
                  <a:prstClr val="white">
                    <a:lumMod val="65000"/>
                  </a:prstClr>
                </a:solidFill>
                <a:latin typeface="Arial" pitchFamily="34" charset="0"/>
                <a:cs typeface="Arial" pitchFamily="34" charset="0"/>
              </a:rPr>
              <a:pPr>
                <a:defRPr/>
              </a:pPr>
              <a:t>‹#›</a:t>
            </a:fld>
            <a:endParaRPr lang="en-IN" sz="1000" b="0" dirty="0">
              <a:solidFill>
                <a:prstClr val="white">
                  <a:lumMod val="65000"/>
                </a:prst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1006525" y="129106"/>
            <a:ext cx="1003428" cy="758791"/>
          </a:xfrm>
          <a:prstGeom prst="rect">
            <a:avLst/>
          </a:prstGeom>
          <a:blipFill dpi="0" rotWithShape="1">
            <a:blip r:embed="rId2" cstate="screen">
              <a:alphaModFix amt="1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6914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ub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1006525" y="129106"/>
            <a:ext cx="1003428" cy="758791"/>
          </a:xfrm>
          <a:prstGeom prst="rect">
            <a:avLst/>
          </a:prstGeom>
          <a:blipFill dpi="0" rotWithShape="1">
            <a:blip r:embed="rId2" cstate="screen">
              <a:alphaModFix amt="1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prstClr val="white"/>
              </a:solidFill>
            </a:endParaRPr>
          </a:p>
        </p:txBody>
      </p:sp>
      <p:sp>
        <p:nvSpPr>
          <p:cNvPr id="4" name="Slide Number Placeholder 1"/>
          <p:cNvSpPr>
            <a:spLocks noGrp="1"/>
          </p:cNvSpPr>
          <p:nvPr userDrawn="1"/>
        </p:nvSpPr>
        <p:spPr>
          <a:xfrm>
            <a:off x="11646960" y="6566772"/>
            <a:ext cx="529933" cy="246221"/>
          </a:xfrm>
          <a:prstGeom prst="rect">
            <a:avLst/>
          </a:prstGeom>
        </p:spPr>
        <p:txBody>
          <a:bodyPr anchor="ctr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100" b="1" kern="1200">
                <a:solidFill>
                  <a:srgbClr val="7030A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9ACD1569-816F-457A-A9AE-4FE564801E0D}" type="slidenum">
              <a:rPr lang="en-IN" sz="1000" b="0" smtClean="0">
                <a:solidFill>
                  <a:prstClr val="white">
                    <a:lumMod val="65000"/>
                  </a:prstClr>
                </a:solidFill>
                <a:latin typeface="Arial" pitchFamily="34" charset="0"/>
                <a:cs typeface="Arial" pitchFamily="34" charset="0"/>
              </a:rPr>
              <a:pPr>
                <a:defRPr/>
              </a:pPr>
              <a:t>‹#›</a:t>
            </a:fld>
            <a:endParaRPr lang="en-IN" sz="1000" b="0" dirty="0">
              <a:solidFill>
                <a:prstClr val="white">
                  <a:lumMod val="65000"/>
                </a:prst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499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parato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" y="4332862"/>
            <a:ext cx="12192000" cy="92846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63"/>
            <a:endParaRPr lang="en-US" sz="2160" dirty="0">
              <a:solidFill>
                <a:prstClr val="white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1530385" y="4097673"/>
            <a:ext cx="10515600" cy="2899233"/>
          </a:xfrm>
          <a:prstGeom prst="rect">
            <a:avLst/>
          </a:prstGeom>
        </p:spPr>
        <p:txBody>
          <a:bodyPr/>
          <a:lstStyle>
            <a:lvl1pPr algn="r">
              <a:defRPr sz="10000" b="1">
                <a:solidFill>
                  <a:schemeClr val="bg2">
                    <a:lumMod val="90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SEPARATOR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11006525" y="129106"/>
            <a:ext cx="1003428" cy="758791"/>
          </a:xfrm>
          <a:prstGeom prst="rect">
            <a:avLst/>
          </a:prstGeom>
          <a:blipFill dpi="0" rotWithShape="1">
            <a:blip r:embed="rId2" cstate="screen">
              <a:alphaModFix amt="1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2180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" y="4332862"/>
            <a:ext cx="12192000" cy="92846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63"/>
            <a:endParaRPr lang="en-US" sz="2160" dirty="0">
              <a:solidFill>
                <a:prstClr val="white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-371060" y="4105411"/>
            <a:ext cx="12404035" cy="1316446"/>
          </a:xfrm>
          <a:prstGeom prst="rect">
            <a:avLst/>
          </a:prstGeom>
        </p:spPr>
        <p:txBody>
          <a:bodyPr/>
          <a:lstStyle>
            <a:lvl1pPr algn="r">
              <a:defRPr sz="10000" b="1" baseline="0">
                <a:solidFill>
                  <a:schemeClr val="bg2">
                    <a:lumMod val="90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US" dirty="0"/>
              <a:t>THANK YOU</a:t>
            </a:r>
            <a:br>
              <a:rPr lang="en-US" dirty="0"/>
            </a:b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10558753" y="5408605"/>
            <a:ext cx="1326467" cy="1003073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3464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857F8E6-C5A3-D94C-B6D2-623BAF065E03}" type="datetimeFigureOut">
              <a:rPr lang="en-US">
                <a:solidFill>
                  <a:prstClr val="black"/>
                </a:solidFill>
              </a:rPr>
              <a:pPr/>
              <a:t>2/19/2019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7922C4D-75AE-674A-BC05-DCC65DEF3325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6040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87000">
              <a:srgbClr val="F3F3F3"/>
            </a:gs>
            <a:gs pos="48000">
              <a:srgbClr val="FAFAFA"/>
            </a:gs>
            <a:gs pos="27000">
              <a:srgbClr val="FDFDFD"/>
            </a:gs>
            <a:gs pos="67000">
              <a:srgbClr val="F4F4F4"/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3" y="6566778"/>
            <a:ext cx="3531736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defTabSz="914363">
              <a:defRPr/>
            </a:pPr>
            <a:r>
              <a:rPr lang="en-US" sz="1000" dirty="0">
                <a:solidFill>
                  <a:prstClr val="white">
                    <a:lumMod val="6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2016 SLK Software Services Pvt. Ltd. All rights reserved.</a:t>
            </a:r>
          </a:p>
        </p:txBody>
      </p:sp>
      <p:sp>
        <p:nvSpPr>
          <p:cNvPr id="9" name="Text Placeholder 4"/>
          <p:cNvSpPr txBox="1">
            <a:spLocks/>
          </p:cNvSpPr>
          <p:nvPr userDrawn="1"/>
        </p:nvSpPr>
        <p:spPr>
          <a:xfrm>
            <a:off x="4381500" y="6576688"/>
            <a:ext cx="3429000" cy="236311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914363">
              <a:buFont typeface="Arial" charset="0"/>
              <a:buNone/>
              <a:defRPr/>
            </a:pPr>
            <a:r>
              <a:rPr lang="en-US" sz="1000" dirty="0">
                <a:solidFill>
                  <a:srgbClr val="8064A2">
                    <a:lumMod val="60000"/>
                    <a:lumOff val="40000"/>
                  </a:srgbClr>
                </a:solidFill>
                <a:latin typeface="Arial" pitchFamily="34" charset="0"/>
                <a:cs typeface="Arial" pitchFamily="34" charset="0"/>
              </a:rPr>
              <a:t>Confidential Information</a:t>
            </a:r>
          </a:p>
        </p:txBody>
      </p:sp>
    </p:spTree>
    <p:extLst>
      <p:ext uri="{BB962C8B-B14F-4D97-AF65-F5344CB8AC3E}">
        <p14:creationId xmlns:p14="http://schemas.microsoft.com/office/powerpoint/2010/main" val="3203883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9" r:id="rId6"/>
  </p:sldLayoutIdLst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hf sldNum="0" hdr="0" ftr="0" dt="0"/>
  <p:txStyles>
    <p:titleStyle>
      <a:lvl1pPr algn="l" defTabSz="91436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1" indent="-228591" algn="l" defTabSz="91436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73" indent="-228591" algn="l" defTabSz="91436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54" indent="-228591" algn="l" defTabSz="91436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36" indent="-228591" algn="l" defTabSz="91436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18" indent="-228591" algn="l" defTabSz="91436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99" indent="-228591" algn="l" defTabSz="91436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4130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Aggregation Functions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041508501"/>
              </p:ext>
            </p:extLst>
          </p:nvPr>
        </p:nvGraphicFramePr>
        <p:xfrm>
          <a:off x="158735" y="1230161"/>
          <a:ext cx="11630026" cy="3230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725"/>
                <a:gridCol w="8920301"/>
              </a:tblGrid>
              <a:tr h="849160">
                <a:tc>
                  <a:txBody>
                    <a:bodyPr/>
                    <a:lstStyle/>
                    <a:p>
                      <a:pPr marL="0" marR="0" lvl="0" indent="0" algn="l" defTabSz="9143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>
                          <a:latin typeface="Century Gothic" panose="020B0502020202020204" pitchFamily="34" charset="0"/>
                        </a:rPr>
                        <a:t>Statements</a:t>
                      </a:r>
                    </a:p>
                    <a:p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>
                          <a:latin typeface="Century Gothic" panose="020B0502020202020204" pitchFamily="34" charset="0"/>
                        </a:rPr>
                        <a:t>Syntax</a:t>
                      </a:r>
                    </a:p>
                    <a:p>
                      <a:endParaRPr lang="en-US" sz="2800" dirty="0"/>
                    </a:p>
                  </a:txBody>
                  <a:tcPr/>
                </a:tc>
              </a:tr>
              <a:tr h="1771128">
                <a:tc>
                  <a:txBody>
                    <a:bodyPr/>
                    <a:lstStyle/>
                    <a:p>
                      <a:pPr marL="0" marR="0" lvl="0" indent="0" algn="l" defTabSz="9143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entury Gothic" panose="020B0502020202020204" pitchFamily="34" charset="0"/>
                        </a:rPr>
                        <a:t>COUNT()</a:t>
                      </a:r>
                    </a:p>
                    <a:p>
                      <a:endParaRPr lang="en-US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SELECT COUNT(</a:t>
                      </a:r>
                      <a:r>
                        <a:rPr lang="en-US" sz="1800" b="0" i="1" kern="1200" dirty="0" err="1" smtClean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column_name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)</a:t>
                      </a:r>
                      <a:r>
                        <a:rPr lang="en-US" dirty="0" smtClean="0">
                          <a:latin typeface="Century Gothic" panose="020B0502020202020204" pitchFamily="34" charset="0"/>
                        </a:rPr>
                        <a:t/>
                      </a:r>
                      <a:br>
                        <a:rPr lang="en-US" dirty="0" smtClean="0">
                          <a:latin typeface="Century Gothic" panose="020B0502020202020204" pitchFamily="34" charset="0"/>
                        </a:rPr>
                      </a:b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FROM </a:t>
                      </a:r>
                      <a:r>
                        <a:rPr lang="en-US" sz="1800" b="0" i="1" kern="1200" dirty="0" err="1" smtClean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table_name</a:t>
                      </a:r>
                      <a:r>
                        <a:rPr lang="en-US" dirty="0" smtClean="0">
                          <a:latin typeface="Century Gothic" panose="020B0502020202020204" pitchFamily="34" charset="0"/>
                        </a:rPr>
                        <a:t/>
                      </a:r>
                      <a:br>
                        <a:rPr lang="en-US" dirty="0" smtClean="0">
                          <a:latin typeface="Century Gothic" panose="020B0502020202020204" pitchFamily="34" charset="0"/>
                        </a:rPr>
                      </a:b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WHERE </a:t>
                      </a:r>
                      <a:r>
                        <a:rPr lang="en-US" sz="1800" b="0" i="1" kern="1200" dirty="0" smtClean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condition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;</a:t>
                      </a:r>
                      <a:endParaRPr lang="en-US" dirty="0" smtClean="0">
                        <a:latin typeface="Century Gothic" panose="020B0502020202020204" pitchFamily="34" charset="0"/>
                      </a:endParaRPr>
                    </a:p>
                    <a:p>
                      <a:r>
                        <a:rPr lang="en-US" dirty="0" smtClean="0">
                          <a:latin typeface="Century Gothic" panose="020B0502020202020204" pitchFamily="34" charset="0"/>
                        </a:rPr>
                        <a:t>OR</a:t>
                      </a:r>
                    </a:p>
                    <a:p>
                      <a:pPr marL="0" marR="0" lvl="0" indent="0" algn="l" defTabSz="9143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SELECT COUNT(</a:t>
                      </a:r>
                      <a:r>
                        <a:rPr lang="en-US" sz="1800" b="0" i="1" kern="1200" dirty="0" smtClean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*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)</a:t>
                      </a:r>
                      <a:r>
                        <a:rPr lang="en-US" dirty="0" smtClean="0">
                          <a:latin typeface="Century Gothic" panose="020B0502020202020204" pitchFamily="34" charset="0"/>
                        </a:rPr>
                        <a:t/>
                      </a:r>
                      <a:br>
                        <a:rPr lang="en-US" dirty="0" smtClean="0">
                          <a:latin typeface="Century Gothic" panose="020B0502020202020204" pitchFamily="34" charset="0"/>
                        </a:rPr>
                      </a:b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FROM </a:t>
                      </a:r>
                      <a:r>
                        <a:rPr lang="en-US" sz="1800" b="0" i="1" kern="1200" dirty="0" err="1" smtClean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table_name</a:t>
                      </a:r>
                      <a:r>
                        <a:rPr lang="en-US" dirty="0" smtClean="0">
                          <a:latin typeface="Century Gothic" panose="020B0502020202020204" pitchFamily="34" charset="0"/>
                        </a:rPr>
                        <a:t/>
                      </a:r>
                      <a:br>
                        <a:rPr lang="en-US" dirty="0" smtClean="0">
                          <a:latin typeface="Century Gothic" panose="020B0502020202020204" pitchFamily="34" charset="0"/>
                        </a:rPr>
                      </a:br>
                      <a:endParaRPr lang="en-US" dirty="0" smtClean="0">
                        <a:latin typeface="Century Gothic" panose="020B0502020202020204" pitchFamily="34" charset="0"/>
                      </a:endParaRPr>
                    </a:p>
                    <a:p>
                      <a:endParaRPr lang="en-US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2856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 BY CLAUSE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800" dirty="0"/>
              <a:t>Syntax:</a:t>
            </a:r>
          </a:p>
          <a:p>
            <a:pPr marL="0" indent="0">
              <a:buNone/>
            </a:pPr>
            <a:r>
              <a:rPr lang="en-US" sz="2800" dirty="0"/>
              <a:t>	SELECT </a:t>
            </a:r>
            <a:r>
              <a:rPr lang="en-US" sz="2800" i="1" dirty="0"/>
              <a:t>column1</a:t>
            </a:r>
            <a:r>
              <a:rPr lang="en-US" sz="2800" dirty="0"/>
              <a:t>,</a:t>
            </a:r>
            <a:r>
              <a:rPr lang="en-US" sz="2800" i="1" dirty="0"/>
              <a:t> column2, ...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	FROM </a:t>
            </a:r>
            <a:r>
              <a:rPr lang="en-US" sz="2800" i="1" dirty="0" err="1"/>
              <a:t>table_name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	ORDER BY </a:t>
            </a:r>
            <a:r>
              <a:rPr lang="en-US" sz="2800" i="1" dirty="0"/>
              <a:t>column1, column2, ... </a:t>
            </a:r>
            <a:r>
              <a:rPr lang="en-US" sz="2800" dirty="0"/>
              <a:t>ASC|DESC;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9015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 BY CLAUSE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800" dirty="0"/>
              <a:t>Syntax:</a:t>
            </a:r>
          </a:p>
          <a:p>
            <a:pPr marL="0" indent="0">
              <a:buNone/>
            </a:pPr>
            <a:r>
              <a:rPr lang="en-US" sz="2800" dirty="0"/>
              <a:t>	SELECT </a:t>
            </a:r>
            <a:r>
              <a:rPr lang="en-US" sz="2800" i="1" dirty="0" err="1"/>
              <a:t>column_name</a:t>
            </a:r>
            <a:r>
              <a:rPr lang="en-US" sz="2800" i="1" dirty="0"/>
              <a:t>(s)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	FROM </a:t>
            </a:r>
            <a:r>
              <a:rPr lang="en-US" sz="2800" i="1" dirty="0" err="1"/>
              <a:t>table_name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	WHERE </a:t>
            </a:r>
            <a:r>
              <a:rPr lang="en-US" sz="2800" i="1" dirty="0"/>
              <a:t>condition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	GROUP BY </a:t>
            </a:r>
            <a:r>
              <a:rPr lang="en-US" sz="2800" i="1" dirty="0" err="1"/>
              <a:t>column_name</a:t>
            </a:r>
            <a:r>
              <a:rPr lang="en-US" sz="2800" i="1" dirty="0"/>
              <a:t>(s)</a:t>
            </a:r>
            <a:br>
              <a:rPr lang="en-US" sz="2800" i="1" dirty="0"/>
            </a:br>
            <a:r>
              <a:rPr lang="en-US" sz="2800" i="1" dirty="0"/>
              <a:t>	</a:t>
            </a:r>
            <a:r>
              <a:rPr lang="en-US" sz="2800" dirty="0"/>
              <a:t>ORDER BY </a:t>
            </a:r>
            <a:r>
              <a:rPr lang="en-US" sz="2800" i="1" dirty="0" err="1"/>
              <a:t>column_name</a:t>
            </a:r>
            <a:r>
              <a:rPr lang="en-US" sz="2800" i="1" dirty="0"/>
              <a:t>(s);</a:t>
            </a:r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9018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HAVING CLAUSE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800" dirty="0"/>
              <a:t>Syntax:</a:t>
            </a:r>
          </a:p>
          <a:p>
            <a:pPr marL="0" indent="0">
              <a:buNone/>
            </a:pPr>
            <a:r>
              <a:rPr lang="en-US" sz="2800" dirty="0"/>
              <a:t>	SELECT </a:t>
            </a:r>
            <a:r>
              <a:rPr lang="en-US" sz="2800" i="1" dirty="0" err="1"/>
              <a:t>column_name</a:t>
            </a:r>
            <a:r>
              <a:rPr lang="en-US" sz="2800" i="1" dirty="0"/>
              <a:t>(s)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	FROM </a:t>
            </a:r>
            <a:r>
              <a:rPr lang="en-US" sz="2800" i="1" dirty="0" err="1"/>
              <a:t>table_name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	WHERE </a:t>
            </a:r>
            <a:r>
              <a:rPr lang="en-US" sz="2800" i="1" dirty="0"/>
              <a:t>condition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	GROUP BY </a:t>
            </a:r>
            <a:r>
              <a:rPr lang="en-US" sz="2800" i="1" dirty="0" err="1"/>
              <a:t>column_name</a:t>
            </a:r>
            <a:r>
              <a:rPr lang="en-US" sz="2800" i="1" dirty="0"/>
              <a:t>(s)</a:t>
            </a:r>
            <a:br>
              <a:rPr lang="en-US" sz="2800" i="1" dirty="0"/>
            </a:br>
            <a:r>
              <a:rPr lang="en-US" sz="2800" i="1" dirty="0"/>
              <a:t>	</a:t>
            </a:r>
            <a:r>
              <a:rPr lang="en-US" sz="2800" dirty="0"/>
              <a:t>HAVING </a:t>
            </a:r>
            <a:r>
              <a:rPr lang="en-US" sz="2800" i="1" dirty="0"/>
              <a:t>condition</a:t>
            </a:r>
            <a:br>
              <a:rPr lang="en-US" sz="2800" i="1" dirty="0"/>
            </a:br>
            <a:r>
              <a:rPr lang="en-US" sz="2800" i="1" dirty="0"/>
              <a:t>	</a:t>
            </a:r>
            <a:r>
              <a:rPr lang="en-US" sz="2800" dirty="0"/>
              <a:t>ORDER BY </a:t>
            </a:r>
            <a:r>
              <a:rPr lang="en-US" sz="2800" i="1" dirty="0" err="1"/>
              <a:t>column_name</a:t>
            </a:r>
            <a:r>
              <a:rPr lang="en-US" sz="2800" i="1" dirty="0"/>
              <a:t>(s);</a:t>
            </a:r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25934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CLAUSE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621" y="795491"/>
            <a:ext cx="11629622" cy="5450936"/>
          </a:xfrm>
        </p:spPr>
        <p:txBody>
          <a:bodyPr/>
          <a:lstStyle/>
          <a:p>
            <a:r>
              <a:rPr lang="en-US" dirty="0"/>
              <a:t>SELECT </a:t>
            </a:r>
            <a:r>
              <a:rPr lang="en-US" i="1" dirty="0"/>
              <a:t>column1</a:t>
            </a:r>
            <a:r>
              <a:rPr lang="en-US" dirty="0"/>
              <a:t>,</a:t>
            </a:r>
            <a:r>
              <a:rPr lang="en-US" i="1" dirty="0"/>
              <a:t> column2, ...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FROM </a:t>
            </a:r>
            <a:r>
              <a:rPr lang="en-US" i="1" dirty="0" err="1"/>
              <a:t>table_name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WHERE </a:t>
            </a:r>
            <a:r>
              <a:rPr lang="en-US" i="1" dirty="0"/>
              <a:t>condition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784775"/>
              </p:ext>
            </p:extLst>
          </p:nvPr>
        </p:nvGraphicFramePr>
        <p:xfrm>
          <a:off x="1077935" y="1977038"/>
          <a:ext cx="9585772" cy="4269389"/>
        </p:xfrm>
        <a:graphic>
          <a:graphicData uri="http://schemas.openxmlformats.org/drawingml/2006/table">
            <a:tbl>
              <a:tblPr/>
              <a:tblGrid>
                <a:gridCol w="2480637"/>
                <a:gridCol w="7105135"/>
              </a:tblGrid>
              <a:tr h="379527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dirty="0">
                          <a:effectLst/>
                        </a:rPr>
                        <a:t>Operator</a:t>
                      </a:r>
                    </a:p>
                  </a:txBody>
                  <a:tcPr marL="146018" marR="73009" marT="73009" marB="7300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Description</a:t>
                      </a:r>
                    </a:p>
                  </a:txBody>
                  <a:tcPr marL="73009" marR="73009" marT="73009" marB="7300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9527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=</a:t>
                      </a:r>
                    </a:p>
                  </a:txBody>
                  <a:tcPr marL="146018" marR="73009" marT="73009" marB="7300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Equal</a:t>
                      </a:r>
                    </a:p>
                  </a:txBody>
                  <a:tcPr marL="73009" marR="73009" marT="73009" marB="7300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623507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&lt;&gt;</a:t>
                      </a:r>
                    </a:p>
                  </a:txBody>
                  <a:tcPr marL="146018" marR="73009" marT="73009" marB="7300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Not equal. </a:t>
                      </a:r>
                      <a:r>
                        <a:rPr lang="en-US" sz="1700" b="1">
                          <a:effectLst/>
                        </a:rPr>
                        <a:t>Note:</a:t>
                      </a:r>
                      <a:r>
                        <a:rPr lang="en-US" sz="1700">
                          <a:effectLst/>
                        </a:rPr>
                        <a:t> In some versions of SQL this operator may be written as !=</a:t>
                      </a:r>
                    </a:p>
                  </a:txBody>
                  <a:tcPr marL="73009" marR="73009" marT="73009" marB="7300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9527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&gt;</a:t>
                      </a:r>
                    </a:p>
                  </a:txBody>
                  <a:tcPr marL="146018" marR="73009" marT="73009" marB="7300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Greater than</a:t>
                      </a:r>
                    </a:p>
                  </a:txBody>
                  <a:tcPr marL="73009" marR="73009" marT="73009" marB="7300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379527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&lt;</a:t>
                      </a:r>
                    </a:p>
                  </a:txBody>
                  <a:tcPr marL="146018" marR="73009" marT="73009" marB="7300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Less than</a:t>
                      </a:r>
                    </a:p>
                  </a:txBody>
                  <a:tcPr marL="73009" marR="73009" marT="73009" marB="7300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9527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&gt;=</a:t>
                      </a:r>
                    </a:p>
                  </a:txBody>
                  <a:tcPr marL="146018" marR="73009" marT="73009" marB="7300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Greater than or equal</a:t>
                      </a:r>
                    </a:p>
                  </a:txBody>
                  <a:tcPr marL="73009" marR="73009" marT="73009" marB="7300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379527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&lt;=</a:t>
                      </a:r>
                    </a:p>
                  </a:txBody>
                  <a:tcPr marL="146018" marR="73009" marT="73009" marB="7300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Less than or equal</a:t>
                      </a:r>
                    </a:p>
                  </a:txBody>
                  <a:tcPr marL="73009" marR="73009" marT="73009" marB="7300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9527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BETWEEN</a:t>
                      </a:r>
                    </a:p>
                  </a:txBody>
                  <a:tcPr marL="146018" marR="73009" marT="73009" marB="7300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Between a certain range</a:t>
                      </a:r>
                    </a:p>
                  </a:txBody>
                  <a:tcPr marL="73009" marR="73009" marT="73009" marB="7300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379527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LIKE</a:t>
                      </a:r>
                    </a:p>
                  </a:txBody>
                  <a:tcPr marL="146018" marR="73009" marT="73009" marB="7300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Search for a pattern</a:t>
                      </a:r>
                    </a:p>
                  </a:txBody>
                  <a:tcPr marL="73009" marR="73009" marT="73009" marB="7300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9527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IN</a:t>
                      </a:r>
                    </a:p>
                  </a:txBody>
                  <a:tcPr marL="146018" marR="73009" marT="73009" marB="7300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dirty="0">
                          <a:effectLst/>
                        </a:rPr>
                        <a:t>To specify multiple possible values for a column</a:t>
                      </a:r>
                    </a:p>
                  </a:txBody>
                  <a:tcPr marL="73009" marR="73009" marT="73009" marB="7300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7649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 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800" dirty="0" err="1"/>
              <a:t>Int</a:t>
            </a:r>
            <a:endParaRPr lang="en-US" sz="2800" dirty="0"/>
          </a:p>
          <a:p>
            <a:r>
              <a:rPr lang="en-US" sz="2800" dirty="0" err="1"/>
              <a:t>Varchar</a:t>
            </a:r>
            <a:r>
              <a:rPr lang="en-US" sz="2800" dirty="0"/>
              <a:t>(size)</a:t>
            </a:r>
          </a:p>
          <a:p>
            <a:r>
              <a:rPr lang="en-US" sz="2800" dirty="0"/>
              <a:t>Char(size)</a:t>
            </a:r>
          </a:p>
          <a:p>
            <a:r>
              <a:rPr lang="en-US" sz="2800" dirty="0"/>
              <a:t>Double </a:t>
            </a:r>
          </a:p>
          <a:p>
            <a:r>
              <a:rPr lang="en-US" sz="2800" dirty="0"/>
              <a:t>Date</a:t>
            </a:r>
          </a:p>
          <a:p>
            <a:r>
              <a:rPr lang="en-US" sz="2800" dirty="0"/>
              <a:t>Set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42835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Constraints in 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800" dirty="0"/>
              <a:t>Unique</a:t>
            </a:r>
          </a:p>
          <a:p>
            <a:r>
              <a:rPr lang="en-US" sz="2800" dirty="0"/>
              <a:t>NOT NULL</a:t>
            </a:r>
          </a:p>
          <a:p>
            <a:r>
              <a:rPr lang="en-US" sz="2800" dirty="0"/>
              <a:t>Primary Key</a:t>
            </a:r>
          </a:p>
          <a:p>
            <a:r>
              <a:rPr lang="en-US" sz="2800" dirty="0"/>
              <a:t>Foreign key</a:t>
            </a:r>
          </a:p>
          <a:p>
            <a:r>
              <a:rPr lang="en-US" sz="2800" dirty="0"/>
              <a:t>Check</a:t>
            </a:r>
          </a:p>
          <a:p>
            <a:r>
              <a:rPr lang="en-US" sz="2800" dirty="0"/>
              <a:t>Default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07865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JOINS IN 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800" dirty="0"/>
              <a:t>Inner Join</a:t>
            </a:r>
          </a:p>
          <a:p>
            <a:r>
              <a:rPr lang="en-US" sz="2800" dirty="0"/>
              <a:t>Left Join</a:t>
            </a:r>
          </a:p>
          <a:p>
            <a:r>
              <a:rPr lang="en-US" sz="2800" dirty="0"/>
              <a:t>Right Join</a:t>
            </a:r>
          </a:p>
          <a:p>
            <a:r>
              <a:rPr lang="en-US" sz="2800" dirty="0"/>
              <a:t>Full Join</a:t>
            </a:r>
          </a:p>
          <a:p>
            <a:r>
              <a:rPr lang="en-US" sz="2800" dirty="0"/>
              <a:t>Self Join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24328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Inner Join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800" dirty="0"/>
              <a:t>SELECT </a:t>
            </a:r>
            <a:r>
              <a:rPr lang="en-US" sz="2800" i="1" dirty="0" err="1"/>
              <a:t>column_name</a:t>
            </a:r>
            <a:r>
              <a:rPr lang="en-US" sz="2800" i="1" dirty="0"/>
              <a:t>(s)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FROM </a:t>
            </a:r>
            <a:r>
              <a:rPr lang="en-US" sz="2800" i="1" dirty="0"/>
              <a:t>table1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INNER JOIN </a:t>
            </a:r>
            <a:r>
              <a:rPr lang="en-US" sz="2800" i="1" dirty="0"/>
              <a:t>table2</a:t>
            </a:r>
            <a:br>
              <a:rPr lang="en-US" sz="2800" i="1" dirty="0"/>
            </a:br>
            <a:r>
              <a:rPr lang="en-US" sz="2800" dirty="0"/>
              <a:t>ON </a:t>
            </a:r>
            <a:r>
              <a:rPr lang="en-US" sz="2800" i="1" dirty="0"/>
              <a:t>table1.column_name </a:t>
            </a:r>
            <a:r>
              <a:rPr lang="en-US" sz="2800" dirty="0"/>
              <a:t>=</a:t>
            </a:r>
            <a:r>
              <a:rPr lang="en-US" sz="2800" i="1" dirty="0"/>
              <a:t> table2.column_name</a:t>
            </a:r>
            <a:r>
              <a:rPr lang="en-US" sz="2800" dirty="0"/>
              <a:t>;</a:t>
            </a:r>
          </a:p>
          <a:p>
            <a:endParaRPr lang="en-US" sz="2800" dirty="0"/>
          </a:p>
        </p:txBody>
      </p:sp>
      <p:pic>
        <p:nvPicPr>
          <p:cNvPr id="4" name="Picture 2" descr="SQL INNER JOI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3575" y="4022411"/>
            <a:ext cx="1905000" cy="1381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4799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Left Join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800" dirty="0"/>
              <a:t>SELECT </a:t>
            </a:r>
            <a:r>
              <a:rPr lang="en-US" sz="2800" i="1" dirty="0" err="1"/>
              <a:t>column_name</a:t>
            </a:r>
            <a:r>
              <a:rPr lang="en-US" sz="2800" i="1" dirty="0"/>
              <a:t>(s)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FROM </a:t>
            </a:r>
            <a:r>
              <a:rPr lang="en-US" sz="2800" i="1" dirty="0"/>
              <a:t>table1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LEFT JOIN </a:t>
            </a:r>
            <a:r>
              <a:rPr lang="en-US" sz="2800" i="1" dirty="0"/>
              <a:t>table2</a:t>
            </a:r>
            <a:br>
              <a:rPr lang="en-US" sz="2800" i="1" dirty="0"/>
            </a:br>
            <a:r>
              <a:rPr lang="en-US" sz="2800" dirty="0"/>
              <a:t>ON </a:t>
            </a:r>
            <a:r>
              <a:rPr lang="en-US" sz="2800" i="1" dirty="0"/>
              <a:t>table1.column_name </a:t>
            </a:r>
            <a:r>
              <a:rPr lang="en-US" sz="2800" dirty="0"/>
              <a:t>=</a:t>
            </a:r>
            <a:r>
              <a:rPr lang="en-US" sz="2800" i="1" dirty="0"/>
              <a:t> table2.column_name</a:t>
            </a:r>
            <a:r>
              <a:rPr lang="en-US" sz="2800" dirty="0"/>
              <a:t>;</a:t>
            </a:r>
          </a:p>
          <a:p>
            <a:pPr marL="0" indent="0">
              <a:buNone/>
            </a:pPr>
            <a:r>
              <a:rPr lang="en-US" sz="2800" dirty="0"/>
              <a:t> </a:t>
            </a:r>
          </a:p>
          <a:p>
            <a:endParaRPr lang="en-US" sz="28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373312" y="1905000"/>
            <a:ext cx="8915400" cy="3777622"/>
          </a:xfrm>
          <a:prstGeom prst="rect">
            <a:avLst/>
          </a:prstGeom>
        </p:spPr>
        <p:txBody>
          <a:bodyPr/>
          <a:lstStyle>
            <a:lvl1pPr marL="228591" indent="-228591" algn="l" defTabSz="91436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68577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2954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0136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057318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6" name="Picture 4" descr="SQL LEFT JOI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5964" y="3793811"/>
            <a:ext cx="1905000" cy="1381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0037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803" y="2840541"/>
            <a:ext cx="10504972" cy="484743"/>
          </a:xfrm>
        </p:spPr>
        <p:txBody>
          <a:bodyPr/>
          <a:lstStyle/>
          <a:p>
            <a:pPr algn="just"/>
            <a:r>
              <a:rPr lang="en-US" dirty="0" smtClean="0">
                <a:cs typeface="Times New Roman" panose="02020603050405020304" pitchFamily="18" charset="0"/>
              </a:rPr>
              <a:t>                     Structured </a:t>
            </a:r>
            <a:r>
              <a:rPr lang="en-US" dirty="0">
                <a:cs typeface="Times New Roman" panose="02020603050405020304" pitchFamily="18" charset="0"/>
              </a:rPr>
              <a:t>Query Language</a:t>
            </a:r>
            <a:endParaRPr lang="en-IN" u="sng" dirty="0"/>
          </a:p>
        </p:txBody>
      </p:sp>
    </p:spTree>
    <p:extLst>
      <p:ext uri="{BB962C8B-B14F-4D97-AF65-F5344CB8AC3E}">
        <p14:creationId xmlns:p14="http://schemas.microsoft.com/office/powerpoint/2010/main" val="777292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Right Join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800" dirty="0"/>
              <a:t>SELECT </a:t>
            </a:r>
            <a:r>
              <a:rPr lang="en-US" sz="2800" i="1" dirty="0" err="1"/>
              <a:t>column_name</a:t>
            </a:r>
            <a:r>
              <a:rPr lang="en-US" sz="2800" i="1" dirty="0"/>
              <a:t>(s)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FROM </a:t>
            </a:r>
            <a:r>
              <a:rPr lang="en-US" sz="2800" i="1" dirty="0"/>
              <a:t>table1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RIGHT JOIN </a:t>
            </a:r>
            <a:r>
              <a:rPr lang="en-US" sz="2800" i="1" dirty="0"/>
              <a:t>table2</a:t>
            </a:r>
            <a:br>
              <a:rPr lang="en-US" sz="2800" i="1" dirty="0"/>
            </a:br>
            <a:r>
              <a:rPr lang="en-US" sz="2800" dirty="0"/>
              <a:t>ON </a:t>
            </a:r>
            <a:r>
              <a:rPr lang="en-US" sz="2800" i="1" dirty="0"/>
              <a:t>table1.column_name </a:t>
            </a:r>
            <a:r>
              <a:rPr lang="en-US" sz="2800" dirty="0"/>
              <a:t>=</a:t>
            </a:r>
            <a:r>
              <a:rPr lang="en-US" sz="2800" i="1" dirty="0"/>
              <a:t> table2.column_name</a:t>
            </a:r>
            <a:r>
              <a:rPr lang="en-US" sz="2800" dirty="0"/>
              <a:t>;</a:t>
            </a:r>
          </a:p>
          <a:p>
            <a:endParaRPr lang="en-US" sz="28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592925" y="624110"/>
            <a:ext cx="8911687" cy="1280890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589212" y="2133600"/>
            <a:ext cx="8915400" cy="3777622"/>
          </a:xfrm>
          <a:prstGeom prst="rect">
            <a:avLst/>
          </a:prstGeom>
        </p:spPr>
        <p:txBody>
          <a:bodyPr/>
          <a:lstStyle>
            <a:lvl1pPr marL="228591" indent="-228591" algn="l" defTabSz="91436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68577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2954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0136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057318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6" name="Picture 2" descr="SQL RIGHT JOI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5775" y="3844296"/>
            <a:ext cx="1905000" cy="1381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4795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Join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800" dirty="0"/>
              <a:t>SELECT </a:t>
            </a:r>
            <a:r>
              <a:rPr lang="en-US" sz="2800" i="1" dirty="0" err="1"/>
              <a:t>column_name</a:t>
            </a:r>
            <a:r>
              <a:rPr lang="en-US" sz="2800" i="1" dirty="0"/>
              <a:t>(s)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FROM </a:t>
            </a:r>
            <a:r>
              <a:rPr lang="en-US" sz="2800" i="1" dirty="0"/>
              <a:t>table1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FULL OUTER JOIN </a:t>
            </a:r>
            <a:r>
              <a:rPr lang="en-US" sz="2800" i="1" dirty="0"/>
              <a:t>table2</a:t>
            </a:r>
            <a:br>
              <a:rPr lang="en-US" sz="2800" i="1" dirty="0"/>
            </a:br>
            <a:r>
              <a:rPr lang="en-US" sz="2800" dirty="0"/>
              <a:t>ON </a:t>
            </a:r>
            <a:r>
              <a:rPr lang="en-US" sz="2800" i="1" dirty="0"/>
              <a:t>table1.column_name </a:t>
            </a:r>
            <a:r>
              <a:rPr lang="en-US" sz="2800" dirty="0"/>
              <a:t>=</a:t>
            </a:r>
            <a:r>
              <a:rPr lang="en-US" sz="2800" i="1" dirty="0"/>
              <a:t> table2.column_name</a:t>
            </a:r>
            <a:r>
              <a:rPr lang="en-US" sz="2800" dirty="0"/>
              <a:t>;</a:t>
            </a:r>
          </a:p>
          <a:p>
            <a:endParaRPr lang="en-US" sz="28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592925" y="624110"/>
            <a:ext cx="8911687" cy="1280890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589212" y="2133600"/>
            <a:ext cx="8915400" cy="3777622"/>
          </a:xfrm>
          <a:prstGeom prst="rect">
            <a:avLst/>
          </a:prstGeom>
        </p:spPr>
        <p:txBody>
          <a:bodyPr/>
          <a:lstStyle>
            <a:lvl1pPr marL="228591" indent="-228591" algn="l" defTabSz="91436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68577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2954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0136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057318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6" name="Picture 2" descr="SQL FULL OUTER JOI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5175" y="3871912"/>
            <a:ext cx="1905000" cy="1381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5606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 Join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8202" y="1515648"/>
            <a:ext cx="9871215" cy="4476025"/>
          </a:xfrm>
        </p:spPr>
        <p:txBody>
          <a:bodyPr/>
          <a:lstStyle/>
          <a:p>
            <a:r>
              <a:rPr lang="en-US" sz="2800" dirty="0"/>
              <a:t>SELECT </a:t>
            </a:r>
            <a:r>
              <a:rPr lang="en-US" sz="2800" i="1" dirty="0" err="1"/>
              <a:t>column_name</a:t>
            </a:r>
            <a:r>
              <a:rPr lang="en-US" sz="2800" i="1" dirty="0"/>
              <a:t>(s)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FROM </a:t>
            </a:r>
            <a:r>
              <a:rPr lang="en-US" sz="2800" i="1" dirty="0"/>
              <a:t>table1 T1, table1 T2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WHERE </a:t>
            </a:r>
            <a:r>
              <a:rPr lang="en-US" sz="2800" i="1" dirty="0"/>
              <a:t>condition</a:t>
            </a:r>
            <a:r>
              <a:rPr lang="en-US" sz="2800" dirty="0"/>
              <a:t>;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12039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 UNION Operator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735" y="1430087"/>
            <a:ext cx="9674857" cy="4657563"/>
          </a:xfrm>
        </p:spPr>
        <p:txBody>
          <a:bodyPr/>
          <a:lstStyle/>
          <a:p>
            <a:r>
              <a:rPr lang="en-US" sz="2800" dirty="0"/>
              <a:t>SELECT </a:t>
            </a:r>
            <a:r>
              <a:rPr lang="en-US" sz="2800" i="1" dirty="0" err="1"/>
              <a:t>column_name</a:t>
            </a:r>
            <a:r>
              <a:rPr lang="en-US" sz="2800" i="1" dirty="0"/>
              <a:t>(s)</a:t>
            </a:r>
            <a:r>
              <a:rPr lang="en-US" sz="2800" dirty="0"/>
              <a:t> FROM </a:t>
            </a:r>
            <a:r>
              <a:rPr lang="en-US" sz="2800" i="1" dirty="0"/>
              <a:t>table1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UNION</a:t>
            </a:r>
            <a:br>
              <a:rPr lang="en-US" sz="2800" dirty="0"/>
            </a:br>
            <a:r>
              <a:rPr lang="en-US" sz="2800" dirty="0"/>
              <a:t>SELECT </a:t>
            </a:r>
            <a:r>
              <a:rPr lang="en-US" sz="2800" i="1" dirty="0" err="1"/>
              <a:t>column_name</a:t>
            </a:r>
            <a:r>
              <a:rPr lang="en-US" sz="2800" i="1" dirty="0"/>
              <a:t>(s)</a:t>
            </a:r>
            <a:r>
              <a:rPr lang="en-US" sz="2800" dirty="0"/>
              <a:t> FROM </a:t>
            </a:r>
            <a:r>
              <a:rPr lang="en-US" sz="2800" i="1" dirty="0"/>
              <a:t>table2</a:t>
            </a:r>
            <a:r>
              <a:rPr lang="en-US" sz="2800" dirty="0"/>
              <a:t>;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23468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 LIKE Operator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800" dirty="0"/>
              <a:t>SELECT </a:t>
            </a:r>
            <a:r>
              <a:rPr lang="en-US" sz="2800" i="1" dirty="0"/>
              <a:t>column1, column2, ...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FROM </a:t>
            </a:r>
            <a:r>
              <a:rPr lang="en-US" sz="2800" i="1" dirty="0" err="1"/>
              <a:t>table_name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WHERE </a:t>
            </a:r>
            <a:r>
              <a:rPr lang="en-US" sz="2800" i="1" dirty="0" err="1"/>
              <a:t>columnN</a:t>
            </a:r>
            <a:r>
              <a:rPr lang="en-US" sz="2800" dirty="0"/>
              <a:t> LIKE </a:t>
            </a:r>
            <a:r>
              <a:rPr lang="en-US" sz="2800" i="1" dirty="0"/>
              <a:t>pattern</a:t>
            </a:r>
            <a:r>
              <a:rPr lang="en-US" sz="2800" dirty="0" smtClean="0"/>
              <a:t>;</a:t>
            </a:r>
            <a:endParaRPr lang="en-US" sz="2800" dirty="0"/>
          </a:p>
          <a:p>
            <a:endParaRPr lang="en-US" sz="28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589212" y="243110"/>
            <a:ext cx="8911687" cy="1280890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271712" y="1295400"/>
            <a:ext cx="8915400" cy="3777622"/>
          </a:xfrm>
          <a:prstGeom prst="rect">
            <a:avLst/>
          </a:prstGeom>
        </p:spPr>
        <p:txBody>
          <a:bodyPr/>
          <a:lstStyle>
            <a:lvl1pPr marL="228591" indent="-228591" algn="l" defTabSz="91436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68577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2954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0136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057318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4873845"/>
              </p:ext>
            </p:extLst>
          </p:nvPr>
        </p:nvGraphicFramePr>
        <p:xfrm>
          <a:off x="521744" y="2476085"/>
          <a:ext cx="8761412" cy="3813019"/>
        </p:xfrm>
        <a:graphic>
          <a:graphicData uri="http://schemas.openxmlformats.org/drawingml/2006/table">
            <a:tbl>
              <a:tblPr/>
              <a:tblGrid>
                <a:gridCol w="4380706"/>
                <a:gridCol w="4380706"/>
              </a:tblGrid>
              <a:tr h="363362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LIKE Operator</a:t>
                      </a:r>
                    </a:p>
                  </a:txBody>
                  <a:tcPr marL="135881" marR="67941" marT="67941" marB="6794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Description</a:t>
                      </a:r>
                    </a:p>
                  </a:txBody>
                  <a:tcPr marL="67941" marR="67941" marT="67941" marB="6794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3362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WHERE CustomerName LIKE 'a%'</a:t>
                      </a:r>
                    </a:p>
                  </a:txBody>
                  <a:tcPr marL="135881" marR="67941" marT="67941" marB="6794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Finds any values that start with "a"</a:t>
                      </a:r>
                    </a:p>
                  </a:txBody>
                  <a:tcPr marL="67941" marR="67941" marT="67941" marB="6794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363362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WHERE </a:t>
                      </a:r>
                      <a:r>
                        <a:rPr lang="en-US" sz="1600" dirty="0" err="1">
                          <a:effectLst/>
                        </a:rPr>
                        <a:t>CustomerName</a:t>
                      </a:r>
                      <a:r>
                        <a:rPr lang="en-US" sz="1600" dirty="0">
                          <a:effectLst/>
                        </a:rPr>
                        <a:t> LIKE '%a'</a:t>
                      </a:r>
                    </a:p>
                  </a:txBody>
                  <a:tcPr marL="135881" marR="67941" marT="67941" marB="6794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Finds any values that end with "a"</a:t>
                      </a:r>
                    </a:p>
                  </a:txBody>
                  <a:tcPr marL="67941" marR="67941" marT="67941" marB="6794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96697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WHERE CustomerName LIKE '%or%'</a:t>
                      </a:r>
                    </a:p>
                  </a:txBody>
                  <a:tcPr marL="135881" marR="67941" marT="67941" marB="6794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Finds any values that have "or" in any position</a:t>
                      </a:r>
                    </a:p>
                  </a:txBody>
                  <a:tcPr marL="67941" marR="67941" marT="67941" marB="6794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596697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WHERE CustomerName LIKE '_r%'</a:t>
                      </a:r>
                    </a:p>
                  </a:txBody>
                  <a:tcPr marL="135881" marR="67941" marT="67941" marB="6794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Finds any values that have "r" in the second position</a:t>
                      </a:r>
                    </a:p>
                  </a:txBody>
                  <a:tcPr marL="67941" marR="67941" marT="67941" marB="6794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30032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WHERE CustomerName LIKE 'a_%_%'</a:t>
                      </a:r>
                    </a:p>
                  </a:txBody>
                  <a:tcPr marL="135881" marR="67941" marT="67941" marB="6794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Finds any values that start with "a" and are at least 3 characters in length</a:t>
                      </a:r>
                    </a:p>
                  </a:txBody>
                  <a:tcPr marL="67941" marR="67941" marT="67941" marB="6794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596697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WHERE ContactName LIKE 'a%o'</a:t>
                      </a:r>
                    </a:p>
                  </a:txBody>
                  <a:tcPr marL="135881" marR="67941" marT="67941" marB="6794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Finds any values that start with "a" and ends with "o"</a:t>
                      </a:r>
                    </a:p>
                  </a:txBody>
                  <a:tcPr marL="67941" marR="67941" marT="67941" marB="6794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1528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 IN Operator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800" dirty="0"/>
              <a:t>SELECT </a:t>
            </a:r>
            <a:r>
              <a:rPr lang="en-US" sz="2800" i="1" dirty="0" err="1"/>
              <a:t>column_name</a:t>
            </a:r>
            <a:r>
              <a:rPr lang="en-US" sz="2800" i="1" dirty="0"/>
              <a:t>(s)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FROM </a:t>
            </a:r>
            <a:r>
              <a:rPr lang="en-US" sz="2800" i="1" dirty="0" err="1"/>
              <a:t>table_name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WHERE </a:t>
            </a:r>
            <a:r>
              <a:rPr lang="en-US" sz="2800" i="1" dirty="0" err="1"/>
              <a:t>column_name</a:t>
            </a:r>
            <a:r>
              <a:rPr lang="en-US" sz="2800" dirty="0"/>
              <a:t> IN (</a:t>
            </a:r>
            <a:r>
              <a:rPr lang="en-US" sz="2800" i="1" dirty="0"/>
              <a:t>value1</a:t>
            </a:r>
            <a:r>
              <a:rPr lang="en-US" sz="2800" dirty="0"/>
              <a:t>,</a:t>
            </a:r>
            <a:r>
              <a:rPr lang="en-US" sz="2800" i="1" dirty="0"/>
              <a:t> value2</a:t>
            </a:r>
            <a:r>
              <a:rPr lang="en-US" sz="2800" dirty="0"/>
              <a:t>, ...);</a:t>
            </a:r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OR</a:t>
            </a:r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SELECT </a:t>
            </a:r>
            <a:r>
              <a:rPr lang="en-US" sz="2800" i="1" dirty="0" err="1"/>
              <a:t>column_name</a:t>
            </a:r>
            <a:r>
              <a:rPr lang="en-US" sz="2800" i="1" dirty="0"/>
              <a:t>(s)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FROM </a:t>
            </a:r>
            <a:r>
              <a:rPr lang="en-US" sz="2800" i="1" dirty="0" err="1"/>
              <a:t>table_name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WHERE </a:t>
            </a:r>
            <a:r>
              <a:rPr lang="en-US" sz="2800" i="1" dirty="0" err="1"/>
              <a:t>column_name</a:t>
            </a:r>
            <a:r>
              <a:rPr lang="en-US" sz="2800" dirty="0"/>
              <a:t> IN (</a:t>
            </a:r>
            <a:r>
              <a:rPr lang="en-US" sz="2800" i="1" dirty="0"/>
              <a:t>SELECT STATEMENT</a:t>
            </a:r>
            <a:r>
              <a:rPr lang="en-US" sz="2800" dirty="0"/>
              <a:t>);</a:t>
            </a:r>
          </a:p>
          <a:p>
            <a:endParaRPr lang="en-US" sz="28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592925" y="624110"/>
            <a:ext cx="8911687" cy="1280890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589212" y="2133600"/>
            <a:ext cx="8915400" cy="3777622"/>
          </a:xfrm>
          <a:prstGeom prst="rect">
            <a:avLst/>
          </a:prstGeom>
        </p:spPr>
        <p:txBody>
          <a:bodyPr/>
          <a:lstStyle>
            <a:lvl1pPr marL="228591" indent="-228591" algn="l" defTabSz="91436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68577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2954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0136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057318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2162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 BETWEEN Operator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735" y="1745276"/>
            <a:ext cx="10109209" cy="4554270"/>
          </a:xfrm>
        </p:spPr>
        <p:txBody>
          <a:bodyPr/>
          <a:lstStyle/>
          <a:p>
            <a:r>
              <a:rPr lang="en-US" sz="2800" dirty="0"/>
              <a:t>SELECT </a:t>
            </a:r>
            <a:r>
              <a:rPr lang="en-US" sz="2800" i="1" dirty="0" err="1"/>
              <a:t>column_name</a:t>
            </a:r>
            <a:r>
              <a:rPr lang="en-US" sz="2800" i="1" dirty="0"/>
              <a:t>(s)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FROM </a:t>
            </a:r>
            <a:r>
              <a:rPr lang="en-US" sz="2800" i="1" dirty="0" err="1"/>
              <a:t>table_name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WHERE </a:t>
            </a:r>
            <a:r>
              <a:rPr lang="en-US" sz="2800" i="1" dirty="0" err="1"/>
              <a:t>column_name</a:t>
            </a:r>
            <a:r>
              <a:rPr lang="en-US" sz="2800" i="1" dirty="0"/>
              <a:t> </a:t>
            </a:r>
            <a:r>
              <a:rPr lang="en-US" sz="2800" dirty="0"/>
              <a:t>BETWEEN </a:t>
            </a:r>
            <a:r>
              <a:rPr lang="en-US" sz="2800" i="1" dirty="0"/>
              <a:t>value1</a:t>
            </a:r>
            <a:r>
              <a:rPr lang="en-US" sz="2800" dirty="0"/>
              <a:t> AND </a:t>
            </a:r>
            <a:r>
              <a:rPr lang="en-US" sz="2800" i="1" dirty="0"/>
              <a:t>value2;</a:t>
            </a:r>
            <a:endParaRPr lang="en-US" sz="2800" dirty="0"/>
          </a:p>
          <a:p>
            <a:endParaRPr lang="en-US" sz="28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592925" y="624110"/>
            <a:ext cx="8911687" cy="1280890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589212" y="2133600"/>
            <a:ext cx="8915400" cy="3777622"/>
          </a:xfrm>
          <a:prstGeom prst="rect">
            <a:avLst/>
          </a:prstGeom>
        </p:spPr>
        <p:txBody>
          <a:bodyPr/>
          <a:lstStyle>
            <a:lvl1pPr marL="228591" indent="-228591" algn="l" defTabSz="91436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68577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2954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0136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057318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22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684" y="486626"/>
            <a:ext cx="10504972" cy="476518"/>
          </a:xfrm>
        </p:spPr>
        <p:txBody>
          <a:bodyPr/>
          <a:lstStyle/>
          <a:p>
            <a:r>
              <a:rPr lang="en-US" dirty="0"/>
              <a:t>AS (alias) in SQL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735" y="1778696"/>
            <a:ext cx="10835719" cy="3899828"/>
          </a:xfrm>
        </p:spPr>
        <p:txBody>
          <a:bodyPr/>
          <a:lstStyle/>
          <a:p>
            <a:r>
              <a:rPr lang="en-US" sz="2800" dirty="0"/>
              <a:t>SELECT </a:t>
            </a:r>
            <a:r>
              <a:rPr lang="en-US" sz="2800" dirty="0" err="1"/>
              <a:t>column_name</a:t>
            </a:r>
            <a:r>
              <a:rPr lang="en-US" sz="2800" dirty="0"/>
              <a:t> AS </a:t>
            </a:r>
            <a:r>
              <a:rPr lang="en-US" sz="2800" dirty="0" err="1"/>
              <a:t>column_alias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FROM </a:t>
            </a:r>
            <a:r>
              <a:rPr lang="en-US" sz="2800" dirty="0" err="1"/>
              <a:t>table_name</a:t>
            </a:r>
            <a:endParaRPr lang="en-US" sz="2800" dirty="0"/>
          </a:p>
          <a:p>
            <a:endParaRPr lang="en-US" sz="28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592925" y="624110"/>
            <a:ext cx="8911687" cy="1280890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589212" y="2133600"/>
            <a:ext cx="8915400" cy="3777622"/>
          </a:xfrm>
          <a:prstGeom prst="rect">
            <a:avLst/>
          </a:prstGeom>
        </p:spPr>
        <p:txBody>
          <a:bodyPr/>
          <a:lstStyle>
            <a:lvl1pPr marL="228591" indent="-228591" algn="l" defTabSz="91436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68577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2954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0136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057318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24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 EXISTS Operator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800" dirty="0"/>
              <a:t>SELECT </a:t>
            </a:r>
            <a:r>
              <a:rPr lang="en-US" sz="2800" i="1" dirty="0" err="1"/>
              <a:t>column_name</a:t>
            </a:r>
            <a:r>
              <a:rPr lang="en-US" sz="2800" i="1" dirty="0"/>
              <a:t>(s)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FROM </a:t>
            </a:r>
            <a:r>
              <a:rPr lang="en-US" sz="2800" i="1" dirty="0" err="1"/>
              <a:t>table_name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WHERE EXISTS</a:t>
            </a:r>
            <a:br>
              <a:rPr lang="en-US" sz="2800" dirty="0"/>
            </a:br>
            <a:r>
              <a:rPr lang="en-US" sz="2800" dirty="0"/>
              <a:t>(SELECT </a:t>
            </a:r>
            <a:r>
              <a:rPr lang="en-US" sz="2800" i="1" dirty="0" err="1"/>
              <a:t>column_name</a:t>
            </a:r>
            <a:r>
              <a:rPr lang="en-US" sz="2800" i="1" dirty="0"/>
              <a:t> </a:t>
            </a:r>
            <a:r>
              <a:rPr lang="en-US" sz="2800" dirty="0"/>
              <a:t>FROM </a:t>
            </a:r>
            <a:r>
              <a:rPr lang="en-US" sz="2800" i="1" dirty="0" err="1"/>
              <a:t>table_name</a:t>
            </a:r>
            <a:r>
              <a:rPr lang="en-US" sz="2800" dirty="0"/>
              <a:t> WHERE </a:t>
            </a:r>
            <a:r>
              <a:rPr lang="en-US" sz="2800" i="1" dirty="0"/>
              <a:t>condition</a:t>
            </a:r>
            <a:r>
              <a:rPr lang="en-US" sz="2800" dirty="0"/>
              <a:t>);</a:t>
            </a: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592925" y="624110"/>
            <a:ext cx="8911687" cy="1280890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589212" y="2133600"/>
            <a:ext cx="8915400" cy="3777622"/>
          </a:xfrm>
          <a:prstGeom prst="rect">
            <a:avLst/>
          </a:prstGeom>
        </p:spPr>
        <p:txBody>
          <a:bodyPr/>
          <a:lstStyle>
            <a:lvl1pPr marL="228591" indent="-228591" algn="l" defTabSz="91436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68577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2954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0136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057318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766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 AUTO INCREMENT Field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800" dirty="0"/>
              <a:t>CREATE TABLE Persons (</a:t>
            </a:r>
            <a:br>
              <a:rPr lang="en-US" sz="2800" dirty="0"/>
            </a:br>
            <a:r>
              <a:rPr lang="en-US" sz="2800" dirty="0"/>
              <a:t>    ID </a:t>
            </a:r>
            <a:r>
              <a:rPr lang="en-US" sz="2800" dirty="0" err="1"/>
              <a:t>int</a:t>
            </a:r>
            <a:r>
              <a:rPr lang="en-US" sz="2800" dirty="0"/>
              <a:t> NOT NULL AUTO_INCREMENT,</a:t>
            </a:r>
            <a:br>
              <a:rPr lang="en-US" sz="2800" dirty="0"/>
            </a:br>
            <a:r>
              <a:rPr lang="en-US" sz="2800" dirty="0"/>
              <a:t>    </a:t>
            </a:r>
            <a:r>
              <a:rPr lang="en-US" sz="2800" dirty="0" err="1"/>
              <a:t>LastName</a:t>
            </a:r>
            <a:r>
              <a:rPr lang="en-US" sz="2800" dirty="0"/>
              <a:t> </a:t>
            </a:r>
            <a:r>
              <a:rPr lang="en-US" sz="2800" dirty="0" err="1"/>
              <a:t>varchar</a:t>
            </a:r>
            <a:r>
              <a:rPr lang="en-US" sz="2800" dirty="0"/>
              <a:t>(255) NOT NULL,</a:t>
            </a:r>
            <a:br>
              <a:rPr lang="en-US" sz="2800" dirty="0"/>
            </a:br>
            <a:r>
              <a:rPr lang="en-US" sz="2800" dirty="0"/>
              <a:t>    </a:t>
            </a:r>
            <a:r>
              <a:rPr lang="en-US" sz="2800" dirty="0" err="1"/>
              <a:t>FirstName</a:t>
            </a:r>
            <a:r>
              <a:rPr lang="en-US" sz="2800" dirty="0"/>
              <a:t> </a:t>
            </a:r>
            <a:r>
              <a:rPr lang="en-US" sz="2800" dirty="0" err="1"/>
              <a:t>varchar</a:t>
            </a:r>
            <a:r>
              <a:rPr lang="en-US" sz="2800" dirty="0"/>
              <a:t>(255),</a:t>
            </a:r>
            <a:br>
              <a:rPr lang="en-US" sz="2800" dirty="0"/>
            </a:br>
            <a:r>
              <a:rPr lang="en-US" sz="2800" dirty="0"/>
              <a:t>    Age </a:t>
            </a:r>
            <a:r>
              <a:rPr lang="en-US" sz="2800" dirty="0" err="1"/>
              <a:t>int</a:t>
            </a:r>
            <a:r>
              <a:rPr lang="en-US" sz="2800" dirty="0"/>
              <a:t>,</a:t>
            </a:r>
            <a:br>
              <a:rPr lang="en-US" sz="2800" dirty="0"/>
            </a:br>
            <a:r>
              <a:rPr lang="en-US" sz="2800" dirty="0"/>
              <a:t>    PRIMARY KEY (ID)</a:t>
            </a:r>
            <a:br>
              <a:rPr lang="en-US" sz="2800" dirty="0"/>
            </a:br>
            <a:r>
              <a:rPr lang="en-US" sz="2800" dirty="0"/>
              <a:t>);</a:t>
            </a:r>
          </a:p>
          <a:p>
            <a:endParaRPr lang="en-US" sz="28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592925" y="624110"/>
            <a:ext cx="8911687" cy="1280890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589212" y="2133600"/>
            <a:ext cx="8915400" cy="3777622"/>
          </a:xfrm>
          <a:prstGeom prst="rect">
            <a:avLst/>
          </a:prstGeom>
        </p:spPr>
        <p:txBody>
          <a:bodyPr/>
          <a:lstStyle>
            <a:lvl1pPr marL="228591" indent="-228591" algn="l" defTabSz="91436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68577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2954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0136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057318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22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5016500" y="624110"/>
            <a:ext cx="1714500" cy="86179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r>
              <a:rPr lang="en-US" dirty="0" smtClean="0">
                <a:cs typeface="Times New Roman" panose="02020603050405020304" pitchFamily="18" charset="0"/>
              </a:rPr>
              <a:t>SQL</a:t>
            </a:r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76400" y="2794000"/>
            <a:ext cx="1333500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Century Gothic" panose="020B0502020202020204" pitchFamily="34" charset="0"/>
                <a:cs typeface="Times New Roman" panose="02020603050405020304" pitchFamily="18" charset="0"/>
              </a:rPr>
              <a:t>DDL</a:t>
            </a:r>
            <a:endParaRPr lang="en-US" sz="2800" b="1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44900" y="2794000"/>
            <a:ext cx="1473200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Century Gothic" panose="020B0502020202020204" pitchFamily="34" charset="0"/>
                <a:cs typeface="Times New Roman" panose="02020603050405020304" pitchFamily="18" charset="0"/>
              </a:rPr>
              <a:t>DML</a:t>
            </a:r>
            <a:endParaRPr lang="en-US" sz="2800" b="1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848350" y="2794000"/>
            <a:ext cx="1403350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Century Gothic" panose="020B0502020202020204" pitchFamily="34" charset="0"/>
                <a:cs typeface="Times New Roman" panose="02020603050405020304" pitchFamily="18" charset="0"/>
              </a:rPr>
              <a:t>DCL</a:t>
            </a:r>
            <a:endParaRPr lang="en-US" sz="2800" b="1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854950" y="2794000"/>
            <a:ext cx="1377950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Century Gothic" panose="020B0502020202020204" pitchFamily="34" charset="0"/>
                <a:cs typeface="Times New Roman" panose="02020603050405020304" pitchFamily="18" charset="0"/>
              </a:rPr>
              <a:t>TCL</a:t>
            </a:r>
            <a:endParaRPr lang="en-US" sz="2800" b="1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2273300" y="1790700"/>
            <a:ext cx="6324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2260600" y="1790700"/>
            <a:ext cx="25400" cy="1003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6" idx="0"/>
          </p:cNvCxnSpPr>
          <p:nvPr/>
        </p:nvCxnSpPr>
        <p:spPr>
          <a:xfrm flipH="1">
            <a:off x="4381500" y="1790700"/>
            <a:ext cx="12700" cy="1003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7" idx="0"/>
          </p:cNvCxnSpPr>
          <p:nvPr/>
        </p:nvCxnSpPr>
        <p:spPr>
          <a:xfrm>
            <a:off x="6527800" y="1790700"/>
            <a:ext cx="22225" cy="1003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486400" y="1181100"/>
            <a:ext cx="0" cy="609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8597900" y="1790700"/>
            <a:ext cx="0" cy="1003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0987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CREATE VIEW Statement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800" dirty="0"/>
              <a:t>CREATE VIEW </a:t>
            </a:r>
            <a:r>
              <a:rPr lang="en-US" sz="2800" dirty="0" err="1"/>
              <a:t>view_name</a:t>
            </a:r>
            <a:r>
              <a:rPr lang="en-US" sz="2800" dirty="0"/>
              <a:t> AS</a:t>
            </a:r>
            <a:br>
              <a:rPr lang="en-US" sz="2800" dirty="0"/>
            </a:br>
            <a:r>
              <a:rPr lang="en-US" sz="2800" dirty="0"/>
              <a:t>SELECT column1, column2, ...</a:t>
            </a:r>
            <a:br>
              <a:rPr lang="en-US" sz="2800" dirty="0"/>
            </a:br>
            <a:r>
              <a:rPr lang="en-US" sz="2800" dirty="0"/>
              <a:t>FROM </a:t>
            </a:r>
            <a:r>
              <a:rPr lang="en-US" sz="2800" dirty="0" err="1"/>
              <a:t>table_name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WHERE condition;</a:t>
            </a:r>
          </a:p>
          <a:p>
            <a:endParaRPr lang="en-US" sz="28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592925" y="624110"/>
            <a:ext cx="8911687" cy="1280890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589212" y="2133600"/>
            <a:ext cx="8915400" cy="3777622"/>
          </a:xfrm>
          <a:prstGeom prst="rect">
            <a:avLst/>
          </a:prstGeom>
        </p:spPr>
        <p:txBody>
          <a:bodyPr/>
          <a:lstStyle>
            <a:lvl1pPr marL="228591" indent="-228591" algn="l" defTabSz="91436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68577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2954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0136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057318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706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Distinct Clause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/>
              <a:t>SELECT DISTINCT column-name</a:t>
            </a:r>
          </a:p>
          <a:p>
            <a:pPr marL="0" indent="0">
              <a:buNone/>
            </a:pPr>
            <a:r>
              <a:rPr lang="en-US" sz="2800" dirty="0"/>
              <a:t>FROM </a:t>
            </a:r>
            <a:r>
              <a:rPr lang="en-US" sz="2800" dirty="0" smtClean="0"/>
              <a:t>table-name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 smtClean="0"/>
              <a:t>OR</a:t>
            </a:r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/>
              <a:t>SELECT COUNT (DISTINCT column-name)</a:t>
            </a:r>
          </a:p>
          <a:p>
            <a:pPr marL="0" indent="0">
              <a:buNone/>
            </a:pPr>
            <a:r>
              <a:rPr lang="en-US" sz="2800" dirty="0"/>
              <a:t>FROM table-name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745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Date  Attribute in </a:t>
            </a:r>
            <a:r>
              <a:rPr lang="en-US" dirty="0" err="1" smtClean="0"/>
              <a:t>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/>
              <a:t>DATE - format YYYY-MM-DD</a:t>
            </a:r>
          </a:p>
          <a:p>
            <a:pPr marL="0" indent="0">
              <a:buNone/>
            </a:pPr>
            <a:r>
              <a:rPr lang="en-US" sz="2800" dirty="0"/>
              <a:t>DATETIME - format: YYYY-MM-DD HH:MI:SS</a:t>
            </a:r>
          </a:p>
          <a:p>
            <a:pPr marL="0" indent="0">
              <a:buNone/>
            </a:pPr>
            <a:r>
              <a:rPr lang="en-US" sz="2800" dirty="0"/>
              <a:t>TIMESTAMP - format: YYYY-MM-DD HH:MI:SS</a:t>
            </a:r>
          </a:p>
          <a:p>
            <a:pPr marL="0" indent="0">
              <a:buNone/>
            </a:pPr>
            <a:r>
              <a:rPr lang="en-US" sz="2800" dirty="0"/>
              <a:t>YEAR - format YYYY or YY</a:t>
            </a:r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Example:</a:t>
            </a:r>
          </a:p>
          <a:p>
            <a:pPr marL="0" indent="0">
              <a:buNone/>
            </a:pPr>
            <a:r>
              <a:rPr lang="en-US" sz="2800" dirty="0"/>
              <a:t>SELECT * FROM Orders WHERE </a:t>
            </a:r>
            <a:r>
              <a:rPr lang="en-US" sz="2800" dirty="0" err="1"/>
              <a:t>OrderDate</a:t>
            </a:r>
            <a:r>
              <a:rPr lang="en-US" sz="2800" dirty="0"/>
              <a:t>='2008-11-11'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54758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Rank in </a:t>
            </a:r>
            <a:r>
              <a:rPr lang="en-US" dirty="0" err="1" smtClean="0"/>
              <a:t>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 smtClean="0"/>
              <a:t>Example:</a:t>
            </a:r>
          </a:p>
          <a:p>
            <a:pPr marL="0" indent="0">
              <a:buNone/>
            </a:pPr>
            <a:r>
              <a:rPr lang="en-US" sz="2800" dirty="0" smtClean="0"/>
              <a:t>	SELECT </a:t>
            </a:r>
            <a:r>
              <a:rPr lang="en-US" sz="2800" dirty="0"/>
              <a:t>*,  RANK ()  OVER( ORDER BY </a:t>
            </a:r>
            <a:r>
              <a:rPr lang="en-US" sz="2800" dirty="0" err="1"/>
              <a:t>Student_Score</a:t>
            </a:r>
            <a:r>
              <a:rPr lang="en-US" sz="2800" dirty="0"/>
              <a:t>) </a:t>
            </a:r>
            <a:r>
              <a:rPr lang="en-US" sz="2800" dirty="0" smtClean="0"/>
              <a:t>AS 	</a:t>
            </a:r>
            <a:r>
              <a:rPr lang="en-US" sz="2800" dirty="0" err="1" smtClean="0"/>
              <a:t>RankRank</a:t>
            </a:r>
            <a:r>
              <a:rPr lang="en-US" sz="2800" dirty="0" smtClean="0"/>
              <a:t> FROM </a:t>
            </a:r>
            <a:r>
              <a:rPr lang="en-US" sz="2800" dirty="0" err="1"/>
              <a:t>StudentScore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3108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</a:t>
            </a:r>
            <a:r>
              <a:rPr lang="en-US" dirty="0" smtClean="0"/>
              <a:t> select random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/>
              <a:t>SELECT column FROM table  </a:t>
            </a:r>
          </a:p>
          <a:p>
            <a:pPr marL="0" indent="0">
              <a:buNone/>
            </a:pPr>
            <a:r>
              <a:rPr lang="en-US" sz="2800" dirty="0"/>
              <a:t>ORDER BY RAND ( ) </a:t>
            </a:r>
            <a:r>
              <a:rPr lang="en-US" sz="2800" dirty="0" smtClean="0"/>
              <a:t>;</a:t>
            </a:r>
            <a:r>
              <a:rPr lang="en-US" sz="2800" dirty="0"/>
              <a:t> 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3829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 in </a:t>
            </a:r>
            <a:r>
              <a:rPr lang="en-US" dirty="0" err="1" smtClean="0"/>
              <a:t>sql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295690" y="656261"/>
            <a:ext cx="11629622" cy="6016388"/>
          </a:xfrm>
        </p:spPr>
        <p:txBody>
          <a:bodyPr/>
          <a:lstStyle/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cs typeface="Consolas" panose="020B0609020204030204" pitchFamily="49" charset="0"/>
              </a:rPr>
              <a:t>CREATE SEQUENCE </a:t>
            </a:r>
            <a:r>
              <a:rPr lang="en-US" altLang="en-US" dirty="0" err="1">
                <a:cs typeface="Consolas" panose="020B0609020204030204" pitchFamily="49" charset="0"/>
              </a:rPr>
              <a:t>sequence_name</a:t>
            </a:r>
            <a:endParaRPr lang="en-US" altLang="en-US" dirty="0">
              <a:cs typeface="Consolas" panose="020B0609020204030204" pitchFamily="49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cs typeface="Consolas" panose="020B0609020204030204" pitchFamily="49" charset="0"/>
              </a:rPr>
              <a:t> START WITH </a:t>
            </a:r>
            <a:r>
              <a:rPr lang="en-US" altLang="en-US" dirty="0" err="1">
                <a:cs typeface="Consolas" panose="020B0609020204030204" pitchFamily="49" charset="0"/>
              </a:rPr>
              <a:t>initial_value</a:t>
            </a:r>
            <a:r>
              <a:rPr lang="en-US" altLang="en-US" dirty="0">
                <a:cs typeface="Consolas" panose="020B0609020204030204" pitchFamily="49" charset="0"/>
              </a:rPr>
              <a:t> 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cs typeface="Consolas" panose="020B0609020204030204" pitchFamily="49" charset="0"/>
              </a:rPr>
              <a:t>INCREMENT BY </a:t>
            </a:r>
            <a:r>
              <a:rPr lang="en-US" altLang="en-US" dirty="0" err="1">
                <a:cs typeface="Consolas" panose="020B0609020204030204" pitchFamily="49" charset="0"/>
              </a:rPr>
              <a:t>increment_value</a:t>
            </a:r>
            <a:r>
              <a:rPr lang="en-US" altLang="en-US" dirty="0">
                <a:cs typeface="Consolas" panose="020B0609020204030204" pitchFamily="49" charset="0"/>
              </a:rPr>
              <a:t> 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cs typeface="Consolas" panose="020B0609020204030204" pitchFamily="49" charset="0"/>
              </a:rPr>
              <a:t>MINVALUE minimum value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cs typeface="Consolas" panose="020B0609020204030204" pitchFamily="49" charset="0"/>
              </a:rPr>
              <a:t> MAXVALUE maximum value 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cs typeface="Consolas" panose="020B0609020204030204" pitchFamily="49" charset="0"/>
              </a:rPr>
              <a:t>CYCLE|NOCYCLE ;</a:t>
            </a:r>
            <a:r>
              <a:rPr lang="en-US" altLang="en-US" dirty="0"/>
              <a:t> </a:t>
            </a:r>
            <a:endParaRPr lang="en-US" altLang="en-US" dirty="0" smtClean="0"/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dirty="0"/>
          </a:p>
          <a:p>
            <a:pPr marL="0" indent="0">
              <a:buNone/>
            </a:pPr>
            <a:r>
              <a:rPr lang="en-US" dirty="0" smtClean="0"/>
              <a:t>Example:</a:t>
            </a:r>
          </a:p>
          <a:p>
            <a:pPr marL="0" indent="0">
              <a:buNone/>
            </a:pPr>
            <a:r>
              <a:rPr lang="en-US" altLang="en-US" dirty="0">
                <a:cs typeface="Consolas" panose="020B0609020204030204" pitchFamily="49" charset="0"/>
              </a:rPr>
              <a:t>CREATE SEQUENCE sequence_1 </a:t>
            </a:r>
            <a:endParaRPr lang="en-US" altLang="en-US" dirty="0" smtClean="0"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en-US" dirty="0" smtClean="0">
                <a:cs typeface="Consolas" panose="020B0609020204030204" pitchFamily="49" charset="0"/>
              </a:rPr>
              <a:t>start </a:t>
            </a:r>
            <a:r>
              <a:rPr lang="en-US" altLang="en-US" dirty="0">
                <a:cs typeface="Consolas" panose="020B0609020204030204" pitchFamily="49" charset="0"/>
              </a:rPr>
              <a:t>with 1 </a:t>
            </a:r>
            <a:endParaRPr lang="en-US" altLang="en-US" dirty="0" smtClean="0"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en-US" dirty="0" smtClean="0">
                <a:cs typeface="Consolas" panose="020B0609020204030204" pitchFamily="49" charset="0"/>
              </a:rPr>
              <a:t>increment </a:t>
            </a:r>
            <a:r>
              <a:rPr lang="en-US" altLang="en-US" dirty="0">
                <a:cs typeface="Consolas" panose="020B0609020204030204" pitchFamily="49" charset="0"/>
              </a:rPr>
              <a:t>by 1 </a:t>
            </a:r>
            <a:endParaRPr lang="en-US" altLang="en-US" dirty="0" smtClean="0"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en-US" dirty="0" err="1" smtClean="0">
                <a:cs typeface="Consolas" panose="020B0609020204030204" pitchFamily="49" charset="0"/>
              </a:rPr>
              <a:t>minvalue</a:t>
            </a:r>
            <a:r>
              <a:rPr lang="en-US" altLang="en-US" dirty="0" smtClean="0">
                <a:cs typeface="Consolas" panose="020B0609020204030204" pitchFamily="49" charset="0"/>
              </a:rPr>
              <a:t> 1 </a:t>
            </a:r>
          </a:p>
          <a:p>
            <a:pPr marL="0" indent="0">
              <a:buNone/>
            </a:pPr>
            <a:r>
              <a:rPr lang="en-US" altLang="en-US" dirty="0" err="1" smtClean="0">
                <a:cs typeface="Consolas" panose="020B0609020204030204" pitchFamily="49" charset="0"/>
              </a:rPr>
              <a:t>maxvalue</a:t>
            </a:r>
            <a:r>
              <a:rPr lang="en-US" altLang="en-US" dirty="0" smtClean="0">
                <a:cs typeface="Consolas" panose="020B0609020204030204" pitchFamily="49" charset="0"/>
              </a:rPr>
              <a:t> </a:t>
            </a:r>
            <a:r>
              <a:rPr lang="en-US" altLang="en-US" dirty="0">
                <a:cs typeface="Consolas" panose="020B0609020204030204" pitchFamily="49" charset="0"/>
              </a:rPr>
              <a:t>100 </a:t>
            </a:r>
            <a:r>
              <a:rPr lang="en-US" altLang="en-US" dirty="0" smtClean="0">
                <a:cs typeface="Consolas" panose="020B0609020204030204" pitchFamily="49" charset="0"/>
              </a:rPr>
              <a:t>cycle</a:t>
            </a:r>
          </a:p>
          <a:p>
            <a:pPr marL="0" indent="0">
              <a:buNone/>
            </a:pPr>
            <a:r>
              <a:rPr lang="en-US" altLang="en-US" dirty="0">
                <a:cs typeface="Consolas" panose="020B0609020204030204" pitchFamily="49" charset="0"/>
              </a:rPr>
              <a:t>INSERT into students VALUES(sequence_1.nextval,'Ramesh');</a:t>
            </a:r>
            <a:r>
              <a:rPr lang="en-US" altLang="en-US" dirty="0"/>
              <a:t> 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047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Synonyms </a:t>
            </a:r>
            <a:r>
              <a:rPr lang="en-US" dirty="0"/>
              <a:t>in </a:t>
            </a:r>
            <a:r>
              <a:rPr lang="en-US" dirty="0" err="1"/>
              <a:t>sql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/>
              <a:t>Create SYNONYM </a:t>
            </a:r>
            <a:r>
              <a:rPr lang="en-US" sz="2800" dirty="0" err="1"/>
              <a:t>schema_name.synonym_name</a:t>
            </a:r>
            <a:r>
              <a:rPr lang="en-US" sz="2800" dirty="0"/>
              <a:t> FOR </a:t>
            </a:r>
            <a:r>
              <a:rPr lang="en-US" sz="2800" dirty="0" err="1"/>
              <a:t>object_name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Create SYNONYM </a:t>
            </a:r>
            <a:r>
              <a:rPr lang="en-US" sz="2800" dirty="0" err="1"/>
              <a:t>dbo.test</a:t>
            </a:r>
            <a:r>
              <a:rPr lang="en-US" sz="2800" dirty="0"/>
              <a:t> FOR </a:t>
            </a:r>
            <a:r>
              <a:rPr lang="en-US" sz="2800" dirty="0" err="1" smtClean="0"/>
              <a:t>Sales.Orders</a:t>
            </a:r>
            <a:endParaRPr lang="en-US" sz="2800" dirty="0" smtClean="0"/>
          </a:p>
          <a:p>
            <a:endParaRPr lang="en-US" sz="2800" dirty="0"/>
          </a:p>
          <a:p>
            <a:pPr marL="0" indent="0" fontAlgn="t">
              <a:buNone/>
            </a:pPr>
            <a:r>
              <a:rPr lang="en-US" sz="2800" dirty="0"/>
              <a:t>SELECT </a:t>
            </a:r>
            <a:r>
              <a:rPr lang="en-US" sz="2800" dirty="0" err="1"/>
              <a:t>categoryid</a:t>
            </a:r>
            <a:r>
              <a:rPr lang="en-US" sz="2800" dirty="0"/>
              <a:t>, </a:t>
            </a:r>
            <a:r>
              <a:rPr lang="en-US" sz="2800" dirty="0" err="1"/>
              <a:t>categoryname</a:t>
            </a:r>
            <a:r>
              <a:rPr lang="en-US" sz="2800" dirty="0"/>
              <a:t> </a:t>
            </a:r>
          </a:p>
          <a:p>
            <a:pPr marL="0" indent="0" fontAlgn="t">
              <a:buNone/>
            </a:pPr>
            <a:r>
              <a:rPr lang="en-US" sz="2800" dirty="0"/>
              <a:t>FROM </a:t>
            </a:r>
            <a:r>
              <a:rPr lang="en-US" sz="2800" dirty="0" err="1"/>
              <a:t>dbo.test</a:t>
            </a:r>
            <a:endParaRPr lang="en-US" sz="2800" dirty="0"/>
          </a:p>
          <a:p>
            <a:endParaRPr lang="en-US" sz="2800" dirty="0" smtClean="0"/>
          </a:p>
          <a:p>
            <a:pPr marL="0" indent="0">
              <a:buNone/>
            </a:pPr>
            <a:r>
              <a:rPr lang="en-US" sz="2800" dirty="0"/>
              <a:t>DROP SYNONYM </a:t>
            </a:r>
            <a:r>
              <a:rPr lang="en-US" sz="2800" dirty="0" err="1"/>
              <a:t>dbo.test</a:t>
            </a:r>
            <a:endParaRPr lang="en-US" sz="2800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18" name="Rectangle 18"/>
          <p:cNvSpPr>
            <a:spLocks noChangeArrowheads="1"/>
          </p:cNvSpPr>
          <p:nvPr/>
        </p:nvSpPr>
        <p:spPr bwMode="auto">
          <a:xfrm>
            <a:off x="1783364" y="387972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/>
            </a:r>
            <a:b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</a:br>
            <a:endParaRPr kumimoji="0" lang="en-US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390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b="1" dirty="0"/>
              <a:t> </a:t>
            </a:r>
            <a:r>
              <a:rPr lang="en-US" b="1" dirty="0" smtClean="0"/>
              <a:t>Join </a:t>
            </a:r>
          </a:p>
          <a:p>
            <a:r>
              <a:rPr lang="en-US" b="1" dirty="0" smtClean="0"/>
              <a:t>Query </a:t>
            </a:r>
          </a:p>
          <a:p>
            <a:r>
              <a:rPr lang="en-US" b="1" dirty="0" smtClean="0"/>
              <a:t>Table 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9202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Hints-Join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800" dirty="0" smtClean="0"/>
              <a:t>DELETE</a:t>
            </a:r>
          </a:p>
          <a:p>
            <a:r>
              <a:rPr lang="en-US" sz="2800" dirty="0" smtClean="0"/>
              <a:t>SELECT</a:t>
            </a:r>
          </a:p>
          <a:p>
            <a:r>
              <a:rPr lang="en-US" sz="2800" dirty="0" smtClean="0"/>
              <a:t>UPDATE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05514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Hints-Query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800" dirty="0" smtClean="0"/>
              <a:t>Delete</a:t>
            </a:r>
          </a:p>
          <a:p>
            <a:r>
              <a:rPr lang="en-US" sz="2800" dirty="0" smtClean="0"/>
              <a:t>Insert</a:t>
            </a:r>
          </a:p>
          <a:p>
            <a:r>
              <a:rPr lang="en-US" sz="2800" dirty="0" smtClean="0"/>
              <a:t>Select</a:t>
            </a:r>
          </a:p>
          <a:p>
            <a:r>
              <a:rPr lang="en-US" sz="2800" dirty="0" smtClean="0"/>
              <a:t>Update</a:t>
            </a:r>
          </a:p>
          <a:p>
            <a:r>
              <a:rPr lang="en-US" sz="2800" dirty="0" smtClean="0"/>
              <a:t>Merge</a:t>
            </a:r>
          </a:p>
          <a:p>
            <a:endParaRPr lang="en-US" dirty="0"/>
          </a:p>
          <a:p>
            <a:endParaRPr lang="en-US" u="sng" dirty="0" smtClean="0"/>
          </a:p>
          <a:p>
            <a:endParaRPr lang="en-US" u="sng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2392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Definition Language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270418284"/>
              </p:ext>
            </p:extLst>
          </p:nvPr>
        </p:nvGraphicFramePr>
        <p:xfrm>
          <a:off x="282575" y="1104900"/>
          <a:ext cx="11630026" cy="53084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35781"/>
                <a:gridCol w="9094245"/>
              </a:tblGrid>
              <a:tr h="1061685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entury Gothic" panose="020B0502020202020204" pitchFamily="34" charset="0"/>
                        </a:rPr>
                        <a:t>Statements</a:t>
                      </a:r>
                      <a:endParaRPr lang="en-US" sz="28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>
                          <a:latin typeface="Century Gothic" panose="020B0502020202020204" pitchFamily="34" charset="0"/>
                        </a:rPr>
                        <a:t>Syntax</a:t>
                      </a:r>
                    </a:p>
                    <a:p>
                      <a:endParaRPr lang="en-US" sz="18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</a:tr>
              <a:tr h="1061685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entury Gothic" panose="020B0502020202020204" pitchFamily="34" charset="0"/>
                        </a:rPr>
                        <a:t>Create</a:t>
                      </a:r>
                      <a:endParaRPr lang="en-US" sz="18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CREATE DATABASE </a:t>
                      </a:r>
                      <a:r>
                        <a:rPr lang="en-US" sz="1800" b="0" i="1" kern="1200" dirty="0" err="1" smtClean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databasename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CREATE TABLE </a:t>
                      </a:r>
                      <a:r>
                        <a:rPr lang="en-US" sz="1800" b="0" i="1" kern="1200" dirty="0" err="1" smtClean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tablename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attributename</a:t>
                      </a:r>
                      <a:r>
                        <a:rPr lang="en-US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datatype</a:t>
                      </a:r>
                      <a:r>
                        <a:rPr lang="en-US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(size));</a:t>
                      </a:r>
                      <a:endParaRPr lang="en-US" sz="18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</a:tr>
              <a:tr h="1061685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entury Gothic" panose="020B0502020202020204" pitchFamily="34" charset="0"/>
                        </a:rPr>
                        <a:t>Alter(</a:t>
                      </a:r>
                      <a:r>
                        <a:rPr lang="en-US" sz="1800" dirty="0" err="1" smtClean="0">
                          <a:latin typeface="Century Gothic" panose="020B0502020202020204" pitchFamily="34" charset="0"/>
                        </a:rPr>
                        <a:t>add,drop,modify</a:t>
                      </a:r>
                      <a:r>
                        <a:rPr lang="en-US" sz="1800" dirty="0" smtClean="0">
                          <a:latin typeface="Century Gothic" panose="020B0502020202020204" pitchFamily="34" charset="0"/>
                        </a:rPr>
                        <a:t>)</a:t>
                      </a:r>
                      <a:endParaRPr lang="en-US" sz="18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entury Gothic" panose="020B0502020202020204" pitchFamily="34" charset="0"/>
                        </a:rPr>
                        <a:t>ALTER table</a:t>
                      </a:r>
                      <a:r>
                        <a:rPr lang="en-US" sz="1800" baseline="0" dirty="0" smtClean="0">
                          <a:latin typeface="Century Gothic" panose="020B0502020202020204" pitchFamily="34" charset="0"/>
                        </a:rPr>
                        <a:t> </a:t>
                      </a:r>
                      <a:r>
                        <a:rPr lang="en-US" sz="1800" baseline="0" dirty="0" err="1" smtClean="0">
                          <a:latin typeface="Century Gothic" panose="020B0502020202020204" pitchFamily="34" charset="0"/>
                        </a:rPr>
                        <a:t>tablename</a:t>
                      </a:r>
                      <a:r>
                        <a:rPr lang="en-US" sz="1800" baseline="0" dirty="0" smtClean="0">
                          <a:latin typeface="Century Gothic" panose="020B0502020202020204" pitchFamily="34" charset="0"/>
                        </a:rPr>
                        <a:t> add </a:t>
                      </a:r>
                      <a:r>
                        <a:rPr lang="en-US" sz="1800" baseline="0" dirty="0" err="1" smtClean="0">
                          <a:latin typeface="Century Gothic" panose="020B0502020202020204" pitchFamily="34" charset="0"/>
                        </a:rPr>
                        <a:t>attributename</a:t>
                      </a:r>
                      <a:r>
                        <a:rPr lang="en-US" sz="1800" baseline="0" dirty="0" smtClean="0">
                          <a:latin typeface="Century Gothic" panose="020B0502020202020204" pitchFamily="34" charset="0"/>
                        </a:rPr>
                        <a:t> </a:t>
                      </a:r>
                      <a:r>
                        <a:rPr lang="en-US" sz="1800" baseline="0" dirty="0" err="1" smtClean="0">
                          <a:latin typeface="Century Gothic" panose="020B0502020202020204" pitchFamily="34" charset="0"/>
                        </a:rPr>
                        <a:t>datatype</a:t>
                      </a:r>
                      <a:r>
                        <a:rPr lang="en-US" sz="1800" baseline="0" dirty="0" smtClean="0">
                          <a:latin typeface="Century Gothic" panose="020B0502020202020204" pitchFamily="34" charset="0"/>
                        </a:rPr>
                        <a:t>;</a:t>
                      </a:r>
                      <a:endParaRPr lang="en-US" sz="18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</a:tr>
              <a:tr h="1061685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entury Gothic" panose="020B0502020202020204" pitchFamily="34" charset="0"/>
                        </a:rPr>
                        <a:t>Drop</a:t>
                      </a:r>
                      <a:endParaRPr lang="en-US" sz="18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DROP DATABASE </a:t>
                      </a:r>
                      <a:r>
                        <a:rPr lang="en-US" sz="1800" b="0" i="1" kern="1200" dirty="0" err="1" smtClean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databasename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DROP TABLE </a:t>
                      </a:r>
                      <a:r>
                        <a:rPr lang="en-US" sz="1800" b="0" i="1" kern="1200" dirty="0" err="1" smtClean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tablename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;</a:t>
                      </a:r>
                      <a:endParaRPr lang="en-US" sz="18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</a:tr>
              <a:tr h="1061685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entury Gothic" panose="020B0502020202020204" pitchFamily="34" charset="0"/>
                        </a:rPr>
                        <a:t>Truncate</a:t>
                      </a:r>
                      <a:endParaRPr lang="en-US" sz="18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entury Gothic" panose="020B0502020202020204" pitchFamily="34" charset="0"/>
                        </a:rPr>
                        <a:t>Truncate</a:t>
                      </a:r>
                      <a:r>
                        <a:rPr lang="en-US" sz="1800" baseline="0" dirty="0" smtClean="0">
                          <a:latin typeface="Century Gothic" panose="020B0502020202020204" pitchFamily="34" charset="0"/>
                        </a:rPr>
                        <a:t> table </a:t>
                      </a:r>
                      <a:r>
                        <a:rPr lang="en-US" sz="1800" baseline="0" dirty="0" err="1" smtClean="0">
                          <a:latin typeface="Century Gothic" panose="020B0502020202020204" pitchFamily="34" charset="0"/>
                        </a:rPr>
                        <a:t>tablename</a:t>
                      </a:r>
                      <a:r>
                        <a:rPr lang="en-US" sz="1800" baseline="0" dirty="0" smtClean="0">
                          <a:latin typeface="Century Gothic" panose="020B0502020202020204" pitchFamily="34" charset="0"/>
                        </a:rPr>
                        <a:t>;</a:t>
                      </a:r>
                      <a:endParaRPr lang="en-US" sz="18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3557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Hints-Table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800" dirty="0"/>
              <a:t>Delete</a:t>
            </a:r>
          </a:p>
          <a:p>
            <a:r>
              <a:rPr lang="en-US" sz="2800" dirty="0"/>
              <a:t>Insert</a:t>
            </a:r>
          </a:p>
          <a:p>
            <a:r>
              <a:rPr lang="en-US" sz="2800" dirty="0"/>
              <a:t>Select</a:t>
            </a:r>
          </a:p>
          <a:p>
            <a:r>
              <a:rPr lang="en-US" sz="2800" dirty="0"/>
              <a:t>Update</a:t>
            </a:r>
          </a:p>
          <a:p>
            <a:r>
              <a:rPr lang="en-US" sz="2800" dirty="0"/>
              <a:t>Merge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5963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Duplicates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800" dirty="0"/>
              <a:t>PRIMARY KEY </a:t>
            </a:r>
            <a:endParaRPr lang="en-US" sz="2800" dirty="0" smtClean="0"/>
          </a:p>
          <a:p>
            <a:r>
              <a:rPr lang="en-US" sz="2800" dirty="0" smtClean="0"/>
              <a:t>UNIQUE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79696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 Queries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sz="2800" dirty="0">
                <a:cs typeface="Consolas" panose="020B0609020204030204" pitchFamily="49" charset="0"/>
              </a:rPr>
              <a:t>SELECT </a:t>
            </a:r>
            <a:r>
              <a:rPr lang="en-US" altLang="en-US" sz="2800" dirty="0" err="1">
                <a:cs typeface="Consolas" panose="020B0609020204030204" pitchFamily="49" charset="0"/>
              </a:rPr>
              <a:t>column_name</a:t>
            </a:r>
            <a:r>
              <a:rPr lang="en-US" altLang="en-US" sz="2800" dirty="0">
                <a:cs typeface="Consolas" panose="020B0609020204030204" pitchFamily="49" charset="0"/>
              </a:rPr>
              <a:t> FROM </a:t>
            </a:r>
            <a:r>
              <a:rPr lang="en-US" altLang="en-US" sz="2800" dirty="0" err="1">
                <a:cs typeface="Consolas" panose="020B0609020204030204" pitchFamily="49" charset="0"/>
              </a:rPr>
              <a:t>table_name</a:t>
            </a:r>
            <a:r>
              <a:rPr lang="en-US" altLang="en-US" sz="2800" dirty="0">
                <a:cs typeface="Consolas" panose="020B0609020204030204" pitchFamily="49" charset="0"/>
              </a:rPr>
              <a:t> WHERE </a:t>
            </a:r>
            <a:r>
              <a:rPr lang="en-US" altLang="en-US" sz="2800" dirty="0" err="1">
                <a:cs typeface="Consolas" panose="020B0609020204030204" pitchFamily="49" charset="0"/>
              </a:rPr>
              <a:t>column_name</a:t>
            </a:r>
            <a:r>
              <a:rPr lang="en-US" altLang="en-US" sz="2800" dirty="0">
                <a:cs typeface="Consolas" panose="020B0609020204030204" pitchFamily="49" charset="0"/>
              </a:rPr>
              <a:t> expression operator ( SELECT COLUMN_NAME from TABLE_NAME WHERE ... );</a:t>
            </a:r>
            <a:r>
              <a:rPr lang="en-US" altLang="en-US" sz="2800" dirty="0"/>
              <a:t> </a:t>
            </a:r>
            <a:endParaRPr lang="en-US" altLang="en-US" sz="2800" dirty="0" smtClean="0"/>
          </a:p>
          <a:p>
            <a:endParaRPr lang="en-US" altLang="en-US" sz="2800" dirty="0"/>
          </a:p>
          <a:p>
            <a:pPr marL="0" indent="0">
              <a:buNone/>
            </a:pPr>
            <a:r>
              <a:rPr lang="en-US" altLang="en-US" sz="2800" dirty="0" smtClean="0"/>
              <a:t>Example:</a:t>
            </a:r>
          </a:p>
          <a:p>
            <a:pPr marL="0" indent="0">
              <a:buNone/>
            </a:pPr>
            <a:r>
              <a:rPr lang="en-US" altLang="en-US" sz="2800" dirty="0">
                <a:cs typeface="Consolas" panose="020B0609020204030204" pitchFamily="49" charset="0"/>
              </a:rPr>
              <a:t>Select NAME, LOCATION, PHONE_NUMBER from DATABASE WHERE ROLL_NO IN (SELECT ROLL_NO from STUDENT where SECTION=’A’);</a:t>
            </a:r>
            <a:r>
              <a:rPr lang="en-US" altLang="en-US" sz="2800" dirty="0"/>
              <a:t> </a:t>
            </a:r>
          </a:p>
          <a:p>
            <a:endParaRPr lang="en-US" altLang="en-US" sz="40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613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Temporary 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sz="2800" dirty="0" smtClean="0"/>
              <a:t>CREATE </a:t>
            </a:r>
            <a:r>
              <a:rPr lang="en-US" altLang="en-US" sz="2800" dirty="0"/>
              <a:t>TEMPORARY TABLE SALESSUMMARY </a:t>
            </a:r>
            <a:endParaRPr lang="en-US" altLang="en-US" sz="2800" dirty="0" smtClean="0"/>
          </a:p>
          <a:p>
            <a:pPr marL="0" indent="0">
              <a:buNone/>
            </a:pPr>
            <a:r>
              <a:rPr lang="en-US" altLang="en-US" sz="2800" dirty="0" smtClean="0"/>
              <a:t>( </a:t>
            </a:r>
            <a:endParaRPr lang="en-US" altLang="en-US" sz="2800" dirty="0"/>
          </a:p>
          <a:p>
            <a:pPr marL="0" indent="0">
              <a:buNone/>
            </a:pPr>
            <a:r>
              <a:rPr lang="en-US" altLang="en-US" sz="2800" dirty="0" err="1" smtClean="0"/>
              <a:t>product_name</a:t>
            </a:r>
            <a:r>
              <a:rPr lang="en-US" altLang="en-US" sz="2800" dirty="0" smtClean="0"/>
              <a:t> </a:t>
            </a:r>
            <a:r>
              <a:rPr lang="en-US" altLang="en-US" sz="2800" dirty="0"/>
              <a:t>VARCHAR(50) NOT NULL </a:t>
            </a:r>
            <a:r>
              <a:rPr lang="en-US" altLang="en-US" sz="2800" dirty="0" smtClean="0"/>
              <a:t>, </a:t>
            </a:r>
          </a:p>
          <a:p>
            <a:pPr marL="0" indent="0">
              <a:buNone/>
            </a:pPr>
            <a:r>
              <a:rPr lang="en-US" altLang="en-US" sz="2800" dirty="0" err="1" smtClean="0"/>
              <a:t>total_sales</a:t>
            </a:r>
            <a:r>
              <a:rPr lang="en-US" altLang="en-US" sz="2800" dirty="0" smtClean="0"/>
              <a:t> </a:t>
            </a:r>
            <a:r>
              <a:rPr lang="en-US" altLang="en-US" sz="2800" dirty="0"/>
              <a:t>DECIMAL(12,2) NOT NULL DEFAULT </a:t>
            </a:r>
            <a:r>
              <a:rPr lang="en-US" altLang="en-US" sz="2800" dirty="0" smtClean="0"/>
              <a:t>0.00, </a:t>
            </a:r>
          </a:p>
          <a:p>
            <a:pPr marL="0" indent="0">
              <a:buNone/>
            </a:pPr>
            <a:r>
              <a:rPr lang="en-US" altLang="en-US" sz="2800" dirty="0" err="1" smtClean="0"/>
              <a:t>avg_unit_price</a:t>
            </a:r>
            <a:r>
              <a:rPr lang="en-US" altLang="en-US" sz="2800" dirty="0" smtClean="0"/>
              <a:t> </a:t>
            </a:r>
            <a:r>
              <a:rPr lang="en-US" altLang="en-US" sz="2800" dirty="0"/>
              <a:t>DECIMAL(7,2) NOT NULL DEFAULT </a:t>
            </a:r>
            <a:r>
              <a:rPr lang="en-US" altLang="en-US" sz="2800" dirty="0" smtClean="0"/>
              <a:t>0.00, </a:t>
            </a:r>
          </a:p>
          <a:p>
            <a:pPr marL="0" indent="0">
              <a:buNone/>
            </a:pPr>
            <a:r>
              <a:rPr lang="en-US" altLang="en-US" sz="2800" dirty="0" err="1" smtClean="0"/>
              <a:t>total_units_sold</a:t>
            </a:r>
            <a:r>
              <a:rPr lang="en-US" altLang="en-US" sz="2800" dirty="0" smtClean="0"/>
              <a:t> </a:t>
            </a:r>
            <a:r>
              <a:rPr lang="en-US" altLang="en-US" sz="2800" dirty="0"/>
              <a:t>INT UNSIGNED NOT NULL DEFAULT 0 </a:t>
            </a:r>
            <a:endParaRPr lang="en-US" altLang="en-US" sz="2800" dirty="0" smtClean="0"/>
          </a:p>
          <a:p>
            <a:pPr marL="0" indent="0">
              <a:buNone/>
            </a:pPr>
            <a:r>
              <a:rPr lang="en-US" altLang="en-US" sz="2800" dirty="0" smtClean="0"/>
              <a:t>); </a:t>
            </a:r>
            <a:endParaRPr lang="en-US" alt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819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 in </a:t>
            </a:r>
            <a:r>
              <a:rPr lang="en-US" dirty="0" err="1" smtClean="0"/>
              <a:t>sql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en-US" sz="2800" dirty="0">
                <a:solidFill>
                  <a:srgbClr val="313131"/>
                </a:solidFill>
              </a:rPr>
              <a:t>CREATE INDEX </a:t>
            </a:r>
            <a:r>
              <a:rPr lang="en-US" altLang="en-US" sz="2800" dirty="0" err="1">
                <a:solidFill>
                  <a:srgbClr val="313131"/>
                </a:solidFill>
              </a:rPr>
              <a:t>index_name</a:t>
            </a:r>
            <a:r>
              <a:rPr lang="en-US" altLang="en-US" sz="2800" dirty="0">
                <a:solidFill>
                  <a:srgbClr val="313131"/>
                </a:solidFill>
              </a:rPr>
              <a:t> ON </a:t>
            </a:r>
            <a:r>
              <a:rPr lang="en-US" altLang="en-US" sz="2800" dirty="0" err="1">
                <a:solidFill>
                  <a:srgbClr val="313131"/>
                </a:solidFill>
              </a:rPr>
              <a:t>table_name</a:t>
            </a:r>
            <a:r>
              <a:rPr lang="en-US" altLang="en-US" sz="2800" dirty="0">
                <a:solidFill>
                  <a:srgbClr val="313131"/>
                </a:solidFill>
              </a:rPr>
              <a:t> (</a:t>
            </a:r>
            <a:r>
              <a:rPr lang="en-US" altLang="en-US" sz="2800" dirty="0" err="1">
                <a:solidFill>
                  <a:srgbClr val="313131"/>
                </a:solidFill>
              </a:rPr>
              <a:t>column_name</a:t>
            </a:r>
            <a:r>
              <a:rPr lang="en-US" altLang="en-US" sz="2800" dirty="0">
                <a:solidFill>
                  <a:srgbClr val="313131"/>
                </a:solidFill>
              </a:rPr>
              <a:t>);</a:t>
            </a:r>
            <a:r>
              <a:rPr lang="en-US" altLang="en-US" sz="2800" dirty="0"/>
              <a:t> </a:t>
            </a:r>
          </a:p>
          <a:p>
            <a:r>
              <a:rPr lang="en-US" altLang="en-US" sz="2800" dirty="0">
                <a:solidFill>
                  <a:srgbClr val="313131"/>
                </a:solidFill>
              </a:rPr>
              <a:t>DROP INDEX </a:t>
            </a:r>
            <a:r>
              <a:rPr lang="en-US" altLang="en-US" sz="2800" dirty="0" err="1">
                <a:solidFill>
                  <a:srgbClr val="313131"/>
                </a:solidFill>
              </a:rPr>
              <a:t>index_name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88179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482572" y="4250376"/>
            <a:ext cx="12404035" cy="1316446"/>
          </a:xfrm>
        </p:spPr>
        <p:txBody>
          <a:bodyPr/>
          <a:lstStyle/>
          <a:p>
            <a:r>
              <a:rPr lang="en-US" sz="8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571746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Manipulation Language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333201572"/>
              </p:ext>
            </p:extLst>
          </p:nvPr>
        </p:nvGraphicFramePr>
        <p:xfrm>
          <a:off x="158735" y="854380"/>
          <a:ext cx="10504972" cy="56339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3391"/>
                <a:gridCol w="8361581"/>
              </a:tblGrid>
              <a:tr h="896711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entury Gothic" panose="020B0502020202020204" pitchFamily="34" charset="0"/>
                        </a:rPr>
                        <a:t>Statements</a:t>
                      </a:r>
                      <a:endParaRPr lang="en-US" sz="28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entury Gothic" panose="020B0502020202020204" pitchFamily="34" charset="0"/>
                        </a:rPr>
                        <a:t>Syntax</a:t>
                      </a:r>
                      <a:endParaRPr lang="en-US" sz="28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</a:tr>
              <a:tr h="1671478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entury Gothic" panose="020B0502020202020204" pitchFamily="34" charset="0"/>
                        </a:rPr>
                        <a:t>Insert</a:t>
                      </a:r>
                      <a:endParaRPr lang="en-US" sz="18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INSERT INTO </a:t>
                      </a:r>
                      <a:r>
                        <a:rPr lang="en-US" sz="1800" b="0" i="1" kern="1200" dirty="0" err="1" smtClean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table_name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 (</a:t>
                      </a:r>
                      <a:r>
                        <a:rPr lang="en-US" sz="1800" b="0" i="1" kern="1200" dirty="0" smtClean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column1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US" sz="1800" b="0" i="1" kern="1200" dirty="0" smtClean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 column2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US" sz="1800" b="0" i="1" kern="1200" dirty="0" smtClean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 column3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, ...)</a:t>
                      </a:r>
                      <a:r>
                        <a:rPr lang="en-US" sz="1800" dirty="0" smtClean="0">
                          <a:latin typeface="Century Gothic" panose="020B0502020202020204" pitchFamily="34" charset="0"/>
                        </a:rPr>
                        <a:t/>
                      </a:r>
                      <a:br>
                        <a:rPr lang="en-US" sz="1800" dirty="0" smtClean="0">
                          <a:latin typeface="Century Gothic" panose="020B0502020202020204" pitchFamily="34" charset="0"/>
                        </a:rPr>
                      </a:b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VALUES (</a:t>
                      </a:r>
                      <a:r>
                        <a:rPr lang="en-US" sz="1800" b="0" i="1" kern="1200" dirty="0" smtClean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value1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US" sz="1800" b="0" i="1" kern="1200" dirty="0" smtClean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 value2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US" sz="1800" b="0" i="1" kern="1200" dirty="0" smtClean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 value3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, ...);</a:t>
                      </a:r>
                    </a:p>
                    <a:p>
                      <a:endParaRPr lang="en-US" sz="1800" b="0" i="0" kern="1200" dirty="0" smtClean="0">
                        <a:solidFill>
                          <a:schemeClr val="dk1"/>
                        </a:solidFill>
                        <a:effectLst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OR</a:t>
                      </a:r>
                    </a:p>
                    <a:p>
                      <a:endParaRPr lang="en-US" sz="1800" b="0" i="0" kern="1200" dirty="0" smtClean="0">
                        <a:solidFill>
                          <a:schemeClr val="dk1"/>
                        </a:solidFill>
                        <a:effectLst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INSERT INTO </a:t>
                      </a:r>
                      <a:r>
                        <a:rPr lang="en-US" sz="1800" b="0" i="1" kern="1200" dirty="0" err="1" smtClean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table_name</a:t>
                      </a:r>
                      <a:r>
                        <a:rPr lang="en-US" sz="1800" dirty="0" smtClean="0">
                          <a:latin typeface="Century Gothic" panose="020B0502020202020204" pitchFamily="34" charset="0"/>
                        </a:rPr>
                        <a:t/>
                      </a:r>
                      <a:br>
                        <a:rPr lang="en-US" sz="1800" dirty="0" smtClean="0">
                          <a:latin typeface="Century Gothic" panose="020B0502020202020204" pitchFamily="34" charset="0"/>
                        </a:rPr>
                      </a:b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VALUES (</a:t>
                      </a:r>
                      <a:r>
                        <a:rPr lang="en-US" sz="1800" b="0" i="1" kern="1200" dirty="0" smtClean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value1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US" sz="1800" b="0" i="1" kern="1200" dirty="0" smtClean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 value2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US" sz="1800" b="0" i="1" kern="1200" dirty="0" smtClean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 value3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, ...);</a:t>
                      </a:r>
                      <a:endParaRPr lang="en-US" sz="18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</a:tr>
              <a:tr h="896711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entury Gothic" panose="020B0502020202020204" pitchFamily="34" charset="0"/>
                        </a:rPr>
                        <a:t>Delete</a:t>
                      </a:r>
                      <a:endParaRPr lang="en-US" sz="18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DELETE FROM </a:t>
                      </a:r>
                      <a:r>
                        <a:rPr lang="en-US" sz="1800" b="0" i="1" kern="1200" dirty="0" err="1" smtClean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table_name</a:t>
                      </a:r>
                      <a:r>
                        <a:rPr lang="en-US" sz="1800" b="0" i="1" kern="1200" dirty="0" smtClean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WHERE </a:t>
                      </a:r>
                      <a:r>
                        <a:rPr lang="en-US" sz="1800" b="0" i="1" kern="1200" dirty="0" smtClean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condition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;</a:t>
                      </a:r>
                      <a:endParaRPr lang="en-US" sz="18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</a:tr>
              <a:tr h="896711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entury Gothic" panose="020B0502020202020204" pitchFamily="34" charset="0"/>
                        </a:rPr>
                        <a:t>Update</a:t>
                      </a:r>
                      <a:endParaRPr lang="en-US" sz="18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UPDATE </a:t>
                      </a:r>
                      <a:r>
                        <a:rPr lang="en-US" sz="1800" b="0" i="1" kern="1200" dirty="0" err="1" smtClean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table_name</a:t>
                      </a:r>
                      <a:r>
                        <a:rPr lang="en-US" sz="1800" dirty="0" smtClean="0">
                          <a:latin typeface="Century Gothic" panose="020B0502020202020204" pitchFamily="34" charset="0"/>
                        </a:rPr>
                        <a:t/>
                      </a:r>
                      <a:br>
                        <a:rPr lang="en-US" sz="1800" dirty="0" smtClean="0">
                          <a:latin typeface="Century Gothic" panose="020B0502020202020204" pitchFamily="34" charset="0"/>
                        </a:rPr>
                      </a:b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SET </a:t>
                      </a:r>
                      <a:r>
                        <a:rPr lang="en-US" sz="1800" b="0" i="1" kern="1200" dirty="0" smtClean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column1 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=</a:t>
                      </a:r>
                      <a:r>
                        <a:rPr lang="en-US" sz="1800" b="0" i="1" kern="1200" dirty="0" smtClean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 value1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US" sz="1800" b="0" i="1" kern="1200" dirty="0" smtClean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 column2 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=</a:t>
                      </a:r>
                      <a:r>
                        <a:rPr lang="en-US" sz="1800" b="0" i="1" kern="1200" dirty="0" smtClean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 value2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, ...</a:t>
                      </a:r>
                      <a:r>
                        <a:rPr lang="en-US" sz="1800" dirty="0" smtClean="0">
                          <a:latin typeface="Century Gothic" panose="020B0502020202020204" pitchFamily="34" charset="0"/>
                        </a:rPr>
                        <a:t/>
                      </a:r>
                      <a:br>
                        <a:rPr lang="en-US" sz="1800" dirty="0" smtClean="0">
                          <a:latin typeface="Century Gothic" panose="020B0502020202020204" pitchFamily="34" charset="0"/>
                        </a:rPr>
                      </a:b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WHERE </a:t>
                      </a:r>
                      <a:r>
                        <a:rPr lang="en-US" sz="1800" b="0" i="1" kern="1200" dirty="0" smtClean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condition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;</a:t>
                      </a:r>
                      <a:endParaRPr lang="en-US" sz="18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</a:tr>
              <a:tr h="896711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entury Gothic" panose="020B0502020202020204" pitchFamily="34" charset="0"/>
                        </a:rPr>
                        <a:t>Select</a:t>
                      </a:r>
                      <a:endParaRPr lang="en-US" sz="18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SELECT </a:t>
                      </a:r>
                      <a:r>
                        <a:rPr lang="en-US" sz="1800" b="0" i="1" kern="1200" dirty="0" smtClean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column1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US" sz="1800" b="0" i="1" kern="1200" dirty="0" smtClean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 column2, ...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 FROM </a:t>
                      </a:r>
                      <a:r>
                        <a:rPr lang="en-US" sz="1800" b="0" i="1" kern="1200" dirty="0" err="1" smtClean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table_name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; </a:t>
                      </a:r>
                      <a:r>
                        <a:rPr lang="en-US" sz="1800" dirty="0" smtClean="0">
                          <a:latin typeface="Century Gothic" panose="020B0502020202020204" pitchFamily="34" charset="0"/>
                        </a:rPr>
                        <a:t/>
                      </a:r>
                      <a:br>
                        <a:rPr lang="en-US" sz="1800" dirty="0" smtClean="0">
                          <a:latin typeface="Century Gothic" panose="020B0502020202020204" pitchFamily="34" charset="0"/>
                        </a:rPr>
                      </a:b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OR</a:t>
                      </a:r>
                    </a:p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SELECT * FROM </a:t>
                      </a:r>
                      <a:r>
                        <a:rPr lang="en-US" sz="1800" b="0" i="1" kern="1200" dirty="0" err="1" smtClean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table_name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;</a:t>
                      </a:r>
                      <a:endParaRPr lang="en-US" sz="18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6865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891" y="388307"/>
            <a:ext cx="10504972" cy="476518"/>
          </a:xfrm>
        </p:spPr>
        <p:txBody>
          <a:bodyPr/>
          <a:lstStyle/>
          <a:p>
            <a:r>
              <a:rPr lang="en-US" dirty="0"/>
              <a:t>Data Control Language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706717811"/>
              </p:ext>
            </p:extLst>
          </p:nvPr>
        </p:nvGraphicFramePr>
        <p:xfrm>
          <a:off x="382783" y="1868988"/>
          <a:ext cx="11630026" cy="32541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3464"/>
                <a:gridCol w="9006562"/>
              </a:tblGrid>
              <a:tr h="1084719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entury Gothic" panose="020B0502020202020204" pitchFamily="34" charset="0"/>
                        </a:rPr>
                        <a:t>Statements</a:t>
                      </a:r>
                      <a:endParaRPr lang="en-US" sz="28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entury Gothic" panose="020B0502020202020204" pitchFamily="34" charset="0"/>
                        </a:rPr>
                        <a:t>Syntax</a:t>
                      </a:r>
                      <a:endParaRPr lang="en-US" sz="28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</a:tr>
              <a:tr h="1084719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entury Gothic" panose="020B0502020202020204" pitchFamily="34" charset="0"/>
                        </a:rPr>
                        <a:t>Grant</a:t>
                      </a:r>
                      <a:endParaRPr lang="en-US" sz="18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entury Gothic" panose="020B0502020202020204" pitchFamily="34" charset="0"/>
                        </a:rPr>
                        <a:t>Grant drop on </a:t>
                      </a:r>
                      <a:r>
                        <a:rPr lang="en-US" dirty="0" err="1" smtClean="0">
                          <a:latin typeface="Century Gothic" panose="020B0502020202020204" pitchFamily="34" charset="0"/>
                        </a:rPr>
                        <a:t>myemp</a:t>
                      </a:r>
                      <a:r>
                        <a:rPr lang="en-US" dirty="0" smtClean="0">
                          <a:latin typeface="Century Gothic" panose="020B0502020202020204" pitchFamily="34" charset="0"/>
                        </a:rPr>
                        <a:t> to user1;</a:t>
                      </a:r>
                    </a:p>
                  </a:txBody>
                  <a:tcPr/>
                </a:tc>
              </a:tr>
              <a:tr h="1084719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entury Gothic" panose="020B0502020202020204" pitchFamily="34" charset="0"/>
                        </a:rPr>
                        <a:t>Revoke</a:t>
                      </a:r>
                      <a:endParaRPr lang="en-US" sz="18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entury Gothic" panose="020B0502020202020204" pitchFamily="34" charset="0"/>
                        </a:rPr>
                        <a:t>Revoke drop on </a:t>
                      </a:r>
                      <a:r>
                        <a:rPr lang="en-US" dirty="0" err="1" smtClean="0">
                          <a:latin typeface="Century Gothic" panose="020B0502020202020204" pitchFamily="34" charset="0"/>
                        </a:rPr>
                        <a:t>myemp</a:t>
                      </a:r>
                      <a:r>
                        <a:rPr lang="en-US" dirty="0" smtClean="0">
                          <a:latin typeface="Century Gothic" panose="020B0502020202020204" pitchFamily="34" charset="0"/>
                        </a:rPr>
                        <a:t> to user1;</a:t>
                      </a:r>
                      <a:endParaRPr lang="en-US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0053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209" y="327089"/>
            <a:ext cx="10504972" cy="476518"/>
          </a:xfrm>
        </p:spPr>
        <p:txBody>
          <a:bodyPr/>
          <a:lstStyle/>
          <a:p>
            <a:r>
              <a:rPr lang="en-US" dirty="0"/>
              <a:t>Transaction Control Language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141089750"/>
              </p:ext>
            </p:extLst>
          </p:nvPr>
        </p:nvGraphicFramePr>
        <p:xfrm>
          <a:off x="3269295" y="1255209"/>
          <a:ext cx="4058432" cy="49702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58432"/>
              </a:tblGrid>
              <a:tr h="994045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entury Gothic" panose="020B0502020202020204" pitchFamily="34" charset="0"/>
                        </a:rPr>
                        <a:t>Statements</a:t>
                      </a:r>
                      <a:endParaRPr lang="en-US" sz="28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</a:tr>
              <a:tr h="994045"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>
                          <a:latin typeface="Century Gothic" panose="020B0502020202020204" pitchFamily="34" charset="0"/>
                        </a:rPr>
                        <a:t>Commit</a:t>
                      </a:r>
                      <a:endParaRPr lang="en-US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</a:tr>
              <a:tr h="994045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entury Gothic" panose="020B0502020202020204" pitchFamily="34" charset="0"/>
                        </a:rPr>
                        <a:t>Rollback</a:t>
                      </a:r>
                      <a:endParaRPr lang="en-US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</a:tr>
              <a:tr h="994045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entury Gothic" panose="020B0502020202020204" pitchFamily="34" charset="0"/>
                        </a:rPr>
                        <a:t>Save</a:t>
                      </a:r>
                      <a:r>
                        <a:rPr lang="en-US" baseline="0" dirty="0" smtClean="0">
                          <a:latin typeface="Century Gothic" panose="020B0502020202020204" pitchFamily="34" charset="0"/>
                        </a:rPr>
                        <a:t> point</a:t>
                      </a:r>
                      <a:endParaRPr lang="en-US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</a:tr>
              <a:tr h="994045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entury Gothic" panose="020B0502020202020204" pitchFamily="34" charset="0"/>
                        </a:rPr>
                        <a:t>Rollback to Save point</a:t>
                      </a:r>
                      <a:endParaRPr lang="en-US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5950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Aggregation Functions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145224324"/>
              </p:ext>
            </p:extLst>
          </p:nvPr>
        </p:nvGraphicFramePr>
        <p:xfrm>
          <a:off x="282575" y="1104900"/>
          <a:ext cx="11128636" cy="38053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3776"/>
                <a:gridCol w="8354860"/>
              </a:tblGrid>
              <a:tr h="1268434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entury Gothic" panose="020B0502020202020204" pitchFamily="34" charset="0"/>
                        </a:rPr>
                        <a:t>Statements</a:t>
                      </a:r>
                      <a:endParaRPr lang="en-US" sz="28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entury Gothic" panose="020B0502020202020204" pitchFamily="34" charset="0"/>
                        </a:rPr>
                        <a:t>Syntax</a:t>
                      </a:r>
                      <a:endParaRPr lang="en-US" sz="28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</a:tr>
              <a:tr h="1268434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entury Gothic" panose="020B0502020202020204" pitchFamily="34" charset="0"/>
                        </a:rPr>
                        <a:t>MIN()</a:t>
                      </a:r>
                      <a:endParaRPr lang="en-US" sz="18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SELECT MIN(</a:t>
                      </a:r>
                      <a:r>
                        <a:rPr lang="en-US" sz="1800" b="0" i="1" kern="1200" dirty="0" err="1" smtClean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column_name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)</a:t>
                      </a:r>
                      <a:r>
                        <a:rPr lang="en-US" sz="1800" dirty="0" smtClean="0">
                          <a:latin typeface="Century Gothic" panose="020B0502020202020204" pitchFamily="34" charset="0"/>
                        </a:rPr>
                        <a:t/>
                      </a:r>
                      <a:br>
                        <a:rPr lang="en-US" sz="1800" dirty="0" smtClean="0">
                          <a:latin typeface="Century Gothic" panose="020B0502020202020204" pitchFamily="34" charset="0"/>
                        </a:rPr>
                      </a:b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FROM </a:t>
                      </a:r>
                      <a:r>
                        <a:rPr lang="en-US" sz="1800" b="0" i="1" kern="1200" dirty="0" err="1" smtClean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table_name</a:t>
                      </a:r>
                      <a:r>
                        <a:rPr lang="en-US" sz="1800" dirty="0" smtClean="0">
                          <a:latin typeface="Century Gothic" panose="020B0502020202020204" pitchFamily="34" charset="0"/>
                        </a:rPr>
                        <a:t/>
                      </a:r>
                      <a:br>
                        <a:rPr lang="en-US" sz="1800" dirty="0" smtClean="0">
                          <a:latin typeface="Century Gothic" panose="020B0502020202020204" pitchFamily="34" charset="0"/>
                        </a:rPr>
                      </a:b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WHERE </a:t>
                      </a:r>
                      <a:r>
                        <a:rPr lang="en-US" sz="1800" b="0" i="1" kern="1200" dirty="0" smtClean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condition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;</a:t>
                      </a:r>
                      <a:endParaRPr lang="en-US" sz="18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</a:tr>
              <a:tr h="1268434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entury Gothic" panose="020B0502020202020204" pitchFamily="34" charset="0"/>
                        </a:rPr>
                        <a:t>MAX()</a:t>
                      </a:r>
                      <a:endParaRPr lang="en-US" sz="18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SELECT MAX(</a:t>
                      </a:r>
                      <a:r>
                        <a:rPr lang="en-US" sz="1800" b="0" i="1" kern="1200" dirty="0" err="1" smtClean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column_name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)</a:t>
                      </a:r>
                      <a:r>
                        <a:rPr lang="en-US" sz="1800" dirty="0" smtClean="0">
                          <a:latin typeface="Century Gothic" panose="020B0502020202020204" pitchFamily="34" charset="0"/>
                        </a:rPr>
                        <a:t/>
                      </a:r>
                      <a:br>
                        <a:rPr lang="en-US" sz="1800" dirty="0" smtClean="0">
                          <a:latin typeface="Century Gothic" panose="020B0502020202020204" pitchFamily="34" charset="0"/>
                        </a:rPr>
                      </a:b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FROM </a:t>
                      </a:r>
                      <a:r>
                        <a:rPr lang="en-US" sz="1800" b="0" i="1" kern="1200" dirty="0" err="1" smtClean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table_name</a:t>
                      </a:r>
                      <a:r>
                        <a:rPr lang="en-US" sz="1800" dirty="0" smtClean="0">
                          <a:latin typeface="Century Gothic" panose="020B0502020202020204" pitchFamily="34" charset="0"/>
                        </a:rPr>
                        <a:t/>
                      </a:r>
                      <a:br>
                        <a:rPr lang="en-US" sz="1800" dirty="0" smtClean="0">
                          <a:latin typeface="Century Gothic" panose="020B0502020202020204" pitchFamily="34" charset="0"/>
                        </a:rPr>
                      </a:b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WHERE </a:t>
                      </a:r>
                      <a:r>
                        <a:rPr lang="en-US" sz="1800" b="0" i="1" kern="1200" dirty="0" smtClean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condition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;</a:t>
                      </a:r>
                      <a:endParaRPr lang="en-US" sz="18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524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Aggregation Functions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586816773"/>
              </p:ext>
            </p:extLst>
          </p:nvPr>
        </p:nvGraphicFramePr>
        <p:xfrm>
          <a:off x="282575" y="1104900"/>
          <a:ext cx="11128636" cy="38053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3776"/>
                <a:gridCol w="8354860"/>
              </a:tblGrid>
              <a:tr h="1268434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entury Gothic" panose="020B0502020202020204" pitchFamily="34" charset="0"/>
                        </a:rPr>
                        <a:t>Statements</a:t>
                      </a:r>
                      <a:endParaRPr lang="en-US" sz="28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entury Gothic" panose="020B0502020202020204" pitchFamily="34" charset="0"/>
                        </a:rPr>
                        <a:t>Syntax</a:t>
                      </a:r>
                      <a:endParaRPr lang="en-US" sz="28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</a:tr>
              <a:tr h="1268434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entury Gothic" panose="020B0502020202020204" pitchFamily="34" charset="0"/>
                        </a:rPr>
                        <a:t>SUM()</a:t>
                      </a:r>
                      <a:endParaRPr lang="en-US" sz="18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SELECT SUM(</a:t>
                      </a:r>
                      <a:r>
                        <a:rPr lang="en-US" sz="1800" b="0" i="1" kern="1200" dirty="0" err="1" smtClean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column_name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)</a:t>
                      </a:r>
                      <a:r>
                        <a:rPr lang="en-US" sz="1800" dirty="0" smtClean="0">
                          <a:latin typeface="Century Gothic" panose="020B0502020202020204" pitchFamily="34" charset="0"/>
                        </a:rPr>
                        <a:t/>
                      </a:r>
                      <a:br>
                        <a:rPr lang="en-US" sz="1800" dirty="0" smtClean="0">
                          <a:latin typeface="Century Gothic" panose="020B0502020202020204" pitchFamily="34" charset="0"/>
                        </a:rPr>
                      </a:b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FROM </a:t>
                      </a:r>
                      <a:r>
                        <a:rPr lang="en-US" sz="1800" b="0" i="1" kern="1200" dirty="0" err="1" smtClean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table_name</a:t>
                      </a:r>
                      <a:r>
                        <a:rPr lang="en-US" sz="1800" dirty="0" smtClean="0">
                          <a:latin typeface="Century Gothic" panose="020B0502020202020204" pitchFamily="34" charset="0"/>
                        </a:rPr>
                        <a:t/>
                      </a:r>
                      <a:br>
                        <a:rPr lang="en-US" sz="1800" dirty="0" smtClean="0">
                          <a:latin typeface="Century Gothic" panose="020B0502020202020204" pitchFamily="34" charset="0"/>
                        </a:rPr>
                      </a:b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WHERE </a:t>
                      </a:r>
                      <a:r>
                        <a:rPr lang="en-US" sz="1800" b="0" i="1" kern="1200" dirty="0" smtClean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condition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;</a:t>
                      </a:r>
                      <a:endParaRPr lang="en-US" sz="18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</a:tr>
              <a:tr h="1268434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entury Gothic" panose="020B0502020202020204" pitchFamily="34" charset="0"/>
                        </a:rPr>
                        <a:t>AVG()</a:t>
                      </a:r>
                      <a:endParaRPr lang="en-US" sz="18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SELECT AVG(</a:t>
                      </a:r>
                      <a:r>
                        <a:rPr lang="en-US" sz="1800" b="0" i="1" kern="1200" dirty="0" err="1" smtClean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column_name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)</a:t>
                      </a:r>
                      <a:r>
                        <a:rPr lang="en-US" sz="1800" dirty="0" smtClean="0">
                          <a:latin typeface="Century Gothic" panose="020B0502020202020204" pitchFamily="34" charset="0"/>
                        </a:rPr>
                        <a:t/>
                      </a:r>
                      <a:br>
                        <a:rPr lang="en-US" sz="1800" dirty="0" smtClean="0">
                          <a:latin typeface="Century Gothic" panose="020B0502020202020204" pitchFamily="34" charset="0"/>
                        </a:rPr>
                      </a:b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FROM </a:t>
                      </a:r>
                      <a:r>
                        <a:rPr lang="en-US" sz="1800" b="0" i="1" kern="1200" dirty="0" err="1" smtClean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table_name</a:t>
                      </a:r>
                      <a:r>
                        <a:rPr lang="en-US" sz="1800" dirty="0" smtClean="0">
                          <a:latin typeface="Century Gothic" panose="020B0502020202020204" pitchFamily="34" charset="0"/>
                        </a:rPr>
                        <a:t/>
                      </a:r>
                      <a:br>
                        <a:rPr lang="en-US" sz="1800" dirty="0" smtClean="0">
                          <a:latin typeface="Century Gothic" panose="020B0502020202020204" pitchFamily="34" charset="0"/>
                        </a:rPr>
                      </a:b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WHERE </a:t>
                      </a:r>
                      <a:r>
                        <a:rPr lang="en-US" sz="1800" b="0" i="1" kern="1200" dirty="0" smtClean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condition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;</a:t>
                      </a:r>
                      <a:endParaRPr lang="en-US" sz="18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653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11946</TotalTime>
  <Words>573</Words>
  <Application>Microsoft Office PowerPoint</Application>
  <PresentationFormat>Widescreen</PresentationFormat>
  <Paragraphs>258</Paragraphs>
  <Slides>45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2" baseType="lpstr">
      <vt:lpstr>Arial</vt:lpstr>
      <vt:lpstr>Calibri</vt:lpstr>
      <vt:lpstr>Century Gothic</vt:lpstr>
      <vt:lpstr>Consolas</vt:lpstr>
      <vt:lpstr>Monaco</vt:lpstr>
      <vt:lpstr>Times New Roman</vt:lpstr>
      <vt:lpstr>1_Office Theme</vt:lpstr>
      <vt:lpstr>PowerPoint Presentation</vt:lpstr>
      <vt:lpstr>                     Structured Query Language</vt:lpstr>
      <vt:lpstr>PowerPoint Presentation</vt:lpstr>
      <vt:lpstr>Data Definition Language</vt:lpstr>
      <vt:lpstr>Data Manipulation Language</vt:lpstr>
      <vt:lpstr>Data Control Language</vt:lpstr>
      <vt:lpstr>Transaction Control Language</vt:lpstr>
      <vt:lpstr>Aggregation Functions</vt:lpstr>
      <vt:lpstr>Aggregation Functions</vt:lpstr>
      <vt:lpstr>Aggregation Functions</vt:lpstr>
      <vt:lpstr>ORDER BY CLAUSE</vt:lpstr>
      <vt:lpstr>GROUP BY CLAUSE</vt:lpstr>
      <vt:lpstr>HAVING CLAUSE</vt:lpstr>
      <vt:lpstr>WHERE CLAUSE</vt:lpstr>
      <vt:lpstr>SQL  Data types</vt:lpstr>
      <vt:lpstr>Constraints in SQL</vt:lpstr>
      <vt:lpstr>JOINS IN SQL</vt:lpstr>
      <vt:lpstr>Inner Join </vt:lpstr>
      <vt:lpstr>Left Join  </vt:lpstr>
      <vt:lpstr>Right Join  </vt:lpstr>
      <vt:lpstr>Full Join  </vt:lpstr>
      <vt:lpstr>Self Join </vt:lpstr>
      <vt:lpstr>SQL UNION Operator </vt:lpstr>
      <vt:lpstr>SQL LIKE Operator  </vt:lpstr>
      <vt:lpstr>SQL IN Operator  </vt:lpstr>
      <vt:lpstr>SQL BETWEEN Operator  </vt:lpstr>
      <vt:lpstr>AS (alias) in SQL </vt:lpstr>
      <vt:lpstr>SQL EXISTS Operator  </vt:lpstr>
      <vt:lpstr>SQL AUTO INCREMENT Field  </vt:lpstr>
      <vt:lpstr>SQL CREATE VIEW Statement </vt:lpstr>
      <vt:lpstr>Distinct Clause</vt:lpstr>
      <vt:lpstr>Date  Attribute in Sql</vt:lpstr>
      <vt:lpstr>Rank in sql</vt:lpstr>
      <vt:lpstr>Sql select random </vt:lpstr>
      <vt:lpstr>Sequence in sql</vt:lpstr>
      <vt:lpstr>Synonyms in sql</vt:lpstr>
      <vt:lpstr>Hints</vt:lpstr>
      <vt:lpstr>Hints-Join </vt:lpstr>
      <vt:lpstr>Hints-Query </vt:lpstr>
      <vt:lpstr>Hints-Table</vt:lpstr>
      <vt:lpstr>Handling Duplicates</vt:lpstr>
      <vt:lpstr>Sub Queries</vt:lpstr>
      <vt:lpstr>Temporary Tables</vt:lpstr>
      <vt:lpstr>Index in sql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</dc:title>
  <dc:creator>Praveen Kumar</dc:creator>
  <cp:lastModifiedBy>Mobinabanu Aptabahmed Gadawale</cp:lastModifiedBy>
  <cp:revision>210</cp:revision>
  <dcterms:created xsi:type="dcterms:W3CDTF">2018-08-06T00:03:43Z</dcterms:created>
  <dcterms:modified xsi:type="dcterms:W3CDTF">2019-02-19T11:51:15Z</dcterms:modified>
</cp:coreProperties>
</file>