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54"/>
  </p:notesMasterIdLst>
  <p:sldIdLst>
    <p:sldId id="301" r:id="rId2"/>
    <p:sldId id="344" r:id="rId3"/>
    <p:sldId id="345" r:id="rId4"/>
    <p:sldId id="352" r:id="rId5"/>
    <p:sldId id="347" r:id="rId6"/>
    <p:sldId id="353" r:id="rId7"/>
    <p:sldId id="354" r:id="rId8"/>
    <p:sldId id="355" r:id="rId9"/>
    <p:sldId id="356" r:id="rId10"/>
    <p:sldId id="358" r:id="rId11"/>
    <p:sldId id="359" r:id="rId12"/>
    <p:sldId id="360" r:id="rId13"/>
    <p:sldId id="361" r:id="rId14"/>
    <p:sldId id="362" r:id="rId15"/>
    <p:sldId id="357" r:id="rId16"/>
    <p:sldId id="363" r:id="rId17"/>
    <p:sldId id="364" r:id="rId18"/>
    <p:sldId id="365" r:id="rId19"/>
    <p:sldId id="348" r:id="rId20"/>
    <p:sldId id="349" r:id="rId21"/>
    <p:sldId id="366" r:id="rId22"/>
    <p:sldId id="367" r:id="rId23"/>
    <p:sldId id="368" r:id="rId24"/>
    <p:sldId id="374" r:id="rId25"/>
    <p:sldId id="375" r:id="rId26"/>
    <p:sldId id="376" r:id="rId27"/>
    <p:sldId id="377" r:id="rId28"/>
    <p:sldId id="378" r:id="rId29"/>
    <p:sldId id="369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70" r:id="rId47"/>
    <p:sldId id="371" r:id="rId48"/>
    <p:sldId id="372" r:id="rId49"/>
    <p:sldId id="373" r:id="rId50"/>
    <p:sldId id="350" r:id="rId51"/>
    <p:sldId id="351" r:id="rId52"/>
    <p:sldId id="30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44"/>
            <p14:sldId id="345"/>
            <p14:sldId id="352"/>
            <p14:sldId id="347"/>
            <p14:sldId id="353"/>
            <p14:sldId id="354"/>
            <p14:sldId id="355"/>
            <p14:sldId id="356"/>
            <p14:sldId id="358"/>
            <p14:sldId id="359"/>
            <p14:sldId id="360"/>
            <p14:sldId id="361"/>
            <p14:sldId id="362"/>
            <p14:sldId id="357"/>
            <p14:sldId id="363"/>
            <p14:sldId id="364"/>
            <p14:sldId id="365"/>
            <p14:sldId id="348"/>
            <p14:sldId id="349"/>
            <p14:sldId id="366"/>
            <p14:sldId id="367"/>
            <p14:sldId id="368"/>
            <p14:sldId id="374"/>
            <p14:sldId id="375"/>
            <p14:sldId id="376"/>
            <p14:sldId id="377"/>
            <p14:sldId id="378"/>
            <p14:sldId id="369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70"/>
            <p14:sldId id="371"/>
            <p14:sldId id="372"/>
            <p14:sldId id="373"/>
            <p14:sldId id="350"/>
            <p14:sldId id="35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4" autoAdjust="0"/>
    <p:restoredTop sz="94255" autoAdjust="0"/>
  </p:normalViewPr>
  <p:slideViewPr>
    <p:cSldViewPr snapToGrid="0">
      <p:cViewPr varScale="1">
        <p:scale>
          <a:sx n="74" d="100"/>
          <a:sy n="74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24-Feb-19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C644C-9628-43DF-B8EF-50C16EE48ED1}" type="datetime1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RPAD</a:t>
            </a:r>
          </a:p>
          <a:p>
            <a:r>
              <a:rPr lang="en-US" dirty="0" smtClean="0"/>
              <a:t>Right </a:t>
            </a:r>
            <a:r>
              <a:rPr lang="en-US" dirty="0"/>
              <a:t>pads a given string with a given character to n number of characters.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rights pad </a:t>
            </a:r>
            <a:r>
              <a:rPr lang="en-US" dirty="0" err="1"/>
              <a:t>ename</a:t>
            </a:r>
            <a:r>
              <a:rPr lang="en-US" dirty="0"/>
              <a:t> with '*'  until it becomes 10 characters.</a:t>
            </a:r>
          </a:p>
          <a:p>
            <a:r>
              <a:rPr lang="en-US" dirty="0"/>
              <a:t>select </a:t>
            </a:r>
            <a:r>
              <a:rPr lang="en-US" dirty="0" err="1"/>
              <a:t>rpad</a:t>
            </a:r>
            <a:r>
              <a:rPr lang="en-US" dirty="0"/>
              <a:t>(</a:t>
            </a:r>
            <a:r>
              <a:rPr lang="en-US" dirty="0" err="1"/>
              <a:t>ename</a:t>
            </a:r>
            <a:r>
              <a:rPr lang="en-US" dirty="0"/>
              <a:t>,'*',10) from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</a:t>
            </a:r>
            <a:br>
              <a:rPr lang="en-US" dirty="0"/>
            </a:br>
            <a:r>
              <a:rPr lang="en-US" dirty="0"/>
              <a:t>Smith*****</a:t>
            </a:r>
            <a:br>
              <a:rPr lang="en-US" dirty="0"/>
            </a:br>
            <a:r>
              <a:rPr lang="en-US" dirty="0"/>
              <a:t>John******</a:t>
            </a:r>
            <a:br>
              <a:rPr lang="en-US" dirty="0"/>
            </a:br>
            <a:r>
              <a:rPr lang="en-US" dirty="0"/>
              <a:t>Mohammed**</a:t>
            </a:r>
            <a:br>
              <a:rPr lang="en-US" dirty="0"/>
            </a:br>
            <a:r>
              <a:rPr lang="en-US" dirty="0"/>
              <a:t>Sami******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LPAD</a:t>
            </a:r>
          </a:p>
          <a:p>
            <a:r>
              <a:rPr lang="en-US" dirty="0"/>
              <a:t>Left pads a given string with a given character </a:t>
            </a:r>
            <a:r>
              <a:rPr lang="en-US" dirty="0" err="1"/>
              <a:t>upto</a:t>
            </a:r>
            <a:r>
              <a:rPr lang="en-US" dirty="0"/>
              <a:t> n number of characters.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left pads </a:t>
            </a:r>
            <a:r>
              <a:rPr lang="en-US" dirty="0" err="1"/>
              <a:t>ename</a:t>
            </a:r>
            <a:r>
              <a:rPr lang="en-US" dirty="0"/>
              <a:t> with '*'  until it becomes 10 characters.</a:t>
            </a:r>
          </a:p>
          <a:p>
            <a:r>
              <a:rPr lang="en-US" dirty="0"/>
              <a:t>select </a:t>
            </a:r>
            <a:r>
              <a:rPr lang="en-US" dirty="0" err="1"/>
              <a:t>lpad</a:t>
            </a:r>
            <a:r>
              <a:rPr lang="en-US" dirty="0"/>
              <a:t>(</a:t>
            </a:r>
            <a:r>
              <a:rPr lang="en-US" dirty="0" err="1"/>
              <a:t>ename</a:t>
            </a:r>
            <a:r>
              <a:rPr lang="en-US" dirty="0"/>
              <a:t>,'*',10) from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</a:t>
            </a:r>
            <a:br>
              <a:rPr lang="en-US" dirty="0"/>
            </a:br>
            <a:r>
              <a:rPr lang="en-US" dirty="0"/>
              <a:t>*****Smith</a:t>
            </a:r>
            <a:br>
              <a:rPr lang="en-US" dirty="0"/>
            </a:br>
            <a:r>
              <a:rPr lang="en-US" dirty="0"/>
              <a:t>******John</a:t>
            </a:r>
            <a:br>
              <a:rPr lang="en-US" dirty="0"/>
            </a:br>
            <a:r>
              <a:rPr lang="en-US" dirty="0"/>
              <a:t>**Mohammed</a:t>
            </a:r>
            <a:br>
              <a:rPr lang="en-US" dirty="0"/>
            </a:br>
            <a:r>
              <a:rPr lang="en-US" dirty="0"/>
              <a:t>******Sami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470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LTRIM</a:t>
            </a:r>
          </a:p>
          <a:p>
            <a:r>
              <a:rPr lang="en-US" dirty="0" smtClean="0"/>
              <a:t>Trims </a:t>
            </a:r>
            <a:r>
              <a:rPr lang="en-US" dirty="0"/>
              <a:t>blank spaces from a given string from left.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returns string “       Interface        “ left trimmed.</a:t>
            </a:r>
          </a:p>
          <a:p>
            <a:r>
              <a:rPr lang="en-US" dirty="0"/>
              <a:t>select </a:t>
            </a:r>
            <a:r>
              <a:rPr lang="en-US" dirty="0" err="1"/>
              <a:t>ltrim</a:t>
            </a:r>
            <a:r>
              <a:rPr lang="en-US" dirty="0"/>
              <a:t>('       Interface       ')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Ltrim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</a:t>
            </a:r>
            <a:br>
              <a:rPr lang="en-US" dirty="0"/>
            </a:br>
            <a:r>
              <a:rPr lang="en-US" dirty="0"/>
              <a:t>Interface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9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RTRIM</a:t>
            </a:r>
          </a:p>
          <a:p>
            <a:r>
              <a:rPr lang="en-US" dirty="0"/>
              <a:t>Trims blank spaces from a given string from Right.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returns string “       Interface        “ right trimmed.</a:t>
            </a:r>
          </a:p>
          <a:p>
            <a:r>
              <a:rPr lang="en-US" dirty="0"/>
              <a:t>select </a:t>
            </a:r>
            <a:r>
              <a:rPr lang="en-US" dirty="0" err="1"/>
              <a:t>rtrim</a:t>
            </a:r>
            <a:r>
              <a:rPr lang="en-US" dirty="0"/>
              <a:t>('       Interface       ')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Rtrim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</a:t>
            </a:r>
            <a:br>
              <a:rPr lang="en-US" dirty="0"/>
            </a:br>
            <a:r>
              <a:rPr lang="en-US" dirty="0"/>
              <a:t>   Interface 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0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TRIM</a:t>
            </a:r>
          </a:p>
          <a:p>
            <a:r>
              <a:rPr lang="en-US" dirty="0"/>
              <a:t>Trims a given character from left or right or both from a given string.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removes zero from left and right of a given string.</a:t>
            </a:r>
          </a:p>
          <a:p>
            <a:r>
              <a:rPr lang="en-US" dirty="0"/>
              <a:t>Select trim(0 from '00003443500')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Trim</a:t>
            </a:r>
            <a:br>
              <a:rPr lang="en-US" dirty="0"/>
            </a:br>
            <a:r>
              <a:rPr lang="en-US" dirty="0"/>
              <a:t>----------</a:t>
            </a:r>
            <a:br>
              <a:rPr lang="en-US" dirty="0"/>
            </a:br>
            <a:r>
              <a:rPr lang="en-US" dirty="0"/>
              <a:t>34435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8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CONCAT</a:t>
            </a:r>
          </a:p>
          <a:p>
            <a:r>
              <a:rPr lang="en-US" dirty="0" smtClean="0"/>
              <a:t>Combines </a:t>
            </a:r>
            <a:r>
              <a:rPr lang="en-US" dirty="0"/>
              <a:t>a given string with another string.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combines </a:t>
            </a:r>
            <a:r>
              <a:rPr lang="en-US" dirty="0" err="1"/>
              <a:t>ename</a:t>
            </a:r>
            <a:r>
              <a:rPr lang="en-US" dirty="0"/>
              <a:t> with literal string “ is a “ and </a:t>
            </a:r>
            <a:r>
              <a:rPr lang="en-US" dirty="0" err="1"/>
              <a:t>jobid</a:t>
            </a:r>
            <a:r>
              <a:rPr lang="en-US" dirty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ename</a:t>
            </a:r>
            <a:r>
              <a:rPr lang="en-US" dirty="0"/>
              <a:t>,' is a '),job) from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Concat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</a:t>
            </a:r>
            <a:br>
              <a:rPr lang="en-US" dirty="0"/>
            </a:br>
            <a:r>
              <a:rPr lang="en-US" dirty="0"/>
              <a:t>Smith is a clerk</a:t>
            </a:r>
            <a:br>
              <a:rPr lang="en-US" dirty="0"/>
            </a:br>
            <a:r>
              <a:rPr lang="en-US" dirty="0"/>
              <a:t>John is a Manager</a:t>
            </a:r>
            <a:br>
              <a:rPr lang="en-US" dirty="0"/>
            </a:br>
            <a:r>
              <a:rPr lang="en-US" dirty="0"/>
              <a:t>Sami is a </a:t>
            </a:r>
            <a:r>
              <a:rPr lang="en-US" dirty="0" err="1"/>
              <a:t>G.Manager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Single Row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COALESCE</a:t>
            </a:r>
          </a:p>
          <a:p>
            <a:r>
              <a:rPr lang="en-US" dirty="0"/>
              <a:t>Coalesce function returns the first not null value in the expression list</a:t>
            </a:r>
            <a:r>
              <a:rPr lang="en-US" dirty="0" smtClean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empno,ename,salary,comm,coalesce</a:t>
            </a:r>
            <a:r>
              <a:rPr lang="en-US" dirty="0"/>
              <a:t>(salary+comm,salary,1000) “Net Sal” from </a:t>
            </a:r>
            <a:r>
              <a:rPr lang="en-US" dirty="0" err="1"/>
              <a:t>emp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ENAME     SALARY    COMM NET SAL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     ------    ---- -------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SMITH     1000      100  1100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SAMI      3000           3000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SCOTT                    1000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RAVI               200  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Single Row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GREATEST</a:t>
            </a:r>
          </a:p>
          <a:p>
            <a:r>
              <a:rPr lang="en-US" dirty="0"/>
              <a:t>GREATEST(expr1, expr2, expr3,expr4...)</a:t>
            </a:r>
          </a:p>
          <a:p>
            <a:r>
              <a:rPr lang="en-US" dirty="0"/>
              <a:t>Returns the greatest </a:t>
            </a:r>
            <a:r>
              <a:rPr lang="en-US" dirty="0" err="1"/>
              <a:t>expr</a:t>
            </a:r>
            <a:r>
              <a:rPr lang="en-US" dirty="0"/>
              <a:t> from a </a:t>
            </a:r>
            <a:r>
              <a:rPr lang="en-US" dirty="0" err="1"/>
              <a:t>expr</a:t>
            </a:r>
            <a:r>
              <a:rPr lang="en-US" dirty="0"/>
              <a:t> list.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r>
              <a:rPr lang="en-US" dirty="0"/>
              <a:t>select greatest(10,20,50,20,30)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GREATEST</a:t>
            </a:r>
            <a:br>
              <a:rPr lang="en-US" dirty="0"/>
            </a:br>
            <a:r>
              <a:rPr lang="en-US" dirty="0"/>
              <a:t>--------</a:t>
            </a:r>
            <a:br>
              <a:rPr lang="en-US" dirty="0"/>
            </a:br>
            <a:r>
              <a:rPr lang="en-US" dirty="0" smtClean="0"/>
              <a:t>50</a:t>
            </a:r>
          </a:p>
          <a:p>
            <a:r>
              <a:rPr lang="en-US" dirty="0"/>
              <a:t>select greatest('SAMI','SCOTT','RAVI','SMITH','TANYA') from dual;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GREATEST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TANYA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7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Single Row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LEAST</a:t>
            </a:r>
          </a:p>
          <a:p>
            <a:r>
              <a:rPr lang="en-US" dirty="0" smtClean="0"/>
              <a:t>LEAST(expr1</a:t>
            </a:r>
            <a:r>
              <a:rPr lang="en-US" dirty="0"/>
              <a:t>, expr2, expr3,expr4...)</a:t>
            </a:r>
          </a:p>
          <a:p>
            <a:r>
              <a:rPr lang="en-US" dirty="0"/>
              <a:t>It is </a:t>
            </a:r>
            <a:r>
              <a:rPr lang="en-US" dirty="0" err="1"/>
              <a:t>simillar</a:t>
            </a:r>
            <a:r>
              <a:rPr lang="en-US" dirty="0"/>
              <a:t> to greatest. It returns the least </a:t>
            </a:r>
            <a:r>
              <a:rPr lang="en-US" dirty="0" err="1"/>
              <a:t>expr</a:t>
            </a:r>
            <a:r>
              <a:rPr lang="en-US" dirty="0"/>
              <a:t> from the expression list.</a:t>
            </a:r>
          </a:p>
          <a:p>
            <a:r>
              <a:rPr lang="en-US" dirty="0"/>
              <a:t>select least(10,20,50,20,30)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LEAST</a:t>
            </a:r>
            <a:br>
              <a:rPr lang="en-US" dirty="0"/>
            </a:br>
            <a:r>
              <a:rPr lang="en-US" dirty="0"/>
              <a:t>--------</a:t>
            </a:r>
            <a:br>
              <a:rPr lang="en-US" dirty="0"/>
            </a:br>
            <a:r>
              <a:rPr lang="en-US" dirty="0"/>
              <a:t>10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least('SAMI','SCOTT','RAVI','SMITH','TANYA')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LEAST</a:t>
            </a:r>
            <a:br>
              <a:rPr lang="en-US" dirty="0"/>
            </a:br>
            <a:r>
              <a:rPr lang="en-US" dirty="0"/>
              <a:t>--------</a:t>
            </a:r>
            <a:br>
              <a:rPr lang="en-US" dirty="0"/>
            </a:br>
            <a:r>
              <a:rPr lang="en-US" dirty="0"/>
              <a:t>RAVI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0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Single Row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NVL</a:t>
            </a:r>
          </a:p>
          <a:p>
            <a:r>
              <a:rPr lang="en-US" dirty="0"/>
              <a:t> </a:t>
            </a:r>
            <a:r>
              <a:rPr lang="en-US" dirty="0" smtClean="0"/>
              <a:t>NVL(expr1,expr2</a:t>
            </a:r>
            <a:r>
              <a:rPr lang="en-US" dirty="0"/>
              <a:t>)</a:t>
            </a:r>
          </a:p>
          <a:p>
            <a:r>
              <a:rPr lang="en-US" dirty="0"/>
              <a:t>This function is </a:t>
            </a:r>
            <a:r>
              <a:rPr lang="en-US" dirty="0" err="1"/>
              <a:t>oftenly</a:t>
            </a:r>
            <a:r>
              <a:rPr lang="en-US" dirty="0"/>
              <a:t> used to check null values. It  returns  expr2 if the  expr1 is null, otherwise returns expr1.</a:t>
            </a:r>
          </a:p>
          <a:p>
            <a:r>
              <a:rPr lang="en-US" dirty="0"/>
              <a:t>Select </a:t>
            </a:r>
            <a:r>
              <a:rPr lang="en-US" dirty="0" err="1"/>
              <a:t>ename,nvl</a:t>
            </a:r>
            <a:r>
              <a:rPr lang="en-US" dirty="0"/>
              <a:t>(</a:t>
            </a:r>
            <a:r>
              <a:rPr lang="en-US" dirty="0" err="1"/>
              <a:t>comm</a:t>
            </a:r>
            <a:r>
              <a:rPr lang="en-US" dirty="0"/>
              <a:t>,'Not Applicable') “</a:t>
            </a:r>
            <a:r>
              <a:rPr lang="en-US" dirty="0" err="1"/>
              <a:t>Comm</a:t>
            </a:r>
            <a:r>
              <a:rPr lang="en-US" dirty="0"/>
              <a:t>” from dual;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ENAME     COMM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    ----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Scott     300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Tiger     450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Sami      Not Applicable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Ravi      300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Tanya     Not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0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LOWER</a:t>
            </a:r>
          </a:p>
          <a:p>
            <a:r>
              <a:rPr lang="en-US" dirty="0"/>
              <a:t>Returns a given string in lower case.</a:t>
            </a:r>
          </a:p>
          <a:p>
            <a:r>
              <a:rPr lang="en-US" dirty="0"/>
              <a:t>select LOWER(‘SAMI’)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LOWER</a:t>
            </a:r>
            <a:br>
              <a:rPr lang="en-US" dirty="0"/>
            </a:br>
            <a:r>
              <a:rPr lang="en-US" dirty="0"/>
              <a:t>-------------</a:t>
            </a:r>
            <a:br>
              <a:rPr lang="en-US" dirty="0"/>
            </a:br>
            <a:r>
              <a:rPr lang="en-US" dirty="0" err="1" smtClean="0"/>
              <a:t>sami</a:t>
            </a:r>
            <a:endParaRPr lang="en-US" dirty="0" smtClean="0"/>
          </a:p>
          <a:p>
            <a:r>
              <a:rPr lang="en-US" b="1" dirty="0"/>
              <a:t>UPPER</a:t>
            </a:r>
          </a:p>
          <a:p>
            <a:r>
              <a:rPr lang="en-US" dirty="0"/>
              <a:t>Returns a given string in UPPER case.</a:t>
            </a:r>
          </a:p>
          <a:p>
            <a:r>
              <a:rPr lang="en-US" dirty="0"/>
              <a:t>select UPPER(‘Sami’)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UPPER</a:t>
            </a:r>
            <a:br>
              <a:rPr lang="en-US" dirty="0"/>
            </a:br>
            <a:r>
              <a:rPr lang="en-US" dirty="0"/>
              <a:t>------------------</a:t>
            </a:r>
            <a:br>
              <a:rPr lang="en-US" dirty="0"/>
            </a:br>
            <a:r>
              <a:rPr lang="en-US" dirty="0"/>
              <a:t>SAMI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4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Single Row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NVL2</a:t>
            </a:r>
          </a:p>
          <a:p>
            <a:r>
              <a:rPr lang="en-US" dirty="0" smtClean="0"/>
              <a:t>NVL2(expr1,expr2,expr3</a:t>
            </a:r>
            <a:r>
              <a:rPr lang="en-US" dirty="0"/>
              <a:t>)</a:t>
            </a:r>
          </a:p>
          <a:p>
            <a:r>
              <a:rPr lang="en-US" dirty="0"/>
              <a:t>NVL2 returns  expr2 if expr1 is not null, otherwise return expr3.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returns </a:t>
            </a:r>
            <a:r>
              <a:rPr lang="en-US" dirty="0" err="1"/>
              <a:t>salary+comm</a:t>
            </a:r>
            <a:r>
              <a:rPr lang="en-US" dirty="0"/>
              <a:t> if </a:t>
            </a:r>
            <a:r>
              <a:rPr lang="en-US" dirty="0" err="1"/>
              <a:t>comm</a:t>
            </a:r>
            <a:r>
              <a:rPr lang="en-US" dirty="0"/>
              <a:t> is not null, otherwise just returns salary.</a:t>
            </a:r>
          </a:p>
          <a:p>
            <a:r>
              <a:rPr lang="en-US" dirty="0"/>
              <a:t>select salary,comm,nvl2(</a:t>
            </a:r>
            <a:r>
              <a:rPr lang="en-US" dirty="0" err="1"/>
              <a:t>comm,salary+comm,salary</a:t>
            </a:r>
            <a:r>
              <a:rPr lang="en-US" dirty="0"/>
              <a:t>) “Income”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r>
              <a:rPr lang="en-US" dirty="0"/>
              <a:t>SALARY    COMM      INCOME</a:t>
            </a:r>
            <a:br>
              <a:rPr lang="en-US" dirty="0"/>
            </a:br>
            <a:r>
              <a:rPr lang="en-US" dirty="0"/>
              <a:t>------    ----      ------</a:t>
            </a:r>
            <a:br>
              <a:rPr lang="en-US" dirty="0"/>
            </a:br>
            <a:r>
              <a:rPr lang="en-US" dirty="0"/>
              <a:t>1000      100       1100</a:t>
            </a:r>
            <a:br>
              <a:rPr lang="en-US" dirty="0"/>
            </a:br>
            <a:r>
              <a:rPr lang="en-US" dirty="0"/>
              <a:t>2000                2000</a:t>
            </a:r>
            <a:br>
              <a:rPr lang="en-US" dirty="0"/>
            </a:br>
            <a:r>
              <a:rPr lang="en-US" dirty="0"/>
              <a:t>2300      200       2500</a:t>
            </a:r>
            <a:br>
              <a:rPr lang="en-US" dirty="0"/>
            </a:br>
            <a:r>
              <a:rPr lang="en-US" dirty="0"/>
              <a:t>3400                3400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Single Row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795316"/>
            <a:ext cx="11629622" cy="6062683"/>
          </a:xfrm>
        </p:spPr>
        <p:txBody>
          <a:bodyPr/>
          <a:lstStyle/>
          <a:p>
            <a:r>
              <a:rPr lang="en-US" b="1" dirty="0"/>
              <a:t>NULLIF</a:t>
            </a:r>
          </a:p>
          <a:p>
            <a:r>
              <a:rPr lang="en-US" dirty="0" smtClean="0"/>
              <a:t>NULLIF(expr1</a:t>
            </a:r>
            <a:r>
              <a:rPr lang="en-US" dirty="0"/>
              <a:t>, expr2)</a:t>
            </a:r>
          </a:p>
          <a:p>
            <a:r>
              <a:rPr lang="en-US" dirty="0" err="1"/>
              <a:t>Nullif</a:t>
            </a:r>
            <a:r>
              <a:rPr lang="en-US" dirty="0"/>
              <a:t> compares expr1 with expr2. If they are equal then returns null, otherwise return expr1.</a:t>
            </a:r>
          </a:p>
          <a:p>
            <a:r>
              <a:rPr lang="en-US" dirty="0"/>
              <a:t>Example.</a:t>
            </a:r>
          </a:p>
          <a:p>
            <a:r>
              <a:rPr lang="en-US" dirty="0"/>
              <a:t>The following query shows old jobs of those employees  who have changed their jobs in the company by comparing the current job with old job in </a:t>
            </a:r>
            <a:r>
              <a:rPr lang="en-US" dirty="0" err="1"/>
              <a:t>oldemp</a:t>
            </a:r>
            <a:r>
              <a:rPr lang="en-US" dirty="0"/>
              <a:t> table.</a:t>
            </a:r>
          </a:p>
          <a:p>
            <a:r>
              <a:rPr lang="en-US" dirty="0"/>
              <a:t>Select </a:t>
            </a:r>
            <a:r>
              <a:rPr lang="en-US" dirty="0" err="1"/>
              <a:t>ename,nullif</a:t>
            </a:r>
            <a:r>
              <a:rPr lang="en-US" dirty="0"/>
              <a:t>(</a:t>
            </a:r>
            <a:r>
              <a:rPr lang="en-US" dirty="0" err="1"/>
              <a:t>e.job,o.job</a:t>
            </a:r>
            <a:r>
              <a:rPr lang="en-US" dirty="0"/>
              <a:t>) “Old Job” from </a:t>
            </a:r>
            <a:r>
              <a:rPr lang="en-US" dirty="0" err="1"/>
              <a:t>emp</a:t>
            </a:r>
            <a:r>
              <a:rPr lang="en-US" dirty="0"/>
              <a:t> e, </a:t>
            </a:r>
            <a:r>
              <a:rPr lang="en-US" dirty="0" err="1"/>
              <a:t>oldemp</a:t>
            </a:r>
            <a:r>
              <a:rPr lang="en-US" dirty="0"/>
              <a:t> o where </a:t>
            </a:r>
            <a:r>
              <a:rPr lang="en-US" dirty="0" err="1"/>
              <a:t>e.empno</a:t>
            </a:r>
            <a:r>
              <a:rPr lang="en-US" dirty="0"/>
              <a:t>=</a:t>
            </a:r>
            <a:r>
              <a:rPr lang="en-US" dirty="0" err="1"/>
              <a:t>o.empno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ENAME         OLD JOB</a:t>
            </a:r>
            <a:br>
              <a:rPr lang="en-US" dirty="0"/>
            </a:br>
            <a:r>
              <a:rPr lang="en-US" dirty="0"/>
              <a:t>-----         -------</a:t>
            </a:r>
            <a:br>
              <a:rPr lang="en-US" dirty="0"/>
            </a:br>
            <a:r>
              <a:rPr lang="en-US" dirty="0"/>
              <a:t>SMITH         CLERK</a:t>
            </a:r>
            <a:br>
              <a:rPr lang="en-US" dirty="0"/>
            </a:br>
            <a:r>
              <a:rPr lang="en-US" dirty="0"/>
              <a:t>SAMI                    </a:t>
            </a:r>
            <a:br>
              <a:rPr lang="en-US" dirty="0"/>
            </a:br>
            <a:r>
              <a:rPr lang="en-US" dirty="0"/>
              <a:t>SCOTT        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Single Row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UID</a:t>
            </a:r>
          </a:p>
          <a:p>
            <a:r>
              <a:rPr lang="en-US" dirty="0"/>
              <a:t>Returns the current session ID of user logged on.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select </a:t>
            </a:r>
            <a:r>
              <a:rPr lang="en-US" dirty="0" err="1"/>
              <a:t>uid</a:t>
            </a:r>
            <a:r>
              <a:rPr lang="en-US" dirty="0"/>
              <a:t>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UID</a:t>
            </a:r>
            <a:br>
              <a:rPr lang="en-US" dirty="0"/>
            </a:br>
            <a:r>
              <a:rPr lang="en-US" dirty="0"/>
              <a:t>----</a:t>
            </a:r>
            <a:br>
              <a:rPr lang="en-US" dirty="0"/>
            </a:br>
            <a:r>
              <a:rPr lang="en-US" dirty="0" smtClean="0"/>
              <a:t>20</a:t>
            </a:r>
          </a:p>
          <a:p>
            <a:r>
              <a:rPr lang="en-US" b="1" dirty="0"/>
              <a:t>USER</a:t>
            </a:r>
          </a:p>
          <a:p>
            <a:r>
              <a:rPr lang="en-US" dirty="0"/>
              <a:t>Returns the username of the current user logged on.</a:t>
            </a:r>
          </a:p>
          <a:p>
            <a:r>
              <a:rPr lang="en-US" dirty="0"/>
              <a:t>select user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---------</a:t>
            </a:r>
            <a:br>
              <a:rPr lang="en-US" dirty="0"/>
            </a:br>
            <a:r>
              <a:rPr lang="en-US" dirty="0"/>
              <a:t>SCOTT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7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Single Row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SYS_CONTEXT</a:t>
            </a:r>
          </a:p>
          <a:p>
            <a:r>
              <a:rPr lang="en-US" dirty="0"/>
              <a:t>SYS_CONTEXT returns the value of parameter associated with the context namespace. You can use this function in both SQL and PL/SQL statements.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returns the username of the current user.</a:t>
            </a:r>
          </a:p>
          <a:p>
            <a:r>
              <a:rPr lang="en-US" dirty="0"/>
              <a:t>Select </a:t>
            </a:r>
            <a:r>
              <a:rPr lang="en-US" dirty="0" err="1"/>
              <a:t>sys_context</a:t>
            </a:r>
            <a:r>
              <a:rPr lang="en-US" dirty="0"/>
              <a:t>('USERENV','SESSION_USER') “Username”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USERNAME</a:t>
            </a:r>
            <a:br>
              <a:rPr lang="en-US" dirty="0"/>
            </a:br>
            <a:r>
              <a:rPr lang="en-US" dirty="0"/>
              <a:t>---------</a:t>
            </a:r>
            <a:br>
              <a:rPr lang="en-US" dirty="0"/>
            </a:br>
            <a:r>
              <a:rPr lang="en-US" dirty="0"/>
              <a:t>SCOTT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Single Row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VSIZE</a:t>
            </a:r>
          </a:p>
          <a:p>
            <a:r>
              <a:rPr lang="en-US" dirty="0" smtClean="0"/>
              <a:t>VSIZE(</a:t>
            </a:r>
            <a:r>
              <a:rPr lang="en-US" dirty="0" err="1" smtClean="0"/>
              <a:t>expr</a:t>
            </a:r>
            <a:r>
              <a:rPr lang="en-US" dirty="0"/>
              <a:t>)</a:t>
            </a:r>
          </a:p>
          <a:p>
            <a:r>
              <a:rPr lang="en-US" dirty="0"/>
              <a:t>Returns the internal representation of </a:t>
            </a:r>
            <a:r>
              <a:rPr lang="en-US" dirty="0" err="1"/>
              <a:t>expr</a:t>
            </a:r>
            <a:r>
              <a:rPr lang="en-US" dirty="0"/>
              <a:t> in bytes.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return the representation of  </a:t>
            </a:r>
            <a:r>
              <a:rPr lang="en-US" dirty="0" err="1"/>
              <a:t>ename</a:t>
            </a:r>
            <a:r>
              <a:rPr lang="en-US" dirty="0"/>
              <a:t> in bytes.</a:t>
            </a:r>
          </a:p>
          <a:p>
            <a:r>
              <a:rPr lang="en-US" dirty="0"/>
              <a:t>select </a:t>
            </a:r>
            <a:r>
              <a:rPr lang="en-US" dirty="0" err="1"/>
              <a:t>ename,vsize</a:t>
            </a:r>
            <a:r>
              <a:rPr lang="en-US" dirty="0"/>
              <a:t>(</a:t>
            </a:r>
            <a:r>
              <a:rPr lang="en-US" dirty="0" err="1"/>
              <a:t>ename</a:t>
            </a:r>
            <a:r>
              <a:rPr lang="en-US" dirty="0"/>
              <a:t>) as Bytes from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ENAME     BYTES</a:t>
            </a:r>
            <a:br>
              <a:rPr lang="en-US" dirty="0"/>
            </a:br>
            <a:r>
              <a:rPr lang="en-US" dirty="0"/>
              <a:t>------    ------</a:t>
            </a:r>
            <a:br>
              <a:rPr lang="en-US" dirty="0"/>
            </a:br>
            <a:r>
              <a:rPr lang="en-US" dirty="0"/>
              <a:t>SCOTT     5</a:t>
            </a:r>
            <a:br>
              <a:rPr lang="en-US" dirty="0"/>
            </a:br>
            <a:r>
              <a:rPr lang="en-US" dirty="0"/>
              <a:t>SAMI      4</a:t>
            </a:r>
            <a:br>
              <a:rPr lang="en-US" dirty="0"/>
            </a:br>
            <a:r>
              <a:rPr lang="en-US" dirty="0"/>
              <a:t>RAVI      4</a:t>
            </a:r>
            <a:br>
              <a:rPr lang="en-US" dirty="0"/>
            </a:br>
            <a:r>
              <a:rPr lang="en-US" dirty="0"/>
              <a:t>KIRAN    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2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STDDEV</a:t>
            </a:r>
          </a:p>
          <a:p>
            <a:r>
              <a:rPr lang="en-US" dirty="0" smtClean="0"/>
              <a:t>STDDEV(ALL/DISTINCT</a:t>
            </a:r>
            <a:r>
              <a:rPr lang="en-US" dirty="0"/>
              <a:t>   </a:t>
            </a:r>
            <a:r>
              <a:rPr lang="en-US" dirty="0" err="1"/>
              <a:t>expr</a:t>
            </a:r>
            <a:r>
              <a:rPr lang="en-US" dirty="0"/>
              <a:t>)</a:t>
            </a:r>
          </a:p>
          <a:p>
            <a:r>
              <a:rPr lang="en-US" dirty="0"/>
              <a:t>STDDEV returns sample standard deviation of </a:t>
            </a:r>
            <a:r>
              <a:rPr lang="en-US" dirty="0" err="1"/>
              <a:t>expr</a:t>
            </a:r>
            <a:r>
              <a:rPr lang="en-US" dirty="0"/>
              <a:t>, a set of numbers.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returns the standard deviation of salaries.</a:t>
            </a:r>
          </a:p>
          <a:p>
            <a:r>
              <a:rPr lang="en-US" dirty="0"/>
              <a:t>select </a:t>
            </a:r>
            <a:r>
              <a:rPr lang="en-US" dirty="0" err="1"/>
              <a:t>stddev</a:t>
            </a:r>
            <a:r>
              <a:rPr lang="en-US" dirty="0"/>
              <a:t>(</a:t>
            </a:r>
            <a:r>
              <a:rPr lang="en-US" dirty="0" err="1"/>
              <a:t>sal</a:t>
            </a:r>
            <a:r>
              <a:rPr lang="en-US" dirty="0"/>
              <a:t>) from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Stddev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  </a:t>
            </a:r>
            <a:br>
              <a:rPr lang="en-US" dirty="0"/>
            </a:br>
            <a:r>
              <a:rPr lang="en-US" dirty="0"/>
              <a:t> 1430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9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VARIANCE</a:t>
            </a:r>
          </a:p>
          <a:p>
            <a:r>
              <a:rPr lang="en-US" dirty="0"/>
              <a:t>   VARIANCE(ALL/DISTINCT          </a:t>
            </a:r>
            <a:r>
              <a:rPr lang="en-US" dirty="0" err="1"/>
              <a:t>expr</a:t>
            </a:r>
            <a:r>
              <a:rPr lang="en-US" dirty="0"/>
              <a:t>)</a:t>
            </a:r>
          </a:p>
          <a:p>
            <a:r>
              <a:rPr lang="en-US" dirty="0"/>
              <a:t>Variance returns the variance of </a:t>
            </a:r>
            <a:r>
              <a:rPr lang="en-US" dirty="0" err="1"/>
              <a:t>expr</a:t>
            </a:r>
            <a:r>
              <a:rPr lang="en-US" dirty="0"/>
              <a:t>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returns the variance of salaries.</a:t>
            </a:r>
          </a:p>
          <a:p>
            <a:r>
              <a:rPr lang="en-US" dirty="0"/>
              <a:t>select variance(</a:t>
            </a:r>
            <a:r>
              <a:rPr lang="en-US" dirty="0" err="1"/>
              <a:t>sal</a:t>
            </a:r>
            <a:r>
              <a:rPr lang="en-US" dirty="0"/>
              <a:t>) from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Variance</a:t>
            </a:r>
            <a:br>
              <a:rPr lang="en-US" dirty="0"/>
            </a:br>
            <a:r>
              <a:rPr lang="en-US" dirty="0"/>
              <a:t>-------   </a:t>
            </a:r>
            <a:br>
              <a:rPr lang="en-US" dirty="0"/>
            </a:br>
            <a:r>
              <a:rPr lang="en-US" dirty="0"/>
              <a:t>1430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CURRENT_DATE </a:t>
            </a:r>
            <a:endParaRPr lang="en-US" b="1" dirty="0" smtClean="0"/>
          </a:p>
          <a:p>
            <a:r>
              <a:rPr lang="en-US" dirty="0" smtClean="0"/>
              <a:t>To </a:t>
            </a:r>
            <a:r>
              <a:rPr lang="en-US" dirty="0"/>
              <a:t>see the current system date and time with  time zone use CURRENT_DATE function</a:t>
            </a:r>
          </a:p>
          <a:p>
            <a:r>
              <a:rPr lang="en-US" dirty="0"/>
              <a:t>ALTER SESSION SET TIME_ZONE = '-4:0';</a:t>
            </a:r>
            <a:br>
              <a:rPr lang="en-US" dirty="0"/>
            </a:br>
            <a:r>
              <a:rPr lang="en-US" dirty="0"/>
              <a:t>ALTER SESSION SET NLS_DATE_FORMAT = 'DD-MON-YYYY HH24:MI:SS';</a:t>
            </a:r>
            <a:br>
              <a:rPr lang="en-US" dirty="0"/>
            </a:br>
            <a:r>
              <a:rPr lang="en-US" dirty="0"/>
              <a:t>SELECT SESSIONTIMEZONE, CURRENT_DATE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SESSIONTIMEZONE CURRENT_DATE</a:t>
            </a:r>
            <a:br>
              <a:rPr lang="en-US" dirty="0"/>
            </a:br>
            <a:r>
              <a:rPr lang="en-US" dirty="0"/>
              <a:t>--------------- --------------------</a:t>
            </a:r>
            <a:br>
              <a:rPr lang="en-US" dirty="0"/>
            </a:br>
            <a:r>
              <a:rPr lang="en-US" dirty="0"/>
              <a:t>-04:00          22-APR-2003 14:15:03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ALTER SESSION SET TIME_ZONE = '-7:0';</a:t>
            </a:r>
            <a:br>
              <a:rPr lang="en-US" dirty="0"/>
            </a:br>
            <a:r>
              <a:rPr lang="en-US" dirty="0"/>
              <a:t>SELECT SESSIONTIMEZONE, CURRENT_DATE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SESSIONTIMEZONE CURRENT_DATE</a:t>
            </a:r>
            <a:br>
              <a:rPr lang="en-US" dirty="0"/>
            </a:br>
            <a:r>
              <a:rPr lang="en-US" dirty="0"/>
              <a:t>--------------- --------------------</a:t>
            </a:r>
            <a:br>
              <a:rPr lang="en-US" dirty="0"/>
            </a:br>
            <a:r>
              <a:rPr lang="en-US" dirty="0"/>
              <a:t>-07:00          22-APR-2003 09:15:33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7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SYSTIMESTAMP Example</a:t>
            </a:r>
          </a:p>
          <a:p>
            <a:r>
              <a:rPr lang="en-US" dirty="0"/>
              <a:t>To see the current system date and time with fractional seconds with time zone give the following statement</a:t>
            </a:r>
          </a:p>
          <a:p>
            <a:r>
              <a:rPr lang="en-US" dirty="0"/>
              <a:t>select </a:t>
            </a:r>
            <a:r>
              <a:rPr lang="en-US" dirty="0" err="1"/>
              <a:t>systimestamp</a:t>
            </a:r>
            <a:r>
              <a:rPr lang="en-US" dirty="0"/>
              <a:t>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SYSTIMESTAMP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/>
              <a:t>22-APR-03 08.38.55.538741 AM -07:0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ADD_MONTHS</a:t>
            </a:r>
          </a:p>
          <a:p>
            <a:r>
              <a:rPr lang="en-US" dirty="0"/>
              <a:t>To see which date will occur after 6 months from now, we can use ADD_MONTHS function</a:t>
            </a:r>
          </a:p>
          <a:p>
            <a:r>
              <a:rPr lang="en-US" dirty="0"/>
              <a:t>Select ADD_MONTHS(SYSDATE,6)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ADD_MONTHS</a:t>
            </a:r>
            <a:br>
              <a:rPr lang="en-US" dirty="0"/>
            </a:br>
            <a:r>
              <a:rPr lang="en-US" dirty="0"/>
              <a:t>----------</a:t>
            </a:r>
            <a:br>
              <a:rPr lang="en-US" dirty="0"/>
            </a:br>
            <a:r>
              <a:rPr lang="en-US" dirty="0"/>
              <a:t>22-OCT-2003</a:t>
            </a:r>
          </a:p>
          <a:p>
            <a:r>
              <a:rPr lang="en-US" b="1" dirty="0"/>
              <a:t>LAST_DAY</a:t>
            </a:r>
          </a:p>
          <a:p>
            <a:r>
              <a:rPr lang="en-US" dirty="0"/>
              <a:t>To see the last date of the month of a given date, Use LAST_DAY function.</a:t>
            </a:r>
          </a:p>
          <a:p>
            <a:r>
              <a:rPr lang="en-US" dirty="0"/>
              <a:t>select LAST_DAY(</a:t>
            </a:r>
            <a:r>
              <a:rPr lang="en-US" dirty="0" err="1"/>
              <a:t>sysdate</a:t>
            </a:r>
            <a:r>
              <a:rPr lang="en-US" dirty="0"/>
              <a:t>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LAST_DAY</a:t>
            </a:r>
            <a:br>
              <a:rPr lang="en-US" dirty="0"/>
            </a:br>
            <a:r>
              <a:rPr lang="en-US" dirty="0"/>
              <a:t>--------</a:t>
            </a:r>
            <a:br>
              <a:rPr lang="en-US" dirty="0"/>
            </a:br>
            <a:r>
              <a:rPr lang="en-US" dirty="0"/>
              <a:t>31-AUG-2003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1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INITCAP</a:t>
            </a:r>
          </a:p>
          <a:p>
            <a:r>
              <a:rPr lang="en-US" dirty="0"/>
              <a:t>Returns a given string with Initial letter in capital.</a:t>
            </a:r>
          </a:p>
          <a:p>
            <a:r>
              <a:rPr lang="en-US" dirty="0"/>
              <a:t>select INITCAP(‘</a:t>
            </a:r>
            <a:r>
              <a:rPr lang="en-US" dirty="0" err="1"/>
              <a:t>mohammed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’)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INITCAP</a:t>
            </a:r>
            <a:br>
              <a:rPr lang="en-US" dirty="0"/>
            </a:br>
            <a:r>
              <a:rPr lang="en-US" dirty="0"/>
              <a:t>------------------</a:t>
            </a:r>
            <a:br>
              <a:rPr lang="en-US" dirty="0"/>
            </a:br>
            <a:r>
              <a:rPr lang="en-US" dirty="0"/>
              <a:t>Mohammed Sami</a:t>
            </a:r>
          </a:p>
          <a:p>
            <a:r>
              <a:rPr lang="en-US" b="1" dirty="0"/>
              <a:t>LENGTH</a:t>
            </a:r>
          </a:p>
          <a:p>
            <a:r>
              <a:rPr lang="en-US" dirty="0"/>
              <a:t>Returns the length of a given string.</a:t>
            </a:r>
          </a:p>
          <a:p>
            <a:r>
              <a:rPr lang="en-US" dirty="0"/>
              <a:t>select length(‘</a:t>
            </a:r>
            <a:r>
              <a:rPr lang="en-US" dirty="0" err="1"/>
              <a:t>mohammed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’)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LENGTH</a:t>
            </a:r>
            <a:br>
              <a:rPr lang="en-US" dirty="0"/>
            </a:br>
            <a:r>
              <a:rPr lang="en-US" dirty="0"/>
              <a:t>------------</a:t>
            </a:r>
            <a:br>
              <a:rPr lang="en-US" dirty="0"/>
            </a:br>
            <a:r>
              <a:rPr lang="en-US" dirty="0"/>
              <a:t>       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ROLLUP operation in the </a:t>
            </a:r>
            <a:r>
              <a:rPr lang="en-US" dirty="0" err="1"/>
              <a:t>simple_grouping_clause</a:t>
            </a:r>
            <a:r>
              <a:rPr lang="en-US" dirty="0"/>
              <a:t> groups the selected rows based on the values of the first n, n-1, n-2, ... 0 expressions in the GROUP BY specification, and returns a single row of summary for each group</a:t>
            </a:r>
            <a:r>
              <a:rPr lang="en-US" dirty="0" smtClean="0"/>
              <a:t>.</a:t>
            </a:r>
          </a:p>
          <a:p>
            <a:r>
              <a:rPr lang="en-US" dirty="0"/>
              <a:t>For example, given three expressions (n=3) in the ROLLUP clause of the </a:t>
            </a:r>
            <a:r>
              <a:rPr lang="en-US" dirty="0" err="1"/>
              <a:t>simple_grouping_clause</a:t>
            </a:r>
            <a:r>
              <a:rPr lang="en-US" dirty="0"/>
              <a:t>, the operation results in n+1 = 3+1 = 4 groupings</a:t>
            </a:r>
            <a:r>
              <a:rPr lang="en-US" dirty="0" smtClean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prod,year,sum</a:t>
            </a:r>
            <a:r>
              <a:rPr lang="en-US" dirty="0"/>
              <a:t>(</a:t>
            </a:r>
            <a:r>
              <a:rPr lang="en-US" dirty="0" err="1"/>
              <a:t>amt</a:t>
            </a:r>
            <a:r>
              <a:rPr lang="en-US" dirty="0"/>
              <a:t>) from sales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 group by rollup(</a:t>
            </a:r>
            <a:r>
              <a:rPr lang="en-US" dirty="0" err="1"/>
              <a:t>prod,year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1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</a:t>
            </a:r>
            <a:r>
              <a:rPr lang="en-US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CUBE operation in the </a:t>
            </a:r>
            <a:r>
              <a:rPr lang="en-US" dirty="0" err="1"/>
              <a:t>simple_grouping_clause</a:t>
            </a:r>
            <a:r>
              <a:rPr lang="en-US" dirty="0"/>
              <a:t> groups the selected rows based on the values of all possible combinations of expressions in the specification, and returns a single row of summary information for each group. You can use the CUBE operation to produce cross-tabulation values</a:t>
            </a:r>
            <a:r>
              <a:rPr lang="en-US" dirty="0" smtClean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prod,year,sum</a:t>
            </a:r>
            <a:r>
              <a:rPr lang="en-US" dirty="0"/>
              <a:t>(</a:t>
            </a:r>
            <a:r>
              <a:rPr lang="en-US" dirty="0" err="1"/>
              <a:t>amt</a:t>
            </a:r>
            <a:r>
              <a:rPr lang="en-US" dirty="0"/>
              <a:t>) from sales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 group by CUBE(</a:t>
            </a:r>
            <a:r>
              <a:rPr lang="en-US" dirty="0" err="1"/>
              <a:t>prod,year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5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expressions let you use IF ... THEN ... ELSE logic in SQL statements without having to invoke procedures.</a:t>
            </a:r>
          </a:p>
          <a:p>
            <a:r>
              <a:rPr lang="en-US" dirty="0"/>
              <a:t>For example the following query uses CASE expression to display Department Names based on </a:t>
            </a:r>
            <a:r>
              <a:rPr lang="en-US" dirty="0" err="1"/>
              <a:t>deptno</a:t>
            </a:r>
            <a:r>
              <a:rPr lang="en-US" dirty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empno,ename,sal,CASE</a:t>
            </a:r>
            <a:r>
              <a:rPr lang="en-US" dirty="0"/>
              <a:t> </a:t>
            </a:r>
            <a:r>
              <a:rPr lang="en-US" dirty="0" err="1"/>
              <a:t>deptno</a:t>
            </a:r>
            <a:r>
              <a:rPr lang="en-US" dirty="0"/>
              <a:t> when 10 then   </a:t>
            </a:r>
            <a:br>
              <a:rPr lang="en-US" dirty="0"/>
            </a:br>
            <a:r>
              <a:rPr lang="en-US" dirty="0"/>
              <a:t>  ‘Accounts’ when 20 then ‘Sales’</a:t>
            </a:r>
            <a:br>
              <a:rPr lang="en-US" dirty="0"/>
            </a:br>
            <a:r>
              <a:rPr lang="en-US" dirty="0"/>
              <a:t>              when 30 then ‘R&amp;D’</a:t>
            </a:r>
            <a:br>
              <a:rPr lang="en-US" dirty="0"/>
            </a:br>
            <a:r>
              <a:rPr lang="en-US" dirty="0"/>
              <a:t>               else “Unknown’ end</a:t>
            </a:r>
            <a:br>
              <a:rPr lang="en-US" dirty="0"/>
            </a:br>
            <a:r>
              <a:rPr lang="en-US" dirty="0"/>
              <a:t>                  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r>
              <a:rPr lang="en-US" dirty="0"/>
              <a:t>The following statement finds the average salary of the employees in the employees table using $2000 as the lowest salary possible:</a:t>
            </a:r>
          </a:p>
          <a:p>
            <a:r>
              <a:rPr lang="en-US" dirty="0"/>
              <a:t>SELECT AVG(CASE WHEN </a:t>
            </a:r>
            <a:r>
              <a:rPr lang="en-US" dirty="0" err="1"/>
              <a:t>e.sal</a:t>
            </a:r>
            <a:r>
              <a:rPr lang="en-US" dirty="0"/>
              <a:t> &gt; 2000 THEN </a:t>
            </a:r>
            <a:r>
              <a:rPr lang="en-US" dirty="0" err="1"/>
              <a:t>e.sal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ELSE 2000 END) "Average Salary" from </a:t>
            </a:r>
            <a:r>
              <a:rPr lang="en-US" dirty="0" err="1"/>
              <a:t>emp</a:t>
            </a:r>
            <a:r>
              <a:rPr lang="en-US" dirty="0"/>
              <a:t> 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60090"/>
            <a:ext cx="11629622" cy="5450936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 smtClean="0"/>
              <a:t>MERGE </a:t>
            </a:r>
            <a:r>
              <a:rPr lang="en-US" dirty="0"/>
              <a:t>statement to select rows from one table for update or insertion into another table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endParaRPr lang="en-US" dirty="0"/>
          </a:p>
        </p:txBody>
      </p:sp>
      <p:pic>
        <p:nvPicPr>
          <p:cNvPr id="1026" name="Picture 2" descr="sales and sales history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91" y="1638501"/>
            <a:ext cx="5768706" cy="20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60867" y="382829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merge into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sales_history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 using sales 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 on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s.prod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sh.prod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s.month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sh.month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 when matched then update set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sh.amount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s.amount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 when not matched then insert values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prod,month,amount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7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311405"/>
            <a:ext cx="11629622" cy="54509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ales history table after 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28" y="1728474"/>
            <a:ext cx="6787493" cy="461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0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cs typeface="Arial" panose="020B0604020202020204" pitchFamily="34" charset="0"/>
              </a:rPr>
              <a:t>AUTONOMOUS_TRANSACTION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Pragma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 AUTONOMOUS_TRANSACTION pragma changes the way a subprogram works within a transaction. A subprogram marked with this pragma can do SQL operations and commit or roll back those operations, without committing or rolling back the data in the main transaction.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9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Uses for Synonyms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Courier New" panose="02070309020205020404" pitchFamily="49" charset="0"/>
              </a:rPr>
              <a:t>CREATE SYNONYM &lt;</a:t>
            </a:r>
            <a:r>
              <a:rPr lang="en-US" dirty="0" err="1">
                <a:cs typeface="Courier New" panose="02070309020205020404" pitchFamily="49" charset="0"/>
              </a:rPr>
              <a:t>synonym_name</a:t>
            </a:r>
            <a:r>
              <a:rPr lang="en-US" dirty="0">
                <a:cs typeface="Courier New" panose="02070309020205020404" pitchFamily="49" charset="0"/>
              </a:rPr>
              <a:t>&gt; FOR &lt;</a:t>
            </a:r>
            <a:r>
              <a:rPr lang="en-US" dirty="0" err="1">
                <a:cs typeface="Courier New" panose="02070309020205020404" pitchFamily="49" charset="0"/>
              </a:rPr>
              <a:t>server_name</a:t>
            </a:r>
            <a:r>
              <a:rPr lang="en-US" dirty="0">
                <a:cs typeface="Courier New" panose="02070309020205020404" pitchFamily="49" charset="0"/>
              </a:rPr>
              <a:t>&gt;.&lt;</a:t>
            </a:r>
            <a:r>
              <a:rPr lang="en-US" dirty="0" err="1">
                <a:cs typeface="Courier New" panose="02070309020205020404" pitchFamily="49" charset="0"/>
              </a:rPr>
              <a:t>database_name</a:t>
            </a:r>
            <a:r>
              <a:rPr lang="en-US" dirty="0">
                <a:cs typeface="Courier New" panose="02070309020205020404" pitchFamily="49" charset="0"/>
              </a:rPr>
              <a:t>&gt;.&lt;</a:t>
            </a:r>
            <a:r>
              <a:rPr lang="en-US" dirty="0" err="1">
                <a:cs typeface="Courier New" panose="02070309020205020404" pitchFamily="49" charset="0"/>
              </a:rPr>
              <a:t>schema_name</a:t>
            </a:r>
            <a:r>
              <a:rPr lang="en-US" dirty="0">
                <a:cs typeface="Courier New" panose="02070309020205020404" pitchFamily="49" charset="0"/>
              </a:rPr>
              <a:t>&gt;.&lt;</a:t>
            </a:r>
            <a:r>
              <a:rPr lang="en-US" dirty="0" err="1">
                <a:cs typeface="Courier New" panose="02070309020205020404" pitchFamily="49" charset="0"/>
              </a:rPr>
              <a:t>object_name</a:t>
            </a:r>
            <a:r>
              <a:rPr lang="en-US" dirty="0">
                <a:cs typeface="Courier New" panose="02070309020205020404" pitchFamily="49" charset="0"/>
              </a:rPr>
              <a:t>&gt; </a:t>
            </a:r>
            <a:endParaRPr lang="en-US" dirty="0"/>
          </a:p>
          <a:p>
            <a:r>
              <a:rPr lang="en-US" dirty="0"/>
              <a:t>One way they can be used is simply to shorten or clarify the names of objects with long or hard to decipher names.  If you have a need in a query to reference a table on a remote server that you don't control, you may find the name to be unintuitive.  For example, you may have a need to use this crazy four-part name to get to a table: </a:t>
            </a:r>
          </a:p>
          <a:p>
            <a:r>
              <a:rPr lang="en-US" i="1" dirty="0"/>
              <a:t>ProdSQLServer2345.CustDatabase293.dbo.tblSalesNbrsMar2014  </a:t>
            </a:r>
            <a:endParaRPr lang="en-US" i="1" dirty="0" smtClean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Courier New" panose="02070309020205020404" pitchFamily="49" charset="0"/>
              </a:rPr>
              <a:t>CREATE </a:t>
            </a:r>
            <a:r>
              <a:rPr lang="en-US" dirty="0">
                <a:cs typeface="Courier New" panose="02070309020205020404" pitchFamily="49" charset="0"/>
              </a:rPr>
              <a:t>SYNONYM </a:t>
            </a:r>
            <a:r>
              <a:rPr lang="en-US" dirty="0" err="1">
                <a:cs typeface="Courier New" panose="02070309020205020404" pitchFamily="49" charset="0"/>
              </a:rPr>
              <a:t>CurrentSalesData</a:t>
            </a:r>
            <a:r>
              <a:rPr lang="en-US" dirty="0">
                <a:cs typeface="Courier New" panose="02070309020205020404" pitchFamily="49" charset="0"/>
              </a:rPr>
              <a:t> FOR ProdSQLServer2345.CustDatabase293.dbo.tblSalesNbrsMar2014</a:t>
            </a:r>
            <a:r>
              <a:rPr lang="en-US" sz="3200" dirty="0"/>
              <a:t> </a:t>
            </a:r>
            <a:endParaRPr lang="en-US" sz="48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6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0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5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SUBSTR</a:t>
            </a:r>
          </a:p>
          <a:p>
            <a:r>
              <a:rPr lang="en-US" dirty="0"/>
              <a:t>Returns a substring from a given string. Starting from position p to n characters.</a:t>
            </a:r>
          </a:p>
          <a:p>
            <a:r>
              <a:rPr lang="en-US" dirty="0"/>
              <a:t>For example the following query returns “</a:t>
            </a:r>
            <a:r>
              <a:rPr lang="en-US" dirty="0" err="1"/>
              <a:t>sam</a:t>
            </a:r>
            <a:r>
              <a:rPr lang="en-US" dirty="0"/>
              <a:t>” from the string “</a:t>
            </a:r>
            <a:r>
              <a:rPr lang="en-US" dirty="0" err="1"/>
              <a:t>mohammed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”.</a:t>
            </a:r>
          </a:p>
          <a:p>
            <a:r>
              <a:rPr lang="en-US" dirty="0"/>
              <a:t>select </a:t>
            </a:r>
            <a:r>
              <a:rPr lang="en-US" dirty="0" err="1"/>
              <a:t>substr</a:t>
            </a:r>
            <a:r>
              <a:rPr lang="en-US" dirty="0"/>
              <a:t>('</a:t>
            </a:r>
            <a:r>
              <a:rPr lang="en-US" dirty="0" err="1"/>
              <a:t>mohammed</a:t>
            </a:r>
            <a:r>
              <a:rPr lang="en-US" dirty="0"/>
              <a:t> sami',10,3)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Substr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</a:t>
            </a:r>
            <a:br>
              <a:rPr lang="en-US" dirty="0"/>
            </a:br>
            <a:r>
              <a:rPr lang="en-US" dirty="0" err="1"/>
              <a:t>sam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INSTR</a:t>
            </a:r>
          </a:p>
          <a:p>
            <a:r>
              <a:rPr lang="en-US" dirty="0"/>
              <a:t>Tests whether a given character occurs in the given string or not. If the character occurs in the string then returns the first position of its occurrence otherwise returns 0.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tests whether the character “a” occurs in string “</a:t>
            </a:r>
            <a:r>
              <a:rPr lang="en-US" dirty="0" err="1"/>
              <a:t>mohammed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”</a:t>
            </a:r>
          </a:p>
          <a:p>
            <a:r>
              <a:rPr lang="en-US" dirty="0"/>
              <a:t>select </a:t>
            </a:r>
            <a:r>
              <a:rPr lang="en-US" dirty="0" err="1"/>
              <a:t>instr</a:t>
            </a:r>
            <a:r>
              <a:rPr lang="en-US" dirty="0"/>
              <a:t>('</a:t>
            </a:r>
            <a:r>
              <a:rPr lang="en-US" dirty="0" err="1"/>
              <a:t>mohammed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','a')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</a:t>
            </a:r>
            <a:br>
              <a:rPr lang="en-US" dirty="0"/>
            </a:br>
            <a:r>
              <a:rPr lang="en-US" dirty="0"/>
              <a:t>--------</a:t>
            </a:r>
            <a:br>
              <a:rPr lang="en-US" dirty="0"/>
            </a:br>
            <a:r>
              <a:rPr lang="en-US" dirty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0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1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REPLACE</a:t>
            </a:r>
          </a:p>
          <a:p>
            <a:r>
              <a:rPr lang="en-US" dirty="0"/>
              <a:t>Replaces a given set of characters in a string with another set of characters.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replaces “</a:t>
            </a:r>
            <a:r>
              <a:rPr lang="en-US" dirty="0" err="1"/>
              <a:t>mohd</a:t>
            </a:r>
            <a:r>
              <a:rPr lang="en-US" dirty="0"/>
              <a:t>” with “</a:t>
            </a:r>
            <a:r>
              <a:rPr lang="en-US" dirty="0" err="1"/>
              <a:t>mohammed</a:t>
            </a:r>
            <a:r>
              <a:rPr lang="en-US" dirty="0"/>
              <a:t>” .</a:t>
            </a:r>
          </a:p>
          <a:p>
            <a:r>
              <a:rPr lang="en-US" dirty="0"/>
              <a:t>select replace('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mohd</a:t>
            </a:r>
            <a:r>
              <a:rPr lang="en-US" dirty="0"/>
              <a:t> khan','</a:t>
            </a:r>
            <a:r>
              <a:rPr lang="en-US" dirty="0" err="1"/>
              <a:t>mohd</a:t>
            </a:r>
            <a:r>
              <a:rPr lang="en-US" dirty="0"/>
              <a:t>','</a:t>
            </a:r>
            <a:r>
              <a:rPr lang="en-US" dirty="0" err="1"/>
              <a:t>mohammed</a:t>
            </a:r>
            <a:r>
              <a:rPr lang="en-US" dirty="0"/>
              <a:t>')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REPLACE</a:t>
            </a:r>
            <a:br>
              <a:rPr lang="en-US" dirty="0"/>
            </a:br>
            <a:r>
              <a:rPr lang="en-US" dirty="0"/>
              <a:t>---------</a:t>
            </a:r>
            <a:br>
              <a:rPr lang="en-US" dirty="0"/>
            </a:b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mohammed</a:t>
            </a:r>
            <a:r>
              <a:rPr lang="en-US" dirty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8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INSTR</a:t>
            </a:r>
          </a:p>
          <a:p>
            <a:r>
              <a:rPr lang="en-US" dirty="0" smtClean="0"/>
              <a:t>Tests </a:t>
            </a:r>
            <a:r>
              <a:rPr lang="en-US" dirty="0"/>
              <a:t>whether a given character occurs in the given string or not. If the character occurs in the string then returns the first position of its occurrence otherwise returns 0.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tests whether the character “a” occurs in string “</a:t>
            </a:r>
            <a:r>
              <a:rPr lang="en-US" dirty="0" err="1"/>
              <a:t>mohammed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”</a:t>
            </a:r>
          </a:p>
          <a:p>
            <a:r>
              <a:rPr lang="en-US" dirty="0"/>
              <a:t>select </a:t>
            </a:r>
            <a:r>
              <a:rPr lang="en-US" dirty="0" err="1"/>
              <a:t>instr</a:t>
            </a:r>
            <a:r>
              <a:rPr lang="en-US" dirty="0"/>
              <a:t>('</a:t>
            </a:r>
            <a:r>
              <a:rPr lang="en-US" dirty="0" err="1"/>
              <a:t>mohammed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','a')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</a:t>
            </a:r>
            <a:br>
              <a:rPr lang="en-US" dirty="0"/>
            </a:br>
            <a:r>
              <a:rPr lang="en-US" dirty="0"/>
              <a:t>--------</a:t>
            </a:r>
            <a:br>
              <a:rPr lang="en-US" dirty="0"/>
            </a:br>
            <a:r>
              <a:rPr lang="en-US" dirty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2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TRANSLATE</a:t>
            </a:r>
            <a:endParaRPr lang="en-US" dirty="0" smtClean="0"/>
          </a:p>
          <a:p>
            <a:r>
              <a:rPr lang="en-US" dirty="0"/>
              <a:t>This function is used to encrypt characters. For example you can use this function to replace characters in a given string with your coded characters.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query replaces characters A with B, B with C, C with D, D with E,...Z with A, and a with </a:t>
            </a:r>
            <a:r>
              <a:rPr lang="en-US" dirty="0" err="1"/>
              <a:t>b,b</a:t>
            </a:r>
            <a:r>
              <a:rPr lang="en-US" dirty="0"/>
              <a:t> with </a:t>
            </a:r>
            <a:r>
              <a:rPr lang="en-US" dirty="0" err="1"/>
              <a:t>c,c</a:t>
            </a:r>
            <a:r>
              <a:rPr lang="en-US" dirty="0"/>
              <a:t> with d, d with e ....z with a.</a:t>
            </a:r>
          </a:p>
          <a:p>
            <a:r>
              <a:rPr lang="en-US" dirty="0"/>
              <a:t>select translate('interface','ABCDEFGHIJKLMNOPQRSTUVWXYZabcdefghijklmnopqrstuvwxyz',</a:t>
            </a:r>
            <a:br>
              <a:rPr lang="en-US" dirty="0"/>
            </a:br>
            <a:r>
              <a:rPr lang="en-US" dirty="0"/>
              <a:t>      '</a:t>
            </a:r>
            <a:r>
              <a:rPr lang="en-US" dirty="0" err="1"/>
              <a:t>BCDEFGHIJKLMNOPQRSTUVWXYZAbcdefghijklmnopqrstuvwxyza</a:t>
            </a:r>
            <a:r>
              <a:rPr lang="en-US" dirty="0"/>
              <a:t>') “Encrypt” from dual;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Encrypt</a:t>
            </a:r>
            <a:br>
              <a:rPr lang="en-US" dirty="0"/>
            </a:br>
            <a:r>
              <a:rPr lang="en-US" dirty="0"/>
              <a:t>-----------</a:t>
            </a:r>
            <a:br>
              <a:rPr lang="en-US" dirty="0"/>
            </a:br>
            <a:r>
              <a:rPr lang="en-US" dirty="0" err="1"/>
              <a:t>joufsgbdf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6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SOUNDEX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function is used to check </a:t>
            </a:r>
            <a:r>
              <a:rPr lang="en-US" dirty="0" err="1"/>
              <a:t>pronounciation</a:t>
            </a:r>
            <a:r>
              <a:rPr lang="en-US" dirty="0"/>
              <a:t> rather than exact characters. For example many people write names as “smith” or “</a:t>
            </a:r>
            <a:r>
              <a:rPr lang="en-US" dirty="0" err="1"/>
              <a:t>smyth</a:t>
            </a:r>
            <a:r>
              <a:rPr lang="en-US" dirty="0"/>
              <a:t>” or “</a:t>
            </a:r>
            <a:r>
              <a:rPr lang="en-US" dirty="0" err="1"/>
              <a:t>smythe</a:t>
            </a:r>
            <a:r>
              <a:rPr lang="en-US" dirty="0"/>
              <a:t>” but they are pronounced as smith only.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following example compare those names which are spelled differently but are </a:t>
            </a:r>
            <a:r>
              <a:rPr lang="en-US" dirty="0" err="1"/>
              <a:t>pronouced</a:t>
            </a:r>
            <a:r>
              <a:rPr lang="en-US" dirty="0"/>
              <a:t> as “smith”.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soundex</a:t>
            </a:r>
            <a:r>
              <a:rPr lang="en-US" dirty="0"/>
              <a:t>(</a:t>
            </a:r>
            <a:r>
              <a:rPr lang="en-US" dirty="0" err="1"/>
              <a:t>ename</a:t>
            </a:r>
            <a:r>
              <a:rPr lang="en-US" dirty="0"/>
              <a:t>)=</a:t>
            </a:r>
            <a:r>
              <a:rPr lang="en-US" dirty="0" err="1"/>
              <a:t>soundex</a:t>
            </a:r>
            <a:r>
              <a:rPr lang="en-US" dirty="0"/>
              <a:t>('smith');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ENAME</a:t>
            </a:r>
            <a:br>
              <a:rPr lang="en-US" dirty="0"/>
            </a:br>
            <a:r>
              <a:rPr lang="en-US" dirty="0"/>
              <a:t>---------</a:t>
            </a:r>
            <a:br>
              <a:rPr lang="en-US" dirty="0"/>
            </a:br>
            <a:r>
              <a:rPr lang="en-US" dirty="0"/>
              <a:t>Smith</a:t>
            </a:r>
            <a:br>
              <a:rPr lang="en-US" dirty="0"/>
            </a:br>
            <a:r>
              <a:rPr lang="en-US" dirty="0"/>
              <a:t>Smyth</a:t>
            </a:r>
            <a:br>
              <a:rPr lang="en-US" dirty="0"/>
            </a:br>
            <a:r>
              <a:rPr lang="en-US" dirty="0" err="1"/>
              <a:t>Smythe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0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11944</TotalTime>
  <Words>1145</Words>
  <Application>Microsoft Office PowerPoint</Application>
  <PresentationFormat>Widescreen</PresentationFormat>
  <Paragraphs>199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Century Gothic</vt:lpstr>
      <vt:lpstr>Courier New</vt:lpstr>
      <vt:lpstr>Times New Roman</vt:lpstr>
      <vt:lpstr>1_Office Theme</vt:lpstr>
      <vt:lpstr>PowerPoint Presentation</vt:lpstr>
      <vt:lpstr>Character Functions </vt:lpstr>
      <vt:lpstr>Character Functions </vt:lpstr>
      <vt:lpstr>Character Functions</vt:lpstr>
      <vt:lpstr>Character Functions</vt:lpstr>
      <vt:lpstr>Character Functions</vt:lpstr>
      <vt:lpstr>Character Functions</vt:lpstr>
      <vt:lpstr>Character Functions</vt:lpstr>
      <vt:lpstr>Character Functions</vt:lpstr>
      <vt:lpstr>Character Functions</vt:lpstr>
      <vt:lpstr>Character Functions</vt:lpstr>
      <vt:lpstr>Character Functions</vt:lpstr>
      <vt:lpstr>Character Functions</vt:lpstr>
      <vt:lpstr>Character Functions</vt:lpstr>
      <vt:lpstr>Character Functions</vt:lpstr>
      <vt:lpstr>Miscellaneous Single Row Functions </vt:lpstr>
      <vt:lpstr>Miscellaneous Single Row Functions </vt:lpstr>
      <vt:lpstr>Miscellaneous Single Row Functions </vt:lpstr>
      <vt:lpstr>Miscellaneous Single Row Functions </vt:lpstr>
      <vt:lpstr>Miscellaneous Single Row Functions </vt:lpstr>
      <vt:lpstr>Miscellaneous Single Row Functions </vt:lpstr>
      <vt:lpstr>Miscellaneous Single Row Functions </vt:lpstr>
      <vt:lpstr>Miscellaneous Single Row Functions </vt:lpstr>
      <vt:lpstr>Miscellaneous Single Row Functions </vt:lpstr>
      <vt:lpstr>Aggregate Functions </vt:lpstr>
      <vt:lpstr>Aggregate Functions </vt:lpstr>
      <vt:lpstr>Date Functions </vt:lpstr>
      <vt:lpstr>Date Functions </vt:lpstr>
      <vt:lpstr>Date Functions </vt:lpstr>
      <vt:lpstr>ROLLUP Expression</vt:lpstr>
      <vt:lpstr>CUBE Expression</vt:lpstr>
      <vt:lpstr>CASE EXPRESSION </vt:lpstr>
      <vt:lpstr>Merge Statement</vt:lpstr>
      <vt:lpstr>Merge Statement</vt:lpstr>
      <vt:lpstr>AUTONOMOUS_TRANSACTION Pragma </vt:lpstr>
      <vt:lpstr>Practical Uses for Synonyms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LENOVO</cp:lastModifiedBy>
  <cp:revision>195</cp:revision>
  <dcterms:created xsi:type="dcterms:W3CDTF">2018-08-06T00:03:43Z</dcterms:created>
  <dcterms:modified xsi:type="dcterms:W3CDTF">2019-02-24T05:28:56Z</dcterms:modified>
</cp:coreProperties>
</file>