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1" r:id="rId2"/>
    <p:sldId id="330" r:id="rId3"/>
    <p:sldId id="331" r:id="rId4"/>
    <p:sldId id="332" r:id="rId5"/>
    <p:sldId id="333" r:id="rId6"/>
    <p:sldId id="334" r:id="rId7"/>
    <p:sldId id="335" r:id="rId8"/>
    <p:sldId id="337" r:id="rId9"/>
    <p:sldId id="336" r:id="rId10"/>
    <p:sldId id="338" r:id="rId11"/>
    <p:sldId id="340" r:id="rId12"/>
    <p:sldId id="341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30"/>
            <p14:sldId id="331"/>
            <p14:sldId id="332"/>
            <p14:sldId id="333"/>
            <p14:sldId id="334"/>
            <p14:sldId id="335"/>
            <p14:sldId id="337"/>
            <p14:sldId id="336"/>
            <p14:sldId id="338"/>
            <p14:sldId id="340"/>
            <p14:sldId id="34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4" autoAdjust="0"/>
    <p:restoredTop sz="94255" autoAdjust="0"/>
  </p:normalViewPr>
  <p:slideViewPr>
    <p:cSldViewPr snapToGrid="0">
      <p:cViewPr varScale="1">
        <p:scale>
          <a:sx n="75" d="100"/>
          <a:sy n="75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2/20/2019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C644C-9628-43DF-B8EF-50C16EE48ED1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DENSE_RANK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Menlo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empno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deptno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sal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DENSE_RANK() OVER (PARTITION BY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deptno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ORDER BY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sal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altLang="en-US" dirty="0" smtClean="0">
                <a:solidFill>
                  <a:srgbClr val="000000"/>
                </a:solidFill>
                <a:latin typeface="Menlo"/>
              </a:rPr>
              <a:t>AS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myrank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FROM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emp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Menlo"/>
            </a:endParaRP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30" y="2330213"/>
            <a:ext cx="5405370" cy="39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LAST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</a:rPr>
              <a:t>empno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, MIN(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KEEP (DENSE_RANK FIRST ORDER BY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OVER (PARTITION BY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) AS lowest, MAX(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KEEP (DENSE_RANK LAST ORDER BY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OVER (PARTITION BY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) AS highest FROM </a:t>
            </a:r>
            <a:r>
              <a:rPr lang="en-US" altLang="en-US" dirty="0" err="1">
                <a:solidFill>
                  <a:srgbClr val="000000"/>
                </a:solidFill>
              </a:rPr>
              <a:t>emp</a:t>
            </a:r>
            <a:r>
              <a:rPr lang="en-US" altLang="en-US" dirty="0">
                <a:solidFill>
                  <a:srgbClr val="000000"/>
                </a:solidFill>
              </a:rPr>
              <a:t> ORDER BY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;</a:t>
            </a:r>
            <a:r>
              <a:rPr lang="en-US" altLang="en-US" sz="2800" dirty="0"/>
              <a:t> </a:t>
            </a:r>
            <a:endParaRPr lang="en-US" altLang="en-US" sz="4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2722313"/>
            <a:ext cx="842009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DECODE is a function in Oracle and is used to provide if-then-else type of logic to </a:t>
            </a:r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Syntax:</a:t>
            </a:r>
          </a:p>
          <a:p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DECODE ( expression, search, result [, search, result]... [,default] )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dirty="0"/>
              <a:t>The </a:t>
            </a:r>
            <a:r>
              <a:rPr lang="en-US" i="1" dirty="0"/>
              <a:t>expression</a:t>
            </a:r>
            <a:r>
              <a:rPr lang="en-US" dirty="0"/>
              <a:t> is the value to compare. Many combinations of </a:t>
            </a:r>
            <a:r>
              <a:rPr lang="en-US" i="1" dirty="0"/>
              <a:t>search</a:t>
            </a:r>
            <a:r>
              <a:rPr lang="en-US" dirty="0"/>
              <a:t> and </a:t>
            </a:r>
            <a:r>
              <a:rPr lang="en-US" i="1" dirty="0"/>
              <a:t>result</a:t>
            </a:r>
            <a:r>
              <a:rPr lang="en-US" dirty="0"/>
              <a:t> can be supplied. </a:t>
            </a:r>
            <a:r>
              <a:rPr lang="en-US" i="1" dirty="0"/>
              <a:t>Search</a:t>
            </a:r>
            <a:r>
              <a:rPr lang="en-US" dirty="0"/>
              <a:t> is compared against the expression, and if it is true, then </a:t>
            </a:r>
            <a:r>
              <a:rPr lang="en-US" i="1" dirty="0"/>
              <a:t>result</a:t>
            </a:r>
            <a:r>
              <a:rPr lang="en-US" dirty="0"/>
              <a:t> is returned.</a:t>
            </a:r>
            <a:endParaRPr lang="en-US" altLang="en-US" dirty="0"/>
          </a:p>
          <a:p>
            <a:r>
              <a:rPr lang="en-US" dirty="0"/>
              <a:t>SELECT DECODE (</a:t>
            </a:r>
            <a:r>
              <a:rPr lang="en-US" dirty="0" err="1"/>
              <a:t>Store_Name</a:t>
            </a:r>
            <a:r>
              <a:rPr lang="en-US" dirty="0"/>
              <a:t>, </a:t>
            </a:r>
            <a:br>
              <a:rPr lang="en-US" dirty="0"/>
            </a:br>
            <a:r>
              <a:rPr lang="en-US" dirty="0"/>
              <a:t>  'Los Angeles', 'LA', </a:t>
            </a:r>
            <a:br>
              <a:rPr lang="en-US" dirty="0"/>
            </a:br>
            <a:r>
              <a:rPr lang="en-US" dirty="0"/>
              <a:t>  'San Francisco', 'SF', </a:t>
            </a:r>
            <a:br>
              <a:rPr lang="en-US" dirty="0"/>
            </a:br>
            <a:r>
              <a:rPr lang="en-US" dirty="0"/>
              <a:t>  'San Diego', 'SD', </a:t>
            </a:r>
            <a:br>
              <a:rPr lang="en-US" dirty="0"/>
            </a:br>
            <a:r>
              <a:rPr lang="en-US" dirty="0"/>
              <a:t>  'Others') Area, Sales, </a:t>
            </a:r>
            <a:r>
              <a:rPr lang="en-US" dirty="0" err="1"/>
              <a:t>Txn_Date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Store_Information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800" dirty="0" smtClean="0"/>
              <a:t>column-level </a:t>
            </a:r>
            <a:r>
              <a:rPr lang="en-US" sz="2800" dirty="0" err="1" smtClean="0"/>
              <a:t>constraint:</a:t>
            </a:r>
            <a:r>
              <a:rPr lang="en-US" sz="2800" dirty="0" err="1"/>
              <a:t>we</a:t>
            </a:r>
            <a:r>
              <a:rPr lang="en-US" sz="2800" dirty="0"/>
              <a:t> can define constraint only for specific column only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table-level </a:t>
            </a:r>
            <a:r>
              <a:rPr lang="en-US" sz="2800" dirty="0" err="1" smtClean="0"/>
              <a:t>constraint:</a:t>
            </a:r>
            <a:r>
              <a:rPr lang="en-US" sz="2800" dirty="0" err="1"/>
              <a:t>we</a:t>
            </a:r>
            <a:r>
              <a:rPr lang="en-US" sz="2800" dirty="0"/>
              <a:t> can define constraint for multiple columns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Column-level </a:t>
            </a:r>
            <a:r>
              <a:rPr lang="en-US" dirty="0"/>
              <a:t>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smtClean="0"/>
              <a:t>NULL</a:t>
            </a:r>
          </a:p>
          <a:p>
            <a:r>
              <a:rPr lang="en-US" dirty="0"/>
              <a:t>PRIMARY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/>
              <a:t>FOREIGN </a:t>
            </a:r>
            <a:r>
              <a:rPr lang="en-US" dirty="0" smtClean="0"/>
              <a:t>KEY</a:t>
            </a:r>
          </a:p>
          <a:p>
            <a:r>
              <a:rPr lang="en-US" dirty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Table-level </a:t>
            </a:r>
            <a:r>
              <a:rPr lang="en-US" dirty="0"/>
              <a:t>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select random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SELECT column FROM table  </a:t>
            </a:r>
          </a:p>
          <a:p>
            <a:pPr marL="0" indent="0">
              <a:buNone/>
            </a:pPr>
            <a:r>
              <a:rPr lang="en-US" sz="2800" dirty="0"/>
              <a:t>ORDER BY RAND ( ) </a:t>
            </a:r>
            <a:r>
              <a:rPr lang="en-US" sz="2800" dirty="0" smtClean="0"/>
              <a:t>;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r="24543"/>
          <a:stretch/>
        </p:blipFill>
        <p:spPr>
          <a:xfrm>
            <a:off x="5158087" y="333632"/>
            <a:ext cx="6754869" cy="5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SYSDATE() Function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SYSDATE() function returns the current date and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647840"/>
            <a:ext cx="4165600" cy="29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 smtClean="0">
                <a:solidFill>
                  <a:srgbClr val="242729"/>
                </a:solidFill>
                <a:cs typeface="Arial" panose="020B0604020202020204" pitchFamily="34" charset="0"/>
              </a:rPr>
              <a:t>table contains  </a:t>
            </a:r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data, a view is just a </a:t>
            </a:r>
            <a:r>
              <a:rPr lang="en-US" altLang="en-US" sz="1600" dirty="0">
                <a:solidFill>
                  <a:srgbClr val="242729"/>
                </a:solidFill>
                <a:cs typeface="Consolas" panose="020B0609020204030204" pitchFamily="49" charset="0"/>
              </a:rPr>
              <a:t>SELECT</a:t>
            </a:r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 statement which has been saved in the </a:t>
            </a:r>
            <a:r>
              <a:rPr lang="en-US" altLang="en-US" dirty="0" smtClean="0">
                <a:solidFill>
                  <a:srgbClr val="242729"/>
                </a:solidFill>
                <a:cs typeface="Arial" panose="020B0604020202020204" pitchFamily="34" charset="0"/>
              </a:rPr>
              <a:t>database</a:t>
            </a:r>
          </a:p>
          <a:p>
            <a:r>
              <a:rPr lang="en-US" dirty="0"/>
              <a:t>Table : An RDBMS object which can store data.</a:t>
            </a:r>
          </a:p>
          <a:p>
            <a:r>
              <a:rPr lang="en-US" dirty="0"/>
              <a:t>View : An RDBMS object which is a product of multiple tables, overtime you run a “SELECT *” on a view a query run’s in background to fetch you the desired results.</a:t>
            </a:r>
          </a:p>
          <a:p>
            <a:r>
              <a:rPr lang="en-US" dirty="0"/>
              <a:t>Table : You can add/update/delete data from a table.</a:t>
            </a:r>
          </a:p>
          <a:p>
            <a:r>
              <a:rPr lang="en-US" dirty="0"/>
              <a:t>View : You cannot add/update/delete any data from a view, to make any changes to the view, you will have to update the data in the source tables that are used to create the view.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varchar</a:t>
            </a:r>
            <a:r>
              <a:rPr lang="en-US" dirty="0"/>
              <a:t> and varchar2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2071236"/>
              </p:ext>
            </p:extLst>
          </p:nvPr>
        </p:nvGraphicFramePr>
        <p:xfrm>
          <a:off x="1498600" y="966876"/>
          <a:ext cx="9753600" cy="5891126"/>
        </p:xfrm>
        <a:graphic>
          <a:graphicData uri="http://schemas.openxmlformats.org/drawingml/2006/table">
            <a:tbl>
              <a:tblPr/>
              <a:tblGrid>
                <a:gridCol w="4876800"/>
                <a:gridCol w="4876800"/>
              </a:tblGrid>
              <a:tr h="3408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Varchar</a:t>
                      </a:r>
                      <a:endParaRPr lang="en-US" sz="1400" b="0">
                        <a:effectLst/>
                      </a:endParaRP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Varchar2</a:t>
                      </a:r>
                      <a:endParaRPr lang="en-US" sz="1400" b="0">
                        <a:effectLst/>
                      </a:endParaRP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1) Varchar can identify NULL and empty string separately.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1) Varchar2 cannot identify both separately. Both considered as same for this.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2) Varchar can store minimum 1 and maximum 2000 bytes of character data.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2) Varchar2 can store minimum 1 and maximum 4000 bytes of character data.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17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3) Allocate fixed size of data irrespective of the input.</a:t>
                      </a:r>
                    </a:p>
                    <a:p>
                      <a:pPr algn="l" fontAlgn="base"/>
                      <a:r>
                        <a:rPr lang="en-US" sz="1400" b="0">
                          <a:effectLst/>
                        </a:rPr>
                        <a:t>Ex: We defined varchar (15) and entered only 10 characters. But it allocates space for entire 15 characters.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3) Allocate variable size of data based on input.</a:t>
                      </a:r>
                    </a:p>
                    <a:p>
                      <a:pPr algn="l" fontAlgn="base"/>
                      <a:r>
                        <a:rPr lang="en-US" sz="1400" b="0">
                          <a:effectLst/>
                        </a:rPr>
                        <a:t>Ex: We defined varchar2 (15) and entered only 10 characters. Then varchar2 will allocate space for 10 characters only but not for 15.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4) For varchar data, extra spaces are padded to the right side.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4) For varchar2 extra spaces will be truncated.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5) Varchar is ANSI Sql standard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5) Varchar2 is Oracle standard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1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6) Varchar definition may change in future.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6) Varchar2 definition will not change. It is standard.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1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7) Varchar is an external datatype.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7) Varchar2 is an internal </a:t>
                      </a:r>
                      <a:r>
                        <a:rPr lang="en-US" sz="1400" b="0" dirty="0" err="1">
                          <a:effectLst/>
                        </a:rPr>
                        <a:t>datatype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6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</a:t>
            </a:r>
            <a:r>
              <a:rPr lang="en-US" dirty="0"/>
              <a:t>functions 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  <a:p>
            <a:r>
              <a:rPr lang="en-US" dirty="0"/>
              <a:t>DENSE_RANK</a:t>
            </a:r>
          </a:p>
          <a:p>
            <a:r>
              <a:rPr lang="en-US" dirty="0"/>
              <a:t>FIRST and LAST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11841</TotalTime>
  <Words>376</Words>
  <Application>Microsoft Office PowerPoint</Application>
  <PresentationFormat>Widescreen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Consolas</vt:lpstr>
      <vt:lpstr>Courier New</vt:lpstr>
      <vt:lpstr>Menlo</vt:lpstr>
      <vt:lpstr>1_Office Theme</vt:lpstr>
      <vt:lpstr>PowerPoint Presentation</vt:lpstr>
      <vt:lpstr>Constraints in SQL</vt:lpstr>
      <vt:lpstr>Column-level constraint </vt:lpstr>
      <vt:lpstr>Table-level constraint </vt:lpstr>
      <vt:lpstr>Sql select random </vt:lpstr>
      <vt:lpstr>SYSDATE() Function </vt:lpstr>
      <vt:lpstr>View In SQL</vt:lpstr>
      <vt:lpstr>Difference between varchar and varchar2 </vt:lpstr>
      <vt:lpstr>Analytic functions in sql</vt:lpstr>
      <vt:lpstr>DENSE_RANK </vt:lpstr>
      <vt:lpstr>FIRST and LAST </vt:lpstr>
      <vt:lpstr>Decode in sql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Mobinabanu Aptabahmed Gadawale</cp:lastModifiedBy>
  <cp:revision>183</cp:revision>
  <dcterms:created xsi:type="dcterms:W3CDTF">2018-08-06T00:03:43Z</dcterms:created>
  <dcterms:modified xsi:type="dcterms:W3CDTF">2019-02-20T11:16:06Z</dcterms:modified>
</cp:coreProperties>
</file>