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01" r:id="rId2"/>
    <p:sldId id="330" r:id="rId3"/>
    <p:sldId id="331" r:id="rId4"/>
    <p:sldId id="332" r:id="rId5"/>
    <p:sldId id="333" r:id="rId6"/>
    <p:sldId id="334" r:id="rId7"/>
    <p:sldId id="335" r:id="rId8"/>
    <p:sldId id="342" r:id="rId9"/>
    <p:sldId id="343" r:id="rId10"/>
    <p:sldId id="337" r:id="rId11"/>
    <p:sldId id="336" r:id="rId12"/>
    <p:sldId id="338" r:id="rId13"/>
    <p:sldId id="340" r:id="rId14"/>
    <p:sldId id="341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8A003-C006-428D-86C0-09B619D14CFF}">
          <p14:sldIdLst>
            <p14:sldId id="301"/>
            <p14:sldId id="330"/>
            <p14:sldId id="331"/>
            <p14:sldId id="332"/>
            <p14:sldId id="333"/>
            <p14:sldId id="334"/>
            <p14:sldId id="335"/>
            <p14:sldId id="342"/>
            <p14:sldId id="343"/>
            <p14:sldId id="337"/>
            <p14:sldId id="336"/>
            <p14:sldId id="338"/>
            <p14:sldId id="340"/>
            <p14:sldId id="34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14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64" autoAdjust="0"/>
    <p:restoredTop sz="94255" autoAdjust="0"/>
  </p:normalViewPr>
  <p:slideViewPr>
    <p:cSldViewPr snapToGrid="0">
      <p:cViewPr varScale="1">
        <p:scale>
          <a:sx n="75" d="100"/>
          <a:sy n="75" d="100"/>
        </p:scale>
        <p:origin x="6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DA70-9A92-4AA8-906E-E9850823E1C4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7B50-E105-47A8-808B-76B5CD0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CD759-98A0-4B3F-8C90-4FE6D7B66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21" y="2339223"/>
            <a:ext cx="217955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38200" y="4225160"/>
            <a:ext cx="105156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666868"/>
            <a:ext cx="10515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5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735" y="51516"/>
            <a:ext cx="10504972" cy="47651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&lt;&lt;Slide Title&gt;&gt;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1104410"/>
            <a:ext cx="11629622" cy="5450936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entury Gothic" panose="020B0502020202020204" pitchFamily="34" charset="0"/>
              </a:defRPr>
            </a:lvl1pPr>
            <a:lvl2pPr>
              <a:defRPr sz="2400" b="0">
                <a:latin typeface="Century Gothic" panose="020B0502020202020204" pitchFamily="34" charset="0"/>
              </a:defRPr>
            </a:lvl2pPr>
            <a:lvl3pPr>
              <a:defRPr sz="2400" b="0">
                <a:latin typeface="Century Gothic" panose="020B0502020202020204" pitchFamily="34" charset="0"/>
              </a:defRPr>
            </a:lvl3pPr>
            <a:lvl4pPr>
              <a:defRPr sz="2400" b="0">
                <a:latin typeface="Century Gothic" panose="020B0502020202020204" pitchFamily="34" charset="0"/>
              </a:defRPr>
            </a:lvl4pPr>
            <a:lvl5pPr>
              <a:defRPr sz="2400"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530385" y="4097673"/>
            <a:ext cx="10515600" cy="2899233"/>
          </a:xfrm>
          <a:prstGeom prst="rect">
            <a:avLst/>
          </a:prstGeom>
        </p:spPr>
        <p:txBody>
          <a:bodyPr/>
          <a:lstStyle>
            <a:lvl1pPr algn="r">
              <a:defRPr sz="100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-371060" y="4105411"/>
            <a:ext cx="12404035" cy="1316446"/>
          </a:xfrm>
          <a:prstGeom prst="rect">
            <a:avLst/>
          </a:prstGeom>
        </p:spPr>
        <p:txBody>
          <a:bodyPr/>
          <a:lstStyle>
            <a:lvl1pPr algn="r">
              <a:defRPr sz="10000" b="1" baseline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558753" y="5408605"/>
            <a:ext cx="1326467" cy="10030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7F8E6-C5A3-D94C-B6D2-623BAF065E03}" type="datetimeFigureOut">
              <a:rPr lang="en-US">
                <a:solidFill>
                  <a:prstClr val="black"/>
                </a:solidFill>
              </a:rPr>
              <a:pPr/>
              <a:t>2/20/2019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22C4D-75AE-674A-BC05-DCC65DEF332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5C644C-9628-43DF-B8EF-50C16EE48ED1}" type="datetime1">
              <a:rPr lang="en-US" smtClean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2015 SLK Software services PVT LTD.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91E492-F8C7-4CA3-8E56-DC7FF196B9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 hasBounce="1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rgbClr val="F3F3F3"/>
            </a:gs>
            <a:gs pos="48000">
              <a:srgbClr val="FAFAFA"/>
            </a:gs>
            <a:gs pos="27000">
              <a:srgbClr val="FDFDFD"/>
            </a:gs>
            <a:gs pos="67000">
              <a:srgbClr val="F4F4F4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" y="6566778"/>
            <a:ext cx="353173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63"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SLK Software Services Pvt. Ltd. All rights reserved.</a:t>
            </a:r>
          </a:p>
        </p:txBody>
      </p:sp>
      <p:sp>
        <p:nvSpPr>
          <p:cNvPr id="9" name="Text Placeholder 4"/>
          <p:cNvSpPr txBox="1">
            <a:spLocks/>
          </p:cNvSpPr>
          <p:nvPr userDrawn="1"/>
        </p:nvSpPr>
        <p:spPr>
          <a:xfrm>
            <a:off x="4381500" y="6576688"/>
            <a:ext cx="3429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63">
              <a:buFont typeface="Arial" charset="0"/>
              <a:buNone/>
              <a:defRPr/>
            </a:pPr>
            <a:r>
              <a:rPr lang="en-US" sz="1000" dirty="0">
                <a:solidFill>
                  <a:srgbClr val="8064A2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038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1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varchar</a:t>
            </a:r>
            <a:r>
              <a:rPr lang="en-US" dirty="0"/>
              <a:t> and varchar2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2071236"/>
              </p:ext>
            </p:extLst>
          </p:nvPr>
        </p:nvGraphicFramePr>
        <p:xfrm>
          <a:off x="1498600" y="966876"/>
          <a:ext cx="9753600" cy="5891126"/>
        </p:xfrm>
        <a:graphic>
          <a:graphicData uri="http://schemas.openxmlformats.org/drawingml/2006/table">
            <a:tbl>
              <a:tblPr/>
              <a:tblGrid>
                <a:gridCol w="4876800"/>
                <a:gridCol w="4876800"/>
              </a:tblGrid>
              <a:tr h="3408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Varchar</a:t>
                      </a:r>
                      <a:endParaRPr lang="en-US" sz="1400" b="0">
                        <a:effectLst/>
                      </a:endParaRP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Varchar2</a:t>
                      </a:r>
                      <a:endParaRPr lang="en-US" sz="1400" b="0">
                        <a:effectLst/>
                      </a:endParaRP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24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1) Varchar can identify NULL and empty string separately.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1) Varchar2 cannot identify both separately. Both considered as same for this.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24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2) Varchar can store minimum 1 and maximum 2000 bytes of character data.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2) Varchar2 can store minimum 1 and maximum 4000 bytes of character data.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0171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3) Allocate fixed size of data irrespective of the input.</a:t>
                      </a:r>
                    </a:p>
                    <a:p>
                      <a:pPr algn="l" fontAlgn="base"/>
                      <a:r>
                        <a:rPr lang="en-US" sz="1400" b="0">
                          <a:effectLst/>
                        </a:rPr>
                        <a:t>Ex: We defined varchar (15) and entered only 10 characters. But it allocates space for entire 15 characters.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3) Allocate variable size of data based on input.</a:t>
                      </a:r>
                    </a:p>
                    <a:p>
                      <a:pPr algn="l" fontAlgn="base"/>
                      <a:r>
                        <a:rPr lang="en-US" sz="1400" b="0">
                          <a:effectLst/>
                        </a:rPr>
                        <a:t>Ex: We defined varchar2 (15) and entered only 10 characters. Then varchar2 will allocate space for 10 characters only but not for 15.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24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4) For varchar data, extra spaces are padded to the right side.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4) For varchar2 extra spaces will be truncated.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08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5) Varchar is ANSI Sql standard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5) Varchar2 is Oracle standard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1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6) Varchar definition may change in future.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6) Varchar2 definition will not change. It is standard.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51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7) Varchar is an external datatype.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7) Varchar2 is an internal </a:t>
                      </a:r>
                      <a:r>
                        <a:rPr lang="en-US" sz="1400" b="0" dirty="0" err="1">
                          <a:effectLst/>
                        </a:rPr>
                        <a:t>datatype</a:t>
                      </a:r>
                      <a:r>
                        <a:rPr lang="en-US" sz="1400" b="0" dirty="0">
                          <a:effectLst/>
                        </a:rPr>
                        <a:t>.</a:t>
                      </a:r>
                    </a:p>
                  </a:txBody>
                  <a:tcPr marL="102332" marR="102332" marT="51166" marB="51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6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</a:t>
            </a:r>
            <a:r>
              <a:rPr lang="en-US" dirty="0"/>
              <a:t>functions in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RANK</a:t>
            </a:r>
          </a:p>
          <a:p>
            <a:r>
              <a:rPr lang="en-US" dirty="0"/>
              <a:t>DENSE_RANK</a:t>
            </a:r>
          </a:p>
          <a:p>
            <a:r>
              <a:rPr lang="en-US" dirty="0"/>
              <a:t>FIRST and LAST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4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DENSE_RANK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Menlo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empno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deptno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sal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, DENSE_RANK() OVER (PARTITION BY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deptno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ORDER BY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sal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altLang="en-US" dirty="0" smtClean="0">
                <a:solidFill>
                  <a:srgbClr val="000000"/>
                </a:solidFill>
                <a:latin typeface="Menlo"/>
              </a:rPr>
              <a:t>AS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myrank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 FROM </a:t>
            </a:r>
            <a:r>
              <a:rPr lang="en-US" altLang="en-US" dirty="0" err="1">
                <a:solidFill>
                  <a:srgbClr val="000000"/>
                </a:solidFill>
                <a:latin typeface="Menlo"/>
              </a:rPr>
              <a:t>emp</a:t>
            </a:r>
            <a:r>
              <a:rPr lang="en-US" altLang="en-US" dirty="0">
                <a:solidFill>
                  <a:srgbClr val="000000"/>
                </a:solidFill>
                <a:latin typeface="Menlo"/>
              </a:rPr>
              <a:t>; </a:t>
            </a:r>
            <a:endParaRPr lang="en-US" altLang="en-US" dirty="0" smtClean="0">
              <a:solidFill>
                <a:srgbClr val="000000"/>
              </a:solidFill>
              <a:latin typeface="Menlo"/>
            </a:endParaRP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30" y="2330213"/>
            <a:ext cx="5405370" cy="39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and LAST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</a:rPr>
              <a:t>empno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deptno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, MIN(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) KEEP (DENSE_RANK FIRST ORDER BY 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) OVER (PARTITION BY </a:t>
            </a:r>
            <a:r>
              <a:rPr lang="en-US" altLang="en-US" dirty="0" err="1">
                <a:solidFill>
                  <a:srgbClr val="000000"/>
                </a:solidFill>
              </a:rPr>
              <a:t>deptno</a:t>
            </a:r>
            <a:r>
              <a:rPr lang="en-US" altLang="en-US" dirty="0">
                <a:solidFill>
                  <a:srgbClr val="000000"/>
                </a:solidFill>
              </a:rPr>
              <a:t>) AS lowest, MAX(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) KEEP (DENSE_RANK LAST ORDER BY 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) OVER (PARTITION BY </a:t>
            </a:r>
            <a:r>
              <a:rPr lang="en-US" altLang="en-US" dirty="0" err="1">
                <a:solidFill>
                  <a:srgbClr val="000000"/>
                </a:solidFill>
              </a:rPr>
              <a:t>deptno</a:t>
            </a:r>
            <a:r>
              <a:rPr lang="en-US" altLang="en-US" dirty="0">
                <a:solidFill>
                  <a:srgbClr val="000000"/>
                </a:solidFill>
              </a:rPr>
              <a:t>) AS highest FROM </a:t>
            </a:r>
            <a:r>
              <a:rPr lang="en-US" altLang="en-US" dirty="0" err="1">
                <a:solidFill>
                  <a:srgbClr val="000000"/>
                </a:solidFill>
              </a:rPr>
              <a:t>emp</a:t>
            </a:r>
            <a:r>
              <a:rPr lang="en-US" altLang="en-US" dirty="0">
                <a:solidFill>
                  <a:srgbClr val="000000"/>
                </a:solidFill>
              </a:rPr>
              <a:t> ORDER BY </a:t>
            </a:r>
            <a:r>
              <a:rPr lang="en-US" altLang="en-US" dirty="0" err="1">
                <a:solidFill>
                  <a:srgbClr val="000000"/>
                </a:solidFill>
              </a:rPr>
              <a:t>deptno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</a:rPr>
              <a:t>sal</a:t>
            </a:r>
            <a:r>
              <a:rPr lang="en-US" altLang="en-US" dirty="0">
                <a:solidFill>
                  <a:srgbClr val="000000"/>
                </a:solidFill>
              </a:rPr>
              <a:t>;</a:t>
            </a:r>
            <a:r>
              <a:rPr lang="en-US" altLang="en-US" sz="2800" dirty="0"/>
              <a:t> </a:t>
            </a:r>
            <a:endParaRPr lang="en-US" altLang="en-US" sz="4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2722313"/>
            <a:ext cx="842009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 in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DECODE is a function in Oracle and is used to provide if-then-else type of logic to </a:t>
            </a:r>
            <a:r>
              <a:rPr lang="en-US" dirty="0" smtClean="0"/>
              <a:t>SQL</a:t>
            </a:r>
            <a:endParaRPr lang="en-US" dirty="0"/>
          </a:p>
          <a:p>
            <a:r>
              <a:rPr lang="en-US" dirty="0" smtClean="0"/>
              <a:t>Syntax:</a:t>
            </a:r>
          </a:p>
          <a:p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DECODE ( expression, search, result [, search, result]... [,default] )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dirty="0"/>
              <a:t>The </a:t>
            </a:r>
            <a:r>
              <a:rPr lang="en-US" i="1" dirty="0"/>
              <a:t>expression</a:t>
            </a:r>
            <a:r>
              <a:rPr lang="en-US" dirty="0"/>
              <a:t> is the value to compare. Many combinations of </a:t>
            </a:r>
            <a:r>
              <a:rPr lang="en-US" i="1" dirty="0"/>
              <a:t>search</a:t>
            </a:r>
            <a:r>
              <a:rPr lang="en-US" dirty="0"/>
              <a:t> and </a:t>
            </a:r>
            <a:r>
              <a:rPr lang="en-US" i="1" dirty="0"/>
              <a:t>result</a:t>
            </a:r>
            <a:r>
              <a:rPr lang="en-US" dirty="0"/>
              <a:t> can be supplied. </a:t>
            </a:r>
            <a:r>
              <a:rPr lang="en-US" i="1" dirty="0"/>
              <a:t>Search</a:t>
            </a:r>
            <a:r>
              <a:rPr lang="en-US" dirty="0"/>
              <a:t> is compared against the expression, and if it is true, then </a:t>
            </a:r>
            <a:r>
              <a:rPr lang="en-US" i="1" dirty="0"/>
              <a:t>result</a:t>
            </a:r>
            <a:r>
              <a:rPr lang="en-US" dirty="0"/>
              <a:t> is returned.</a:t>
            </a:r>
            <a:endParaRPr lang="en-US" altLang="en-US" dirty="0"/>
          </a:p>
          <a:p>
            <a:r>
              <a:rPr lang="en-US" dirty="0"/>
              <a:t>SELECT DECODE (</a:t>
            </a:r>
            <a:r>
              <a:rPr lang="en-US" dirty="0" err="1"/>
              <a:t>Store_Name</a:t>
            </a:r>
            <a:r>
              <a:rPr lang="en-US" dirty="0"/>
              <a:t>, </a:t>
            </a:r>
            <a:br>
              <a:rPr lang="en-US" dirty="0"/>
            </a:br>
            <a:r>
              <a:rPr lang="en-US" dirty="0"/>
              <a:t>  'Los Angeles', 'LA', </a:t>
            </a:r>
            <a:br>
              <a:rPr lang="en-US" dirty="0"/>
            </a:br>
            <a:r>
              <a:rPr lang="en-US" dirty="0"/>
              <a:t>  'San Francisco', 'SF', </a:t>
            </a:r>
            <a:br>
              <a:rPr lang="en-US" dirty="0"/>
            </a:br>
            <a:r>
              <a:rPr lang="en-US" dirty="0"/>
              <a:t>  'San Diego', 'SD', </a:t>
            </a:r>
            <a:br>
              <a:rPr lang="en-US" dirty="0"/>
            </a:br>
            <a:r>
              <a:rPr lang="en-US" dirty="0"/>
              <a:t>  'Others') Area, Sales, </a:t>
            </a:r>
            <a:r>
              <a:rPr lang="en-US" dirty="0" err="1"/>
              <a:t>Txn_Date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Store_Information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2572" y="4250376"/>
            <a:ext cx="12404035" cy="1316446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17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800" dirty="0" smtClean="0"/>
              <a:t>column-level </a:t>
            </a:r>
            <a:r>
              <a:rPr lang="en-US" sz="2800" dirty="0" err="1" smtClean="0"/>
              <a:t>constraint:</a:t>
            </a:r>
            <a:r>
              <a:rPr lang="en-US" sz="2800" dirty="0" err="1"/>
              <a:t>we</a:t>
            </a:r>
            <a:r>
              <a:rPr lang="en-US" sz="2800" dirty="0"/>
              <a:t> can define constraint only for specific column only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table-level </a:t>
            </a:r>
            <a:r>
              <a:rPr lang="en-US" sz="2800" dirty="0" err="1" smtClean="0"/>
              <a:t>constraint:</a:t>
            </a:r>
            <a:r>
              <a:rPr lang="en-US" sz="2800" dirty="0" err="1"/>
              <a:t>we</a:t>
            </a:r>
            <a:r>
              <a:rPr lang="en-US" sz="2800" dirty="0"/>
              <a:t> can define constraint for multiple columns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Column-level </a:t>
            </a:r>
            <a:r>
              <a:rPr lang="en-US" dirty="0"/>
              <a:t>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smtClean="0"/>
              <a:t>NULL</a:t>
            </a:r>
          </a:p>
          <a:p>
            <a:r>
              <a:rPr lang="en-US" dirty="0"/>
              <a:t>PRIMARY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/>
              <a:t>FOREIGN </a:t>
            </a:r>
            <a:r>
              <a:rPr lang="en-US" dirty="0" smtClean="0"/>
              <a:t>KEY</a:t>
            </a:r>
          </a:p>
          <a:p>
            <a:r>
              <a:rPr lang="en-US" dirty="0"/>
              <a:t>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Table-level </a:t>
            </a:r>
            <a:r>
              <a:rPr lang="en-US" dirty="0"/>
              <a:t>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r>
              <a:rPr lang="en-US" dirty="0"/>
              <a:t>UNIQUE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select random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SELECT column FROM table  </a:t>
            </a:r>
          </a:p>
          <a:p>
            <a:pPr marL="0" indent="0">
              <a:buNone/>
            </a:pPr>
            <a:r>
              <a:rPr lang="en-US" sz="2800" dirty="0"/>
              <a:t>ORDER BY RAND ( ) </a:t>
            </a:r>
            <a:r>
              <a:rPr lang="en-US" sz="2800" dirty="0" smtClean="0"/>
              <a:t>;</a:t>
            </a:r>
            <a:r>
              <a:rPr lang="en-US" sz="2800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1" r="24543"/>
          <a:stretch/>
        </p:blipFill>
        <p:spPr>
          <a:xfrm>
            <a:off x="5158087" y="333632"/>
            <a:ext cx="6754869" cy="55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6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SYSDATE() Function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SYSDATE() function returns the current date and time.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647840"/>
            <a:ext cx="4165600" cy="29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6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 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Views are used for security purpose in </a:t>
            </a:r>
            <a:r>
              <a:rPr lang="en-US" dirty="0" err="1"/>
              <a:t>databases,views</a:t>
            </a:r>
            <a:r>
              <a:rPr lang="en-US" dirty="0"/>
              <a:t> restricts the user from viewing certain column and rows means by using view we can apply the restriction on accessing the particular rows and columns for specific user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0"/>
            <a:ext cx="6489700" cy="66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"/>
            <a:ext cx="7166365" cy="5441410"/>
          </a:xfrm>
        </p:spPr>
      </p:pic>
    </p:spTree>
    <p:extLst>
      <p:ext uri="{BB962C8B-B14F-4D97-AF65-F5344CB8AC3E}">
        <p14:creationId xmlns:p14="http://schemas.microsoft.com/office/powerpoint/2010/main" val="11084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11859</TotalTime>
  <Words>367</Words>
  <Application>Microsoft Office PowerPoint</Application>
  <PresentationFormat>Widescreen</PresentationFormat>
  <Paragraphs>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 New</vt:lpstr>
      <vt:lpstr>Menlo</vt:lpstr>
      <vt:lpstr>1_Office Theme</vt:lpstr>
      <vt:lpstr>PowerPoint Presentation</vt:lpstr>
      <vt:lpstr>Constraints in SQL</vt:lpstr>
      <vt:lpstr>Column-level constraint </vt:lpstr>
      <vt:lpstr>Table-level constraint </vt:lpstr>
      <vt:lpstr>Sql select random </vt:lpstr>
      <vt:lpstr>SYSDATE() Function </vt:lpstr>
      <vt:lpstr>View In SQL</vt:lpstr>
      <vt:lpstr>PowerPoint Presentation</vt:lpstr>
      <vt:lpstr>PowerPoint Presentation</vt:lpstr>
      <vt:lpstr>Difference between varchar and varchar2 </vt:lpstr>
      <vt:lpstr>Analytic functions in sql</vt:lpstr>
      <vt:lpstr>DENSE_RANK </vt:lpstr>
      <vt:lpstr>FIRST and LAST </vt:lpstr>
      <vt:lpstr>Decode in sql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Praveen Kumar</dc:creator>
  <cp:lastModifiedBy>Mobinabanu Aptabahmed Gadawale</cp:lastModifiedBy>
  <cp:revision>186</cp:revision>
  <dcterms:created xsi:type="dcterms:W3CDTF">2018-08-06T00:03:43Z</dcterms:created>
  <dcterms:modified xsi:type="dcterms:W3CDTF">2019-02-20T11:34:21Z</dcterms:modified>
</cp:coreProperties>
</file>