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60" r:id="rId4"/>
    <p:sldId id="263" r:id="rId5"/>
    <p:sldId id="264" r:id="rId6"/>
    <p:sldId id="265" r:id="rId7"/>
    <p:sldId id="266" r:id="rId8"/>
    <p:sldId id="270" r:id="rId9"/>
    <p:sldId id="271" r:id="rId10"/>
    <p:sldId id="272" r:id="rId11"/>
    <p:sldId id="267" r:id="rId12"/>
    <p:sldId id="268" r:id="rId13"/>
    <p:sldId id="287" r:id="rId14"/>
    <p:sldId id="269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8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2/15/2019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4301" y="1193801"/>
            <a:ext cx="10120312" cy="1104900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 Query Language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9388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 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</a:t>
            </a:r>
            <a:r>
              <a:rPr lang="en-US" dirty="0"/>
              <a:t> </a:t>
            </a:r>
            <a:r>
              <a:rPr lang="en-US" i="1" dirty="0"/>
              <a:t>column1</a:t>
            </a:r>
            <a:r>
              <a:rPr lang="en-US" dirty="0"/>
              <a:t>,</a:t>
            </a:r>
            <a:r>
              <a:rPr lang="en-US" i="1" dirty="0"/>
              <a:t> 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ORDER</a:t>
            </a:r>
            <a:r>
              <a:rPr lang="en-US" dirty="0"/>
              <a:t> BY </a:t>
            </a:r>
            <a:r>
              <a:rPr lang="en-US" i="1" dirty="0"/>
              <a:t>column1, column2, ... </a:t>
            </a:r>
            <a:r>
              <a:rPr lang="en-US" dirty="0"/>
              <a:t>ASC|DESC;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57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 </a:t>
            </a:r>
            <a:r>
              <a:rPr lang="en-US" dirty="0" smtClean="0"/>
              <a:t>BY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	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GROUP</a:t>
            </a:r>
            <a:r>
              <a:rPr lang="en-US" dirty="0"/>
              <a:t>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dirty="0" smtClean="0"/>
              <a:t>ORDER</a:t>
            </a:r>
            <a:r>
              <a:rPr lang="en-US" dirty="0"/>
              <a:t> BY 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70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HAVING CLAUSE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Syntax: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SELECT</a:t>
            </a:r>
            <a:r>
              <a:rPr lang="en-US" dirty="0"/>
              <a:t>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FROM</a:t>
            </a:r>
            <a:r>
              <a:rPr lang="en-US" dirty="0"/>
              <a:t>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WHERE</a:t>
            </a:r>
            <a:r>
              <a:rPr lang="en-US" dirty="0"/>
              <a:t> </a:t>
            </a:r>
            <a:r>
              <a:rPr lang="en-US" i="1" dirty="0"/>
              <a:t>condition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	GROUP</a:t>
            </a:r>
            <a:r>
              <a:rPr lang="en-US" dirty="0"/>
              <a:t> BY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dirty="0" smtClean="0"/>
              <a:t>HAVING</a:t>
            </a:r>
            <a:r>
              <a:rPr lang="en-US" dirty="0"/>
              <a:t> </a:t>
            </a:r>
            <a:r>
              <a:rPr lang="en-US" i="1" dirty="0"/>
              <a:t>condition</a:t>
            </a:r>
            <a:br>
              <a:rPr lang="en-US" i="1" dirty="0"/>
            </a:br>
            <a:r>
              <a:rPr lang="en-US" i="1" dirty="0" smtClean="0"/>
              <a:t>	</a:t>
            </a:r>
            <a:r>
              <a:rPr lang="en-US" dirty="0" smtClean="0"/>
              <a:t>ORDER</a:t>
            </a:r>
            <a:r>
              <a:rPr lang="en-US" dirty="0"/>
              <a:t> BY </a:t>
            </a:r>
            <a:r>
              <a:rPr lang="en-US" i="1" dirty="0" err="1"/>
              <a:t>column_name</a:t>
            </a:r>
            <a:r>
              <a:rPr lang="en-US" i="1" dirty="0"/>
              <a:t>(s);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3002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 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8400" y="2133600"/>
            <a:ext cx="9066212" cy="3777622"/>
          </a:xfrm>
        </p:spPr>
        <p:txBody>
          <a:bodyPr/>
          <a:lstStyle/>
          <a:p>
            <a:r>
              <a:rPr lang="en-US" dirty="0" err="1" smtClean="0"/>
              <a:t>Int</a:t>
            </a:r>
            <a:endParaRPr lang="en-US" dirty="0" smtClean="0"/>
          </a:p>
          <a:p>
            <a:r>
              <a:rPr lang="en-US" dirty="0" err="1" smtClean="0"/>
              <a:t>Varchar</a:t>
            </a:r>
            <a:r>
              <a:rPr lang="en-US" dirty="0" smtClean="0"/>
              <a:t>(size)</a:t>
            </a:r>
          </a:p>
          <a:p>
            <a:r>
              <a:rPr lang="en-US" dirty="0" smtClean="0"/>
              <a:t>Char(size)</a:t>
            </a:r>
          </a:p>
          <a:p>
            <a:r>
              <a:rPr lang="en-US" dirty="0" smtClean="0"/>
              <a:t>Double </a:t>
            </a:r>
          </a:p>
          <a:p>
            <a:r>
              <a:rPr lang="en-US" dirty="0" smtClean="0"/>
              <a:t>Date</a:t>
            </a:r>
          </a:p>
          <a:p>
            <a:r>
              <a:rPr lang="en-US" dirty="0" smtClean="0"/>
              <a:t>Set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6851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Constraints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Unique</a:t>
            </a:r>
          </a:p>
          <a:p>
            <a:r>
              <a:rPr lang="en-US" dirty="0" smtClean="0"/>
              <a:t>NOT NULL</a:t>
            </a:r>
          </a:p>
          <a:p>
            <a:r>
              <a:rPr lang="en-US" dirty="0" smtClean="0"/>
              <a:t>Primary Key</a:t>
            </a:r>
          </a:p>
          <a:p>
            <a:r>
              <a:rPr lang="en-US" dirty="0" smtClean="0"/>
              <a:t>Foreign key</a:t>
            </a:r>
          </a:p>
          <a:p>
            <a:r>
              <a:rPr lang="en-US" dirty="0" smtClean="0"/>
              <a:t>Check</a:t>
            </a:r>
          </a:p>
          <a:p>
            <a:r>
              <a:rPr lang="en-US" dirty="0" smtClean="0"/>
              <a:t>Defaul</a:t>
            </a:r>
            <a:r>
              <a:rPr lang="en-US" dirty="0"/>
              <a:t>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1881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JOINS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</a:p>
          <a:p>
            <a:r>
              <a:rPr lang="en-US" dirty="0" smtClean="0"/>
              <a:t>Left Join</a:t>
            </a:r>
          </a:p>
          <a:p>
            <a:r>
              <a:rPr lang="en-US" dirty="0" smtClean="0"/>
              <a:t>Right Join</a:t>
            </a:r>
          </a:p>
          <a:p>
            <a:r>
              <a:rPr lang="en-US" dirty="0" smtClean="0"/>
              <a:t>Full Join</a:t>
            </a:r>
          </a:p>
          <a:p>
            <a:r>
              <a:rPr lang="en-US" dirty="0" smtClean="0"/>
              <a:t>Self Join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3587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INNER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1026" name="Picture 2" descr="SQL INN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3575" y="402241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374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3312" y="1905000"/>
            <a:ext cx="8915400" cy="3777622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LEFT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2052" name="Picture 4" descr="SQL LEF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4375" y="36687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93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RIGHT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3074" name="Picture 2" descr="SQL RIGHT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775" y="384429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9476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FULL OUTER JOIN </a:t>
            </a:r>
            <a:r>
              <a:rPr lang="en-US" i="1" dirty="0"/>
              <a:t>table2</a:t>
            </a:r>
            <a:br>
              <a:rPr lang="en-US" i="1" dirty="0"/>
            </a:br>
            <a:r>
              <a:rPr lang="en-US" dirty="0"/>
              <a:t>ON </a:t>
            </a:r>
            <a:r>
              <a:rPr lang="en-US" i="1" dirty="0"/>
              <a:t>table1.column_name </a:t>
            </a:r>
            <a:r>
              <a:rPr lang="en-US" dirty="0"/>
              <a:t>=</a:t>
            </a:r>
            <a:r>
              <a:rPr lang="en-US" i="1" dirty="0"/>
              <a:t> table2.column_name</a:t>
            </a:r>
            <a:r>
              <a:rPr lang="en-US" dirty="0"/>
              <a:t>;</a:t>
            </a:r>
            <a:endParaRPr lang="en-US" dirty="0"/>
          </a:p>
        </p:txBody>
      </p:sp>
      <p:pic>
        <p:nvPicPr>
          <p:cNvPr id="4098" name="Picture 2" descr="SQL FULL OUTER JOI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5175" y="3871912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8931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16500" y="624110"/>
            <a:ext cx="1714500" cy="86179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676400" y="2794000"/>
            <a:ext cx="13335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DDL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43300" y="2794000"/>
            <a:ext cx="14732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DML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48350" y="2794000"/>
            <a:ext cx="14033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4950" y="2794000"/>
            <a:ext cx="137795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TCL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73300" y="1790700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2260600" y="1790700"/>
            <a:ext cx="254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5" idx="0"/>
          </p:cNvCxnSpPr>
          <p:nvPr/>
        </p:nvCxnSpPr>
        <p:spPr>
          <a:xfrm flipH="1">
            <a:off x="4279900" y="1790700"/>
            <a:ext cx="1270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endCxn id="6" idx="0"/>
          </p:cNvCxnSpPr>
          <p:nvPr/>
        </p:nvCxnSpPr>
        <p:spPr>
          <a:xfrm>
            <a:off x="6527800" y="1790700"/>
            <a:ext cx="22225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8597900" y="17907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486400" y="1181100"/>
            <a:ext cx="0" cy="6096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6098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Join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/>
              <a:t>table1 T1, table1 T2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/>
              <a:t>condition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88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UNION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> FROM </a:t>
            </a:r>
            <a:r>
              <a:rPr lang="en-US" i="1" dirty="0"/>
              <a:t>table1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UNION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> FROM </a:t>
            </a:r>
            <a:r>
              <a:rPr lang="en-US" i="1" dirty="0"/>
              <a:t>table2</a:t>
            </a:r>
            <a:r>
              <a:rPr lang="en-US" dirty="0"/>
              <a:t>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5637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43110"/>
            <a:ext cx="8911687" cy="1280890"/>
          </a:xfrm>
        </p:spPr>
        <p:txBody>
          <a:bodyPr/>
          <a:lstStyle/>
          <a:p>
            <a:r>
              <a:rPr lang="en-US" dirty="0"/>
              <a:t>SQL LIKE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712" y="1295400"/>
            <a:ext cx="8915400" cy="3777622"/>
          </a:xfrm>
        </p:spPr>
        <p:txBody>
          <a:bodyPr/>
          <a:lstStyle/>
          <a:p>
            <a:r>
              <a:rPr lang="en-US" dirty="0"/>
              <a:t>SELECT </a:t>
            </a:r>
            <a:r>
              <a:rPr lang="en-US" i="1" dirty="0"/>
              <a:t>column1,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columnN</a:t>
            </a:r>
            <a:r>
              <a:rPr lang="en-US" dirty="0"/>
              <a:t> LIKE </a:t>
            </a:r>
            <a:r>
              <a:rPr lang="en-US" i="1" dirty="0"/>
              <a:t>pattern</a:t>
            </a:r>
            <a:r>
              <a:rPr lang="en-US" dirty="0" smtClean="0"/>
              <a:t>;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10713"/>
              </p:ext>
            </p:extLst>
          </p:nvPr>
        </p:nvGraphicFramePr>
        <p:xfrm>
          <a:off x="2425700" y="2576293"/>
          <a:ext cx="8761412" cy="3839884"/>
        </p:xfrm>
        <a:graphic>
          <a:graphicData uri="http://schemas.openxmlformats.org/drawingml/2006/table">
            <a:tbl>
              <a:tblPr/>
              <a:tblGrid>
                <a:gridCol w="4380706"/>
                <a:gridCol w="4380706"/>
              </a:tblGrid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LIKE Operator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Description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36336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WHERE </a:t>
                      </a:r>
                      <a:r>
                        <a:rPr lang="en-US" sz="1600" dirty="0" err="1">
                          <a:effectLst/>
                        </a:rPr>
                        <a:t>CustomerName</a:t>
                      </a:r>
                      <a:r>
                        <a:rPr lang="en-US" sz="1600" dirty="0">
                          <a:effectLst/>
                        </a:rPr>
                        <a:t> LIKE '%a'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end with "a"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'%or%'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have "or" in any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'_r%'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have "r" in the second position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830032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CustomerName LIKE 'a_%_%'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Finds any values that start with "a" and are at least 3 characters in length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596697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>
                          <a:effectLst/>
                        </a:rPr>
                        <a:t>WHERE ContactName LIKE 'a%o'</a:t>
                      </a:r>
                    </a:p>
                  </a:txBody>
                  <a:tcPr marL="13588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effectLst/>
                        </a:rPr>
                        <a:t>Finds any values that start with "a" and ends with "o"</a:t>
                      </a:r>
                    </a:p>
                  </a:txBody>
                  <a:tcPr marL="67941" marR="67941" marT="67941" marB="67941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38330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IN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value1</a:t>
            </a:r>
            <a:r>
              <a:rPr lang="en-US" dirty="0"/>
              <a:t>,</a:t>
            </a:r>
            <a:r>
              <a:rPr lang="en-US" i="1" dirty="0"/>
              <a:t> value2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OR</a:t>
            </a:r>
          </a:p>
          <a:p>
            <a:endParaRPr lang="en-US" dirty="0" smtClean="0"/>
          </a:p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dirty="0"/>
              <a:t> IN (</a:t>
            </a:r>
            <a:r>
              <a:rPr lang="en-US" i="1" dirty="0"/>
              <a:t>SELECT STATEMENT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56732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BETWEEN 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BETWEEN </a:t>
            </a:r>
            <a:r>
              <a:rPr lang="en-US" i="1" dirty="0"/>
              <a:t>value1</a:t>
            </a:r>
            <a:r>
              <a:rPr lang="en-US" dirty="0"/>
              <a:t> AND </a:t>
            </a:r>
            <a:r>
              <a:rPr lang="en-US" i="1" dirty="0"/>
              <a:t>value2;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1599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 (alias</a:t>
            </a:r>
            <a:r>
              <a:rPr lang="en-US" dirty="0" smtClean="0"/>
              <a:t>)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column_name</a:t>
            </a:r>
            <a:r>
              <a:rPr lang="en-US" dirty="0"/>
              <a:t> AS </a:t>
            </a:r>
            <a:r>
              <a:rPr lang="en-US" dirty="0" err="1"/>
              <a:t>column_alias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 </a:t>
            </a:r>
            <a:r>
              <a:rPr lang="en-US" dirty="0" err="1"/>
              <a:t>table_name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8178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EXISTS Operator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 </a:t>
            </a:r>
            <a:r>
              <a:rPr lang="en-US" i="1" dirty="0" err="1"/>
              <a:t>column_name</a:t>
            </a:r>
            <a:r>
              <a:rPr lang="en-US" i="1" dirty="0"/>
              <a:t>(s)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EXISTS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(SELECT </a:t>
            </a:r>
            <a:r>
              <a:rPr lang="en-US" i="1" dirty="0" err="1"/>
              <a:t>column_name</a:t>
            </a:r>
            <a:r>
              <a:rPr lang="en-US" i="1" dirty="0"/>
              <a:t> </a:t>
            </a:r>
            <a:r>
              <a:rPr lang="en-US" dirty="0"/>
              <a:t>FROM </a:t>
            </a:r>
            <a:r>
              <a:rPr lang="en-US" i="1" dirty="0" err="1"/>
              <a:t>table_name</a:t>
            </a:r>
            <a:r>
              <a:rPr lang="en-US" dirty="0"/>
              <a:t> WHERE </a:t>
            </a:r>
            <a:r>
              <a:rPr lang="en-US" i="1" dirty="0"/>
              <a:t>condition</a:t>
            </a: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71411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INDEX Statement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INDEX </a:t>
            </a:r>
            <a:r>
              <a:rPr lang="en-US" i="1" dirty="0" err="1"/>
              <a:t>index_name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 </a:t>
            </a:r>
            <a:r>
              <a:rPr lang="en-US" dirty="0" smtClean="0"/>
              <a:t>...);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Or</a:t>
            </a:r>
          </a:p>
          <a:p>
            <a:r>
              <a:rPr lang="en-US" dirty="0"/>
              <a:t>CREATE UNIQUE INDEX </a:t>
            </a:r>
            <a:r>
              <a:rPr lang="en-US" i="1" dirty="0" err="1"/>
              <a:t>index_name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ON </a:t>
            </a:r>
            <a:r>
              <a:rPr lang="en-US" i="1" dirty="0" err="1"/>
              <a:t>table_name</a:t>
            </a:r>
            <a:r>
              <a:rPr lang="en-US" dirty="0"/>
              <a:t> (</a:t>
            </a:r>
            <a:r>
              <a:rPr lang="en-US" i="1" dirty="0"/>
              <a:t>column1</a:t>
            </a:r>
            <a:r>
              <a:rPr lang="en-US" dirty="0"/>
              <a:t>, </a:t>
            </a:r>
            <a:r>
              <a:rPr lang="en-US" i="1" dirty="0"/>
              <a:t>column2</a:t>
            </a:r>
            <a:r>
              <a:rPr lang="en-US" dirty="0"/>
              <a:t>, ...);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3869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 AUTO INCREMENT Field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TABLE Persons (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ID </a:t>
            </a:r>
            <a:r>
              <a:rPr lang="en-US" dirty="0" err="1"/>
              <a:t>int</a:t>
            </a:r>
            <a:r>
              <a:rPr lang="en-US" dirty="0"/>
              <a:t> NOT NULL AUTO_INCREMENT,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LastName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 NOT NULL,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</a:t>
            </a:r>
            <a:r>
              <a:rPr lang="en-US" dirty="0" err="1"/>
              <a:t>FirstName</a:t>
            </a:r>
            <a:r>
              <a:rPr lang="en-US" dirty="0"/>
              <a:t> </a:t>
            </a:r>
            <a:r>
              <a:rPr lang="en-US" dirty="0" err="1"/>
              <a:t>varchar</a:t>
            </a:r>
            <a:r>
              <a:rPr lang="en-US" dirty="0"/>
              <a:t>(255),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 Age 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    PRIMARY KEY (ID)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0874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CREATE VIEW </a:t>
            </a:r>
            <a:r>
              <a:rPr lang="en-US" dirty="0" smtClean="0"/>
              <a:t>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 VIEW </a:t>
            </a:r>
            <a:r>
              <a:rPr lang="en-US" dirty="0" err="1"/>
              <a:t>view_name</a:t>
            </a:r>
            <a:r>
              <a:rPr lang="en-US" dirty="0"/>
              <a:t> AS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SELECT column1, column2, ...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FROM </a:t>
            </a:r>
            <a:r>
              <a:rPr lang="en-US" dirty="0" err="1"/>
              <a:t>table_name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WHERE condition;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966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/>
              <a:t>Data Definition Language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674872"/>
              </p:ext>
            </p:extLst>
          </p:nvPr>
        </p:nvGraphicFramePr>
        <p:xfrm>
          <a:off x="1905000" y="1739901"/>
          <a:ext cx="8128000" cy="471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6900"/>
                <a:gridCol w="6261100"/>
              </a:tblGrid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Create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CREATE TABLE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attributename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baseline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datatype</a:t>
                      </a:r>
                      <a:r>
                        <a:rPr lang="en-US" sz="1800" b="0" i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(size));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Alter(</a:t>
                      </a:r>
                      <a:r>
                        <a:rPr lang="en-US" dirty="0" err="1" smtClean="0"/>
                        <a:t>add,drop,modify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ALTER table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tablename</a:t>
                      </a:r>
                      <a:r>
                        <a:rPr lang="en-US" baseline="0" dirty="0" smtClean="0"/>
                        <a:t> add </a:t>
                      </a:r>
                      <a:r>
                        <a:rPr lang="en-US" baseline="0" dirty="0" err="1" smtClean="0"/>
                        <a:t>attributename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datatype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Drop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 DATABASE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databasename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DROP TABLE 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Truncate</a:t>
                      </a:r>
                      <a:r>
                        <a:rPr lang="en-US" baseline="0" dirty="0" smtClean="0"/>
                        <a:t> table </a:t>
                      </a:r>
                      <a:r>
                        <a:rPr lang="en-US" baseline="0" dirty="0" err="1" smtClean="0"/>
                        <a:t>tablename</a:t>
                      </a:r>
                      <a:r>
                        <a:rPr lang="en-US" baseline="0" dirty="0" smtClean="0"/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7623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/>
              <a:t>Data Manipulation Language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3795612"/>
              </p:ext>
            </p:extLst>
          </p:nvPr>
        </p:nvGraphicFramePr>
        <p:xfrm>
          <a:off x="1066800" y="1739901"/>
          <a:ext cx="10437812" cy="50454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435"/>
                <a:gridCol w="8040377"/>
              </a:tblGrid>
              <a:tr h="815859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1435561">
                <a:tc>
                  <a:txBody>
                    <a:bodyPr/>
                    <a:lstStyle/>
                    <a:p>
                      <a:r>
                        <a:rPr lang="en-US" dirty="0" smtClean="0"/>
                        <a:t>Insert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(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column2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column3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...)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</a:p>
                    <a:p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OR</a:t>
                      </a:r>
                    </a:p>
                    <a:p>
                      <a:endParaRPr lang="en-US" sz="1400" b="0" i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INSERT INTO </a:t>
                      </a:r>
                      <a:r>
                        <a:rPr lang="en-US" sz="14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400" dirty="0" smtClean="0"/>
                        <a:t/>
                      </a:r>
                      <a:br>
                        <a:rPr lang="en-US" sz="1400" dirty="0" smtClean="0"/>
                      </a:b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VALUES (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value1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4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value3</a:t>
                      </a:r>
                      <a:r>
                        <a:rPr lang="en-US" sz="14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...);</a:t>
                      </a:r>
                      <a:endParaRPr lang="en-US" sz="1400" dirty="0"/>
                    </a:p>
                  </a:txBody>
                  <a:tcPr/>
                </a:tc>
              </a:tr>
              <a:tr h="815859">
                <a:tc>
                  <a:txBody>
                    <a:bodyPr/>
                    <a:lstStyle/>
                    <a:p>
                      <a:r>
                        <a:rPr lang="en-US" dirty="0" smtClean="0"/>
                        <a:t>Delete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DELETE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815859">
                <a:tc>
                  <a:txBody>
                    <a:bodyPr/>
                    <a:lstStyle/>
                    <a:p>
                      <a:r>
                        <a:rPr lang="en-US" dirty="0" smtClean="0"/>
                        <a:t>Update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UPDATE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column2 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value2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...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815859">
                <a:tc>
                  <a:txBody>
                    <a:bodyPr/>
                    <a:lstStyle/>
                    <a:p>
                      <a:r>
                        <a:rPr lang="en-US" dirty="0" smtClean="0"/>
                        <a:t>Select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column1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column2, ...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  OR</a:t>
                      </a:r>
                    </a:p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* 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38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/>
              <a:t>Data Control Language</a:t>
            </a:r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890439"/>
              </p:ext>
            </p:extLst>
          </p:nvPr>
        </p:nvGraphicFramePr>
        <p:xfrm>
          <a:off x="1841500" y="2116666"/>
          <a:ext cx="8128000" cy="2785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6464300"/>
              </a:tblGrid>
              <a:tr h="928511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928511">
                <a:tc>
                  <a:txBody>
                    <a:bodyPr/>
                    <a:lstStyle/>
                    <a:p>
                      <a:r>
                        <a:rPr lang="en-US" dirty="0" smtClean="0"/>
                        <a:t>Grant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Grant drop on </a:t>
                      </a:r>
                      <a:r>
                        <a:rPr lang="en-US" dirty="0" err="1" smtClean="0"/>
                        <a:t>myemp</a:t>
                      </a:r>
                      <a:r>
                        <a:rPr lang="en-US" dirty="0" smtClean="0"/>
                        <a:t> to user1;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928511">
                <a:tc>
                  <a:txBody>
                    <a:bodyPr/>
                    <a:lstStyle/>
                    <a:p>
                      <a:r>
                        <a:rPr lang="en-US" dirty="0" smtClean="0"/>
                        <a:t>Revoke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Revoke drop on </a:t>
                      </a:r>
                      <a:r>
                        <a:rPr lang="en-US" dirty="0" err="1" smtClean="0"/>
                        <a:t>myemp</a:t>
                      </a:r>
                      <a:r>
                        <a:rPr lang="en-US" dirty="0" smtClean="0"/>
                        <a:t> to user1;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0309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861790"/>
          </a:xfrm>
        </p:spPr>
        <p:txBody>
          <a:bodyPr/>
          <a:lstStyle/>
          <a:p>
            <a:r>
              <a:rPr lang="en-US" dirty="0" smtClean="0"/>
              <a:t>Transaction Control Language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8685574"/>
              </p:ext>
            </p:extLst>
          </p:nvPr>
        </p:nvGraphicFramePr>
        <p:xfrm>
          <a:off x="3708668" y="1663701"/>
          <a:ext cx="3340100" cy="4711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0100"/>
              </a:tblGrid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Commit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Save</a:t>
                      </a:r>
                      <a:r>
                        <a:rPr lang="en-US" baseline="0" dirty="0" smtClean="0"/>
                        <a:t> point</a:t>
                      </a:r>
                      <a:endParaRPr lang="en-US" dirty="0"/>
                    </a:p>
                  </a:txBody>
                  <a:tcPr/>
                </a:tc>
              </a:tr>
              <a:tr h="942340">
                <a:tc>
                  <a:txBody>
                    <a:bodyPr/>
                    <a:lstStyle/>
                    <a:p>
                      <a:r>
                        <a:rPr lang="en-US" dirty="0" smtClean="0"/>
                        <a:t>Rollback to Save point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250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7730529"/>
              </p:ext>
            </p:extLst>
          </p:nvPr>
        </p:nvGraphicFramePr>
        <p:xfrm>
          <a:off x="2222500" y="1905000"/>
          <a:ext cx="8432800" cy="333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6858000"/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r>
                        <a:rPr lang="en-US" dirty="0" smtClean="0"/>
                        <a:t>Min()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MIN(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r>
                        <a:rPr lang="en-US" dirty="0" smtClean="0"/>
                        <a:t>MAX()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MAX(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8374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33375"/>
              </p:ext>
            </p:extLst>
          </p:nvPr>
        </p:nvGraphicFramePr>
        <p:xfrm>
          <a:off x="2222500" y="1905000"/>
          <a:ext cx="8432800" cy="333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6858000"/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r>
                        <a:rPr lang="en-US" dirty="0" smtClean="0"/>
                        <a:t>Sum()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SUM(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r>
                        <a:rPr lang="en-US" dirty="0" smtClean="0"/>
                        <a:t>AVG()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AVG(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42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Aggregation Functions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0605305"/>
              </p:ext>
            </p:extLst>
          </p:nvPr>
        </p:nvGraphicFramePr>
        <p:xfrm>
          <a:off x="2222500" y="1905000"/>
          <a:ext cx="8432800" cy="33316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4800"/>
                <a:gridCol w="6858000"/>
              </a:tblGrid>
              <a:tr h="774700">
                <a:tc>
                  <a:txBody>
                    <a:bodyPr/>
                    <a:lstStyle/>
                    <a:p>
                      <a:r>
                        <a:rPr lang="en-US" dirty="0" smtClean="0"/>
                        <a:t>Statements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Syntax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r>
                        <a:rPr lang="en-US" dirty="0" smtClean="0"/>
                        <a:t>COUNT()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column_name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WHERE 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condition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;</a:t>
                      </a:r>
                      <a:endParaRPr lang="en-US" dirty="0"/>
                    </a:p>
                  </a:txBody>
                  <a:tcPr/>
                </a:tc>
              </a:tr>
              <a:tr h="127846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SELECT COUNT(</a:t>
                      </a:r>
                      <a:r>
                        <a:rPr lang="en-US" sz="1800" b="0" i="1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 </a:t>
                      </a:r>
                      <a:r>
                        <a:rPr lang="en-US" sz="1800" b="0" i="1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table_name</a:t>
                      </a:r>
                      <a:r>
                        <a:rPr lang="en-US" dirty="0" smtClean="0"/>
                        <a:t/>
                      </a:r>
                      <a:br>
                        <a:rPr lang="en-US" dirty="0" smtClean="0"/>
                      </a:b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108122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78</TotalTime>
  <Words>309</Words>
  <Application>Microsoft Office PowerPoint</Application>
  <PresentationFormat>Widescreen</PresentationFormat>
  <Paragraphs>146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Century Gothic</vt:lpstr>
      <vt:lpstr>Times New Roman</vt:lpstr>
      <vt:lpstr>Wingdings 3</vt:lpstr>
      <vt:lpstr>Wisp</vt:lpstr>
      <vt:lpstr>Structure Query Language</vt:lpstr>
      <vt:lpstr>SQL</vt:lpstr>
      <vt:lpstr>Data Definition Language</vt:lpstr>
      <vt:lpstr>Data Manipulation Language</vt:lpstr>
      <vt:lpstr>Data Control Language</vt:lpstr>
      <vt:lpstr>Transaction Control Language</vt:lpstr>
      <vt:lpstr>Aggregation Functions</vt:lpstr>
      <vt:lpstr>Aggregation Functions</vt:lpstr>
      <vt:lpstr>Aggregation Functions</vt:lpstr>
      <vt:lpstr>ORDER BY CLAUSE</vt:lpstr>
      <vt:lpstr>GROUP BY CLAUSE</vt:lpstr>
      <vt:lpstr>HAVING CLAUSE</vt:lpstr>
      <vt:lpstr>SQL  Data types</vt:lpstr>
      <vt:lpstr>Constraints in SQL</vt:lpstr>
      <vt:lpstr>JOINS IN SQL</vt:lpstr>
      <vt:lpstr>Inner Join </vt:lpstr>
      <vt:lpstr>Left Join </vt:lpstr>
      <vt:lpstr>Right Join </vt:lpstr>
      <vt:lpstr>Full Join </vt:lpstr>
      <vt:lpstr>Self Join </vt:lpstr>
      <vt:lpstr>SQL UNION Operator </vt:lpstr>
      <vt:lpstr>SQL LIKE Operator </vt:lpstr>
      <vt:lpstr>SQL IN Operator </vt:lpstr>
      <vt:lpstr>SQL BETWEEN Operator </vt:lpstr>
      <vt:lpstr>AS (alias) in SQL</vt:lpstr>
      <vt:lpstr>SQL EXISTS Operator </vt:lpstr>
      <vt:lpstr>SQL CREATE INDEX Statement </vt:lpstr>
      <vt:lpstr>SQL AUTO INCREMENT Field </vt:lpstr>
      <vt:lpstr>SQL CREATE VIEW Statement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Structure Query Language</dc:title>
  <dc:creator>Mobinabanu Aptabahmed Gadawale</dc:creator>
  <cp:lastModifiedBy>Mobinabanu Aptabahmed Gadawale</cp:lastModifiedBy>
  <cp:revision>14</cp:revision>
  <dcterms:created xsi:type="dcterms:W3CDTF">2019-02-15T09:07:57Z</dcterms:created>
  <dcterms:modified xsi:type="dcterms:W3CDTF">2019-02-15T10:26:52Z</dcterms:modified>
</cp:coreProperties>
</file>