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301" r:id="rId2"/>
    <p:sldId id="304" r:id="rId3"/>
    <p:sldId id="306" r:id="rId4"/>
    <p:sldId id="309" r:id="rId5"/>
    <p:sldId id="311" r:id="rId6"/>
    <p:sldId id="312" r:id="rId7"/>
    <p:sldId id="313" r:id="rId8"/>
    <p:sldId id="314" r:id="rId9"/>
    <p:sldId id="316" r:id="rId10"/>
    <p:sldId id="318" r:id="rId11"/>
    <p:sldId id="320" r:id="rId12"/>
    <p:sldId id="323" r:id="rId13"/>
    <p:sldId id="321" r:id="rId14"/>
    <p:sldId id="324" r:id="rId15"/>
    <p:sldId id="325" r:id="rId16"/>
    <p:sldId id="326" r:id="rId17"/>
    <p:sldId id="327" r:id="rId18"/>
    <p:sldId id="328" r:id="rId19"/>
    <p:sldId id="339" r:id="rId20"/>
    <p:sldId id="343" r:id="rId21"/>
    <p:sldId id="344" r:id="rId22"/>
    <p:sldId id="346" r:id="rId23"/>
    <p:sldId id="348" r:id="rId24"/>
    <p:sldId id="349" r:id="rId25"/>
    <p:sldId id="350" r:id="rId26"/>
    <p:sldId id="340" r:id="rId27"/>
    <p:sldId id="354" r:id="rId28"/>
    <p:sldId id="352" r:id="rId29"/>
    <p:sldId id="337" r:id="rId30"/>
    <p:sldId id="329" r:id="rId31"/>
    <p:sldId id="331" r:id="rId32"/>
    <p:sldId id="332" r:id="rId33"/>
    <p:sldId id="334" r:id="rId34"/>
    <p:sldId id="336" r:id="rId35"/>
    <p:sldId id="30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98A003-C006-428D-86C0-09B619D14CFF}">
          <p14:sldIdLst>
            <p14:sldId id="301"/>
            <p14:sldId id="304"/>
            <p14:sldId id="306"/>
            <p14:sldId id="309"/>
            <p14:sldId id="311"/>
            <p14:sldId id="312"/>
            <p14:sldId id="313"/>
            <p14:sldId id="314"/>
            <p14:sldId id="316"/>
            <p14:sldId id="318"/>
            <p14:sldId id="320"/>
            <p14:sldId id="323"/>
            <p14:sldId id="321"/>
            <p14:sldId id="324"/>
            <p14:sldId id="325"/>
            <p14:sldId id="326"/>
            <p14:sldId id="327"/>
            <p14:sldId id="328"/>
            <p14:sldId id="339"/>
            <p14:sldId id="343"/>
            <p14:sldId id="344"/>
            <p14:sldId id="346"/>
            <p14:sldId id="348"/>
            <p14:sldId id="349"/>
            <p14:sldId id="350"/>
            <p14:sldId id="340"/>
            <p14:sldId id="354"/>
            <p14:sldId id="352"/>
            <p14:sldId id="337"/>
            <p14:sldId id="329"/>
            <p14:sldId id="331"/>
            <p14:sldId id="332"/>
            <p14:sldId id="334"/>
            <p14:sldId id="336"/>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314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46" autoAdjust="0"/>
    <p:restoredTop sz="94255" autoAdjust="0"/>
  </p:normalViewPr>
  <p:slideViewPr>
    <p:cSldViewPr snapToGrid="0">
      <p:cViewPr varScale="1">
        <p:scale>
          <a:sx n="78" d="100"/>
          <a:sy n="78" d="100"/>
        </p:scale>
        <p:origin x="108" y="774"/>
      </p:cViewPr>
      <p:guideLst/>
    </p:cSldViewPr>
  </p:slideViewPr>
  <p:notesTextViewPr>
    <p:cViewPr>
      <p:scale>
        <a:sx n="1" d="1"/>
        <a:sy n="1" d="1"/>
      </p:scale>
      <p:origin x="0" y="0"/>
    </p:cViewPr>
  </p:notesTextViewPr>
  <p:sorterViewPr>
    <p:cViewPr>
      <p:scale>
        <a:sx n="100" d="100"/>
        <a:sy n="100" d="100"/>
      </p:scale>
      <p:origin x="0" y="-126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1DA70-9A92-4AA8-906E-E9850823E1C4}" type="datetimeFigureOut">
              <a:rPr lang="en-US" smtClean="0"/>
              <a:t>3/11/2019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0A7B50-E105-47A8-808B-76B5CD0ED6DE}" type="slidenum">
              <a:rPr lang="en-US" smtClean="0"/>
              <a:t>‹#›</a:t>
            </a:fld>
            <a:endParaRPr lang="en-US"/>
          </a:p>
        </p:txBody>
      </p:sp>
    </p:spTree>
    <p:extLst>
      <p:ext uri="{BB962C8B-B14F-4D97-AF65-F5344CB8AC3E}">
        <p14:creationId xmlns:p14="http://schemas.microsoft.com/office/powerpoint/2010/main" val="2868466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CD759-98A0-4B3F-8C90-4FE6D7B6646A}" type="slidenum">
              <a:rPr lang="en-US" smtClean="0"/>
              <a:t>1</a:t>
            </a:fld>
            <a:endParaRPr lang="en-US"/>
          </a:p>
        </p:txBody>
      </p:sp>
    </p:spTree>
    <p:extLst>
      <p:ext uri="{BB962C8B-B14F-4D97-AF65-F5344CB8AC3E}">
        <p14:creationId xmlns:p14="http://schemas.microsoft.com/office/powerpoint/2010/main" val="2248177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Main slide with log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06221" y="2339223"/>
            <a:ext cx="2179559" cy="2179556"/>
          </a:xfrm>
          <a:prstGeom prst="rect">
            <a:avLst/>
          </a:prstGeom>
        </p:spPr>
      </p:pic>
      <p:sp>
        <p:nvSpPr>
          <p:cNvPr id="12" name="Title 11"/>
          <p:cNvSpPr>
            <a:spLocks noGrp="1"/>
          </p:cNvSpPr>
          <p:nvPr>
            <p:ph type="title" hasCustomPrompt="1"/>
          </p:nvPr>
        </p:nvSpPr>
        <p:spPr>
          <a:xfrm>
            <a:off x="838200" y="4225160"/>
            <a:ext cx="10515600" cy="441445"/>
          </a:xfrm>
          <a:prstGeom prst="rect">
            <a:avLst/>
          </a:prstGeom>
        </p:spPr>
        <p:txBody>
          <a:bodyPr/>
          <a:lstStyle>
            <a:lvl1pPr algn="ctr">
              <a:defRPr sz="3200" b="1" spc="300">
                <a:solidFill>
                  <a:schemeClr val="tx1">
                    <a:lumMod val="75000"/>
                    <a:lumOff val="25000"/>
                  </a:schemeClr>
                </a:solidFill>
                <a:latin typeface="Century Gothic" panose="020B0502020202020204" pitchFamily="34" charset="0"/>
              </a:defRPr>
            </a:lvl1pPr>
          </a:lstStyle>
          <a:p>
            <a:r>
              <a:rPr lang="en-US" dirty="0"/>
              <a:t>MAIN TITLE</a:t>
            </a:r>
          </a:p>
        </p:txBody>
      </p:sp>
      <p:sp>
        <p:nvSpPr>
          <p:cNvPr id="15" name="Text Placeholder 14"/>
          <p:cNvSpPr>
            <a:spLocks noGrp="1"/>
          </p:cNvSpPr>
          <p:nvPr>
            <p:ph type="body" sz="quarter" idx="10" hasCustomPrompt="1"/>
          </p:nvPr>
        </p:nvSpPr>
        <p:spPr>
          <a:xfrm>
            <a:off x="838200" y="4666868"/>
            <a:ext cx="10515600" cy="914400"/>
          </a:xfrm>
          <a:prstGeom prst="rect">
            <a:avLst/>
          </a:prstGeom>
        </p:spPr>
        <p:txBody>
          <a:bodyPr/>
          <a:lstStyle>
            <a:lvl1pPr marL="0" indent="0" algn="ctr">
              <a:buNone/>
              <a:defRPr b="1">
                <a:solidFill>
                  <a:schemeClr val="tx1">
                    <a:lumMod val="75000"/>
                    <a:lumOff val="25000"/>
                  </a:schemeClr>
                </a:solidFill>
                <a:latin typeface="Century Gothic" panose="020B0502020202020204" pitchFamily="34" charset="0"/>
              </a:defRPr>
            </a:lvl1pPr>
          </a:lstStyle>
          <a:p>
            <a:pPr lvl="0"/>
            <a:r>
              <a:rPr lang="en-US" dirty="0"/>
              <a:t>SUBTITLE</a:t>
            </a:r>
          </a:p>
        </p:txBody>
      </p:sp>
    </p:spTree>
    <p:extLst>
      <p:ext uri="{BB962C8B-B14F-4D97-AF65-F5344CB8AC3E}">
        <p14:creationId xmlns:p14="http://schemas.microsoft.com/office/powerpoint/2010/main" val="3535467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ub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735" y="51516"/>
            <a:ext cx="10504972" cy="476518"/>
          </a:xfrm>
          <a:prstGeom prst="rect">
            <a:avLst/>
          </a:prstGeom>
        </p:spPr>
        <p:txBody>
          <a:bodyPr/>
          <a:lstStyle>
            <a:lvl1pPr>
              <a:defRPr sz="3600" b="1">
                <a:solidFill>
                  <a:schemeClr val="bg1">
                    <a:lumMod val="50000"/>
                  </a:schemeClr>
                </a:solidFill>
                <a:latin typeface="Century Gothic" panose="020B0502020202020204" pitchFamily="34" charset="0"/>
              </a:defRPr>
            </a:lvl1pPr>
          </a:lstStyle>
          <a:p>
            <a:r>
              <a:rPr lang="en-US" dirty="0"/>
              <a:t>&lt;&lt;Slide Title&gt;&gt;</a:t>
            </a:r>
          </a:p>
        </p:txBody>
      </p:sp>
      <p:sp>
        <p:nvSpPr>
          <p:cNvPr id="3" name="Content Placeholder 2"/>
          <p:cNvSpPr>
            <a:spLocks noGrp="1"/>
          </p:cNvSpPr>
          <p:nvPr>
            <p:ph sz="half" idx="1"/>
          </p:nvPr>
        </p:nvSpPr>
        <p:spPr>
          <a:xfrm>
            <a:off x="283335" y="1104410"/>
            <a:ext cx="11629622" cy="5450936"/>
          </a:xfrm>
          <a:prstGeom prst="rect">
            <a:avLst/>
          </a:prstGeom>
        </p:spPr>
        <p:txBody>
          <a:bodyPr/>
          <a:lstStyle>
            <a:lvl1pPr>
              <a:defRPr sz="2400" b="0">
                <a:latin typeface="Century Gothic" panose="020B0502020202020204" pitchFamily="34" charset="0"/>
              </a:defRPr>
            </a:lvl1pPr>
            <a:lvl2pPr>
              <a:defRPr sz="2400" b="0">
                <a:latin typeface="Century Gothic" panose="020B0502020202020204" pitchFamily="34" charset="0"/>
              </a:defRPr>
            </a:lvl2pPr>
            <a:lvl3pPr>
              <a:defRPr sz="2400" b="0">
                <a:latin typeface="Century Gothic" panose="020B0502020202020204" pitchFamily="34" charset="0"/>
              </a:defRPr>
            </a:lvl3pPr>
            <a:lvl4pPr>
              <a:defRPr sz="2400" b="0">
                <a:latin typeface="Century Gothic" panose="020B0502020202020204" pitchFamily="34" charset="0"/>
              </a:defRPr>
            </a:lvl4pPr>
            <a:lvl5pPr>
              <a:defRPr sz="2400" b="0">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1"/>
          <p:cNvSpPr>
            <a:spLocks noGrp="1"/>
          </p:cNvSpPr>
          <p:nvPr userDrawn="1"/>
        </p:nvSpPr>
        <p:spPr>
          <a:xfrm>
            <a:off x="11646960" y="6566772"/>
            <a:ext cx="529933" cy="246221"/>
          </a:xfrm>
          <a:prstGeom prst="rect">
            <a:avLst/>
          </a:prstGeom>
        </p:spPr>
        <p:txBody>
          <a:bodyPr anchor="ctr">
            <a:spAutoFit/>
          </a:bodyPr>
          <a:lstStyle>
            <a:defPPr>
              <a:defRPr lang="en-US"/>
            </a:defPPr>
            <a:lvl1pPr marL="0" algn="r" defTabSz="914400" rtl="0" eaLnBrk="1" latinLnBrk="0" hangingPunct="1">
              <a:defRPr sz="1100" b="1" kern="1200">
                <a:solidFill>
                  <a:srgbClr val="7030A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ACD1569-816F-457A-A9AE-4FE564801E0D}" type="slidenum">
              <a:rPr lang="en-IN" sz="1000" b="0" smtClean="0">
                <a:solidFill>
                  <a:prstClr val="white">
                    <a:lumMod val="65000"/>
                  </a:prstClr>
                </a:solidFill>
                <a:latin typeface="Arial" pitchFamily="34" charset="0"/>
                <a:cs typeface="Arial" pitchFamily="34" charset="0"/>
              </a:rPr>
              <a:pPr>
                <a:defRPr/>
              </a:pPr>
              <a:t>‹#›</a:t>
            </a:fld>
            <a:endParaRPr lang="en-IN" sz="1000" b="0" dirty="0">
              <a:solidFill>
                <a:prstClr val="white">
                  <a:lumMod val="65000"/>
                </a:prstClr>
              </a:solidFill>
              <a:latin typeface="Arial" pitchFamily="34" charset="0"/>
              <a:cs typeface="Arial" pitchFamily="34" charset="0"/>
            </a:endParaRPr>
          </a:p>
        </p:txBody>
      </p:sp>
      <p:sp>
        <p:nvSpPr>
          <p:cNvPr id="7" name="Rectangle 6"/>
          <p:cNvSpPr/>
          <p:nvPr userDrawn="1"/>
        </p:nvSpPr>
        <p:spPr>
          <a:xfrm>
            <a:off x="11006525" y="129106"/>
            <a:ext cx="1003428" cy="758791"/>
          </a:xfrm>
          <a:prstGeom prst="rect">
            <a:avLst/>
          </a:prstGeom>
          <a:blipFill dpi="0" rotWithShape="1">
            <a:blip r:embed="rId2" cstate="screen">
              <a:alphaModFix amt="10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prstClr val="white"/>
              </a:solidFill>
            </a:endParaRPr>
          </a:p>
        </p:txBody>
      </p:sp>
    </p:spTree>
    <p:extLst>
      <p:ext uri="{BB962C8B-B14F-4D97-AF65-F5344CB8AC3E}">
        <p14:creationId xmlns:p14="http://schemas.microsoft.com/office/powerpoint/2010/main" val="15469145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ub slides">
    <p:spTree>
      <p:nvGrpSpPr>
        <p:cNvPr id="1" name=""/>
        <p:cNvGrpSpPr/>
        <p:nvPr/>
      </p:nvGrpSpPr>
      <p:grpSpPr>
        <a:xfrm>
          <a:off x="0" y="0"/>
          <a:ext cx="0" cy="0"/>
          <a:chOff x="0" y="0"/>
          <a:chExt cx="0" cy="0"/>
        </a:xfrm>
      </p:grpSpPr>
      <p:sp>
        <p:nvSpPr>
          <p:cNvPr id="7" name="Rectangle 6"/>
          <p:cNvSpPr/>
          <p:nvPr userDrawn="1"/>
        </p:nvSpPr>
        <p:spPr>
          <a:xfrm>
            <a:off x="11006525" y="129106"/>
            <a:ext cx="1003428" cy="758791"/>
          </a:xfrm>
          <a:prstGeom prst="rect">
            <a:avLst/>
          </a:prstGeom>
          <a:blipFill dpi="0" rotWithShape="1">
            <a:blip r:embed="rId2" cstate="screen">
              <a:alphaModFix amt="10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prstClr val="white"/>
              </a:solidFill>
            </a:endParaRPr>
          </a:p>
        </p:txBody>
      </p:sp>
      <p:sp>
        <p:nvSpPr>
          <p:cNvPr id="4" name="Slide Number Placeholder 1"/>
          <p:cNvSpPr>
            <a:spLocks noGrp="1"/>
          </p:cNvSpPr>
          <p:nvPr userDrawn="1"/>
        </p:nvSpPr>
        <p:spPr>
          <a:xfrm>
            <a:off x="11646960" y="6566772"/>
            <a:ext cx="529933" cy="246221"/>
          </a:xfrm>
          <a:prstGeom prst="rect">
            <a:avLst/>
          </a:prstGeom>
        </p:spPr>
        <p:txBody>
          <a:bodyPr anchor="ctr">
            <a:spAutoFit/>
          </a:bodyPr>
          <a:lstStyle>
            <a:defPPr>
              <a:defRPr lang="en-US"/>
            </a:defPPr>
            <a:lvl1pPr marL="0" algn="r" defTabSz="914400" rtl="0" eaLnBrk="1" latinLnBrk="0" hangingPunct="1">
              <a:defRPr sz="1100" b="1" kern="1200">
                <a:solidFill>
                  <a:srgbClr val="7030A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ACD1569-816F-457A-A9AE-4FE564801E0D}" type="slidenum">
              <a:rPr lang="en-IN" sz="1000" b="0" smtClean="0">
                <a:solidFill>
                  <a:prstClr val="white">
                    <a:lumMod val="65000"/>
                  </a:prstClr>
                </a:solidFill>
                <a:latin typeface="Arial" pitchFamily="34" charset="0"/>
                <a:cs typeface="Arial" pitchFamily="34" charset="0"/>
              </a:rPr>
              <a:pPr>
                <a:defRPr/>
              </a:pPr>
              <a:t>‹#›</a:t>
            </a:fld>
            <a:endParaRPr lang="en-IN" sz="1000" b="0" dirty="0">
              <a:solidFill>
                <a:prstClr val="white">
                  <a:lumMod val="65000"/>
                </a:prstClr>
              </a:solidFill>
              <a:latin typeface="Arial" pitchFamily="34" charset="0"/>
              <a:cs typeface="Arial" pitchFamily="34" charset="0"/>
            </a:endParaRPr>
          </a:p>
        </p:txBody>
      </p:sp>
    </p:spTree>
    <p:extLst>
      <p:ext uri="{BB962C8B-B14F-4D97-AF65-F5344CB8AC3E}">
        <p14:creationId xmlns:p14="http://schemas.microsoft.com/office/powerpoint/2010/main" val="3444991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eparator title">
    <p:spTree>
      <p:nvGrpSpPr>
        <p:cNvPr id="1" name=""/>
        <p:cNvGrpSpPr/>
        <p:nvPr/>
      </p:nvGrpSpPr>
      <p:grpSpPr>
        <a:xfrm>
          <a:off x="0" y="0"/>
          <a:ext cx="0" cy="0"/>
          <a:chOff x="0" y="0"/>
          <a:chExt cx="0" cy="0"/>
        </a:xfrm>
      </p:grpSpPr>
      <p:sp>
        <p:nvSpPr>
          <p:cNvPr id="7" name="Rectangle 6"/>
          <p:cNvSpPr/>
          <p:nvPr userDrawn="1"/>
        </p:nvSpPr>
        <p:spPr>
          <a:xfrm>
            <a:off x="1" y="4332862"/>
            <a:ext cx="12192000" cy="92846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sz="2160" dirty="0">
              <a:solidFill>
                <a:prstClr val="white"/>
              </a:solidFill>
            </a:endParaRPr>
          </a:p>
        </p:txBody>
      </p:sp>
      <p:sp>
        <p:nvSpPr>
          <p:cNvPr id="9" name="Title 8"/>
          <p:cNvSpPr>
            <a:spLocks noGrp="1"/>
          </p:cNvSpPr>
          <p:nvPr>
            <p:ph type="title" hasCustomPrompt="1"/>
          </p:nvPr>
        </p:nvSpPr>
        <p:spPr>
          <a:xfrm>
            <a:off x="1530385" y="4097673"/>
            <a:ext cx="10515600" cy="2899233"/>
          </a:xfrm>
          <a:prstGeom prst="rect">
            <a:avLst/>
          </a:prstGeom>
        </p:spPr>
        <p:txBody>
          <a:bodyPr/>
          <a:lstStyle>
            <a:lvl1pPr algn="r">
              <a:defRPr sz="10000" b="1">
                <a:solidFill>
                  <a:schemeClr val="bg2">
                    <a:lumMod val="90000"/>
                  </a:schemeClr>
                </a:solidFill>
                <a:latin typeface="Century Gothic" panose="020B0502020202020204" pitchFamily="34" charset="0"/>
              </a:defRPr>
            </a:lvl1pPr>
          </a:lstStyle>
          <a:p>
            <a:r>
              <a:rPr lang="en-US" dirty="0"/>
              <a:t>SEPARATOR</a:t>
            </a:r>
          </a:p>
        </p:txBody>
      </p:sp>
      <p:sp>
        <p:nvSpPr>
          <p:cNvPr id="5" name="Rectangle 4"/>
          <p:cNvSpPr/>
          <p:nvPr userDrawn="1"/>
        </p:nvSpPr>
        <p:spPr>
          <a:xfrm>
            <a:off x="11006525" y="129106"/>
            <a:ext cx="1003428" cy="758791"/>
          </a:xfrm>
          <a:prstGeom prst="rect">
            <a:avLst/>
          </a:prstGeom>
          <a:blipFill dpi="0" rotWithShape="1">
            <a:blip r:embed="rId2" cstate="screen">
              <a:alphaModFix amt="10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prstClr val="white"/>
              </a:solidFill>
            </a:endParaRPr>
          </a:p>
        </p:txBody>
      </p:sp>
    </p:spTree>
    <p:extLst>
      <p:ext uri="{BB962C8B-B14F-4D97-AF65-F5344CB8AC3E}">
        <p14:creationId xmlns:p14="http://schemas.microsoft.com/office/powerpoint/2010/main" val="17221806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hank you slide">
    <p:spTree>
      <p:nvGrpSpPr>
        <p:cNvPr id="1" name=""/>
        <p:cNvGrpSpPr/>
        <p:nvPr/>
      </p:nvGrpSpPr>
      <p:grpSpPr>
        <a:xfrm>
          <a:off x="0" y="0"/>
          <a:ext cx="0" cy="0"/>
          <a:chOff x="0" y="0"/>
          <a:chExt cx="0" cy="0"/>
        </a:xfrm>
      </p:grpSpPr>
      <p:sp>
        <p:nvSpPr>
          <p:cNvPr id="7" name="Rectangle 6"/>
          <p:cNvSpPr/>
          <p:nvPr userDrawn="1"/>
        </p:nvSpPr>
        <p:spPr>
          <a:xfrm>
            <a:off x="1" y="4332862"/>
            <a:ext cx="12192000" cy="92846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sz="2160" dirty="0">
              <a:solidFill>
                <a:prstClr val="white"/>
              </a:solidFill>
            </a:endParaRPr>
          </a:p>
        </p:txBody>
      </p:sp>
      <p:sp>
        <p:nvSpPr>
          <p:cNvPr id="5" name="Title 4"/>
          <p:cNvSpPr>
            <a:spLocks noGrp="1"/>
          </p:cNvSpPr>
          <p:nvPr>
            <p:ph type="title" hasCustomPrompt="1"/>
          </p:nvPr>
        </p:nvSpPr>
        <p:spPr>
          <a:xfrm>
            <a:off x="-371060" y="4105411"/>
            <a:ext cx="12404035" cy="1316446"/>
          </a:xfrm>
          <a:prstGeom prst="rect">
            <a:avLst/>
          </a:prstGeom>
        </p:spPr>
        <p:txBody>
          <a:bodyPr/>
          <a:lstStyle>
            <a:lvl1pPr algn="r">
              <a:defRPr sz="10000" b="1" baseline="0">
                <a:solidFill>
                  <a:schemeClr val="bg2">
                    <a:lumMod val="90000"/>
                  </a:schemeClr>
                </a:solidFill>
                <a:latin typeface="Century Gothic" panose="020B0502020202020204" pitchFamily="34" charset="0"/>
              </a:defRPr>
            </a:lvl1pPr>
          </a:lstStyle>
          <a:p>
            <a:pPr lvl="0"/>
            <a:r>
              <a:rPr lang="en-US" dirty="0"/>
              <a:t>THANK YOU</a:t>
            </a:r>
            <a:br>
              <a:rPr lang="en-US" dirty="0"/>
            </a:br>
            <a:endParaRPr lang="en-US" dirty="0"/>
          </a:p>
        </p:txBody>
      </p:sp>
      <p:sp>
        <p:nvSpPr>
          <p:cNvPr id="6" name="Rectangle 5"/>
          <p:cNvSpPr/>
          <p:nvPr userDrawn="1"/>
        </p:nvSpPr>
        <p:spPr>
          <a:xfrm>
            <a:off x="10558753" y="5408605"/>
            <a:ext cx="1326467" cy="1003073"/>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14346417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857F8E6-C5A3-D94C-B6D2-623BAF065E03}" type="datetimeFigureOut">
              <a:rPr lang="en-US">
                <a:solidFill>
                  <a:prstClr val="black"/>
                </a:solidFill>
              </a:rPr>
              <a:pPr/>
              <a:t>3/11/2019</a:t>
            </a:fld>
            <a:endParaRPr lang="en-US" dirty="0">
              <a:solidFill>
                <a:prstClr val="black"/>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F7922C4D-75AE-674A-BC05-DCC65DEF3325}"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786040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65C644C-9628-43DF-B8EF-50C16EE48ED1}" type="datetime1">
              <a:rPr lang="en-US" smtClean="0"/>
              <a:t>3/11/2019</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dirty="0"/>
              <a:t>2015 SLK Software services PVT LTD. All rights reserved</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791E492-F8C7-4CA3-8E56-DC7FF196B9EA}" type="slidenum">
              <a:rPr lang="en-US" smtClean="0"/>
              <a:t>‹#›</a:t>
            </a:fld>
            <a:endParaRPr lang="en-US" dirty="0"/>
          </a:p>
        </p:txBody>
      </p:sp>
    </p:spTree>
    <p:extLst>
      <p:ext uri="{BB962C8B-B14F-4D97-AF65-F5344CB8AC3E}">
        <p14:creationId xmlns:p14="http://schemas.microsoft.com/office/powerpoint/2010/main" val="941227308"/>
      </p:ext>
    </p:extLst>
  </p:cSld>
  <p:clrMapOvr>
    <a:masterClrMapping/>
  </p:clrMapOvr>
  <mc:AlternateContent xmlns:mc="http://schemas.openxmlformats.org/markup-compatibility/2006" xmlns:p14="http://schemas.microsoft.com/office/powerpoint/2010/main">
    <mc:Choice Requires="p14">
      <p:transition>
        <p14:flythrough dir="out" hasBounce="1"/>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87000">
              <a:srgbClr val="F3F3F3"/>
            </a:gs>
            <a:gs pos="48000">
              <a:srgbClr val="FAFAFA"/>
            </a:gs>
            <a:gs pos="27000">
              <a:srgbClr val="FDFDFD"/>
            </a:gs>
            <a:gs pos="67000">
              <a:srgbClr val="F4F4F4"/>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8" name="TextBox 7"/>
          <p:cNvSpPr txBox="1"/>
          <p:nvPr userDrawn="1"/>
        </p:nvSpPr>
        <p:spPr>
          <a:xfrm>
            <a:off x="3" y="6566778"/>
            <a:ext cx="3531736" cy="246221"/>
          </a:xfrm>
          <a:prstGeom prst="rect">
            <a:avLst/>
          </a:prstGeom>
          <a:noFill/>
        </p:spPr>
        <p:txBody>
          <a:bodyPr wrap="none">
            <a:spAutoFit/>
          </a:bodyPr>
          <a:lstStyle/>
          <a:p>
            <a:pPr defTabSz="914363">
              <a:defRPr/>
            </a:pPr>
            <a:r>
              <a:rPr lang="en-US" sz="1000" dirty="0">
                <a:solidFill>
                  <a:prstClr val="white">
                    <a:lumMod val="65000"/>
                  </a:prstClr>
                </a:solidFill>
                <a:latin typeface="Arial" panose="020B0604020202020204" pitchFamily="34" charset="0"/>
                <a:cs typeface="Arial" panose="020B0604020202020204" pitchFamily="34" charset="0"/>
              </a:rPr>
              <a:t>© 2016 SLK Software Services Pvt. Ltd. All rights reserved.</a:t>
            </a:r>
          </a:p>
        </p:txBody>
      </p:sp>
      <p:sp>
        <p:nvSpPr>
          <p:cNvPr id="9" name="Text Placeholder 4"/>
          <p:cNvSpPr txBox="1">
            <a:spLocks/>
          </p:cNvSpPr>
          <p:nvPr userDrawn="1"/>
        </p:nvSpPr>
        <p:spPr>
          <a:xfrm>
            <a:off x="4381500" y="6576688"/>
            <a:ext cx="3429000" cy="236311"/>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14363">
              <a:buFont typeface="Arial" charset="0"/>
              <a:buNone/>
              <a:defRPr/>
            </a:pPr>
            <a:r>
              <a:rPr lang="en-US" sz="1000" dirty="0">
                <a:solidFill>
                  <a:srgbClr val="8064A2">
                    <a:lumMod val="60000"/>
                    <a:lumOff val="40000"/>
                  </a:srgbClr>
                </a:solidFill>
                <a:latin typeface="Arial" pitchFamily="34" charset="0"/>
                <a:cs typeface="Arial" pitchFamily="34" charset="0"/>
              </a:rPr>
              <a:t>Confidential Information</a:t>
            </a:r>
          </a:p>
        </p:txBody>
      </p:sp>
    </p:spTree>
    <p:extLst>
      <p:ext uri="{BB962C8B-B14F-4D97-AF65-F5344CB8AC3E}">
        <p14:creationId xmlns:p14="http://schemas.microsoft.com/office/powerpoint/2010/main" val="3203883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9" r:id="rId6"/>
    <p:sldLayoutId id="2147483674" r:id="rId7"/>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sldNum="0" hdr="0" ftr="0" dt="0"/>
  <p:txStyles>
    <p:titleStyle>
      <a:lvl1pPr algn="l" defTabSz="91436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1" indent="-228591" algn="l" defTabSz="91436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73" indent="-228591" algn="l" defTabSz="91436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54" indent="-228591" algn="l" defTabSz="91436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36"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18"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99"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tutorialspoint.com/plsql/plsql_while_loop.htm" TargetMode="External"/><Relationship Id="rId2" Type="http://schemas.openxmlformats.org/officeDocument/2006/relationships/hyperlink" Target="https://www.tutorialspoint.com/plsql/plsql_basic_loop.htm" TargetMode="External"/><Relationship Id="rId1" Type="http://schemas.openxmlformats.org/officeDocument/2006/relationships/slideLayout" Target="../slideLayouts/slideLayout2.xml"/><Relationship Id="rId5" Type="http://schemas.openxmlformats.org/officeDocument/2006/relationships/hyperlink" Target="https://www.tutorialspoint.com/plsql/plsql_nested_loops.htm" TargetMode="External"/><Relationship Id="rId4" Type="http://schemas.openxmlformats.org/officeDocument/2006/relationships/hyperlink" Target="https://www.tutorialspoint.com/plsql/plsql_for_loop.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utorialspoint.com/plsql/plsql_continue_statement.htm" TargetMode="External"/><Relationship Id="rId2" Type="http://schemas.openxmlformats.org/officeDocument/2006/relationships/hyperlink" Target="https://www.tutorialspoint.com/plsql/plsql_exit_statement.htm" TargetMode="External"/><Relationship Id="rId1" Type="http://schemas.openxmlformats.org/officeDocument/2006/relationships/slideLayout" Target="../slideLayouts/slideLayout2.xml"/><Relationship Id="rId4" Type="http://schemas.openxmlformats.org/officeDocument/2006/relationships/hyperlink" Target="https://www.tutorialspoint.com/plsql/plsql_goto_statement.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4130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User-Defined Records</a:t>
            </a:r>
            <a:br>
              <a:rPr lang="en-IN" b="0" dirty="0"/>
            </a:br>
            <a:endParaRPr lang="en-IN" dirty="0"/>
          </a:p>
        </p:txBody>
      </p:sp>
      <p:sp>
        <p:nvSpPr>
          <p:cNvPr id="3" name="Content Placeholder 2"/>
          <p:cNvSpPr>
            <a:spLocks noGrp="1"/>
          </p:cNvSpPr>
          <p:nvPr>
            <p:ph sz="half" idx="1"/>
          </p:nvPr>
        </p:nvSpPr>
        <p:spPr/>
        <p:txBody>
          <a:bodyPr/>
          <a:lstStyle/>
          <a:p>
            <a:pPr marL="0" indent="0">
              <a:buNone/>
            </a:pPr>
            <a:r>
              <a:rPr lang="en-US" altLang="en-US" dirty="0">
                <a:solidFill>
                  <a:srgbClr val="313131"/>
                </a:solidFill>
              </a:rPr>
              <a:t>TYPE </a:t>
            </a:r>
            <a:r>
              <a:rPr lang="en-US" altLang="en-US" dirty="0" err="1" smtClean="0">
                <a:solidFill>
                  <a:srgbClr val="313131"/>
                </a:solidFill>
              </a:rPr>
              <a:t>type_name</a:t>
            </a:r>
            <a:r>
              <a:rPr lang="en-US" altLang="en-US" dirty="0" smtClean="0">
                <a:solidFill>
                  <a:srgbClr val="313131"/>
                </a:solidFill>
              </a:rPr>
              <a:t> </a:t>
            </a:r>
            <a:r>
              <a:rPr lang="en-US" altLang="en-US" dirty="0">
                <a:solidFill>
                  <a:srgbClr val="313131"/>
                </a:solidFill>
              </a:rPr>
              <a:t>IS </a:t>
            </a:r>
            <a:r>
              <a:rPr lang="en-US" altLang="en-US" dirty="0" smtClean="0">
                <a:solidFill>
                  <a:srgbClr val="313131"/>
                </a:solidFill>
              </a:rPr>
              <a:t>RECORD(</a:t>
            </a:r>
          </a:p>
          <a:p>
            <a:pPr marL="0" indent="0">
              <a:buNone/>
            </a:pPr>
            <a:r>
              <a:rPr lang="en-US" altLang="en-US" dirty="0" smtClean="0">
                <a:solidFill>
                  <a:srgbClr val="313131"/>
                </a:solidFill>
              </a:rPr>
              <a:t>field_name1 datatype1,</a:t>
            </a:r>
          </a:p>
          <a:p>
            <a:pPr marL="0" indent="0">
              <a:buNone/>
            </a:pPr>
            <a:r>
              <a:rPr lang="en-US" altLang="en-US" dirty="0" smtClean="0">
                <a:solidFill>
                  <a:srgbClr val="313131"/>
                </a:solidFill>
              </a:rPr>
              <a:t>field_name2 datatype2,</a:t>
            </a:r>
          </a:p>
          <a:p>
            <a:pPr marL="0" indent="0">
              <a:buNone/>
            </a:pPr>
            <a:r>
              <a:rPr lang="en-US" altLang="en-US" dirty="0" smtClean="0">
                <a:solidFill>
                  <a:srgbClr val="313131"/>
                </a:solidFill>
              </a:rPr>
              <a:t>.</a:t>
            </a:r>
          </a:p>
          <a:p>
            <a:pPr marL="0" indent="0">
              <a:buNone/>
            </a:pPr>
            <a:r>
              <a:rPr lang="en-US" altLang="en-US" dirty="0" smtClean="0">
                <a:solidFill>
                  <a:srgbClr val="313131"/>
                </a:solidFill>
              </a:rPr>
              <a:t>.</a:t>
            </a:r>
          </a:p>
          <a:p>
            <a:pPr marL="0" indent="0">
              <a:buNone/>
            </a:pPr>
            <a:r>
              <a:rPr lang="en-US" altLang="en-US" dirty="0" smtClean="0">
                <a:solidFill>
                  <a:srgbClr val="313131"/>
                </a:solidFill>
              </a:rPr>
              <a:t>.</a:t>
            </a:r>
          </a:p>
          <a:p>
            <a:pPr marL="0" indent="0">
              <a:buNone/>
            </a:pPr>
            <a:r>
              <a:rPr lang="en-US" altLang="en-US" dirty="0" err="1" smtClean="0">
                <a:solidFill>
                  <a:srgbClr val="313131"/>
                </a:solidFill>
              </a:rPr>
              <a:t>field_nameN</a:t>
            </a:r>
            <a:r>
              <a:rPr lang="en-US" altLang="en-US" dirty="0" smtClean="0">
                <a:solidFill>
                  <a:srgbClr val="313131"/>
                </a:solidFill>
              </a:rPr>
              <a:t> </a:t>
            </a:r>
            <a:r>
              <a:rPr lang="en-US" altLang="en-US" dirty="0" err="1" smtClean="0">
                <a:solidFill>
                  <a:srgbClr val="313131"/>
                </a:solidFill>
              </a:rPr>
              <a:t>datatypeN</a:t>
            </a:r>
            <a:r>
              <a:rPr lang="en-US" altLang="en-US" dirty="0" smtClean="0">
                <a:solidFill>
                  <a:srgbClr val="313131"/>
                </a:solidFill>
              </a:rPr>
              <a:t>);</a:t>
            </a:r>
          </a:p>
          <a:p>
            <a:pPr marL="0" indent="0">
              <a:buNone/>
            </a:pPr>
            <a:r>
              <a:rPr lang="en-US" altLang="en-US" dirty="0" smtClean="0">
                <a:solidFill>
                  <a:srgbClr val="313131"/>
                </a:solidFill>
              </a:rPr>
              <a:t> </a:t>
            </a:r>
            <a:r>
              <a:rPr lang="en-US" altLang="en-US" dirty="0">
                <a:solidFill>
                  <a:srgbClr val="313131"/>
                </a:solidFill>
              </a:rPr>
              <a:t>record-name </a:t>
            </a:r>
            <a:r>
              <a:rPr lang="en-US" altLang="en-US" dirty="0" err="1">
                <a:solidFill>
                  <a:srgbClr val="313131"/>
                </a:solidFill>
              </a:rPr>
              <a:t>type_name</a:t>
            </a:r>
            <a:r>
              <a:rPr lang="en-US" altLang="en-US" dirty="0">
                <a:solidFill>
                  <a:srgbClr val="313131"/>
                </a:solidFill>
              </a:rPr>
              <a:t>;</a:t>
            </a:r>
            <a:r>
              <a:rPr lang="en-US" altLang="en-US" dirty="0"/>
              <a:t> </a:t>
            </a:r>
          </a:p>
          <a:p>
            <a:endParaRPr lang="en-IN" dirty="0"/>
          </a:p>
        </p:txBody>
      </p:sp>
    </p:spTree>
    <p:extLst>
      <p:ext uri="{BB962C8B-B14F-4D97-AF65-F5344CB8AC3E}">
        <p14:creationId xmlns:p14="http://schemas.microsoft.com/office/powerpoint/2010/main" val="8887815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sz="half" idx="1"/>
          </p:nvPr>
        </p:nvSpPr>
        <p:spPr/>
        <p:txBody>
          <a:bodyPr/>
          <a:lstStyle/>
          <a:p>
            <a:pPr marL="0" indent="0">
              <a:buNone/>
            </a:pPr>
            <a:r>
              <a:rPr lang="en-US" altLang="en-US" sz="2000" dirty="0">
                <a:solidFill>
                  <a:srgbClr val="313131"/>
                </a:solidFill>
              </a:rPr>
              <a:t>DECLARE</a:t>
            </a:r>
          </a:p>
          <a:p>
            <a:pPr marL="0" indent="0">
              <a:buNone/>
            </a:pPr>
            <a:r>
              <a:rPr lang="en-US" altLang="en-US" sz="2000" dirty="0">
                <a:solidFill>
                  <a:srgbClr val="313131"/>
                </a:solidFill>
              </a:rPr>
              <a:t> TYPE </a:t>
            </a:r>
            <a:r>
              <a:rPr lang="en-US" altLang="en-US" sz="2000" dirty="0" err="1" smtClean="0">
                <a:solidFill>
                  <a:srgbClr val="313131"/>
                </a:solidFill>
              </a:rPr>
              <a:t>rv_dept</a:t>
            </a:r>
            <a:r>
              <a:rPr lang="en-US" altLang="en-US" sz="2000" dirty="0" smtClean="0">
                <a:solidFill>
                  <a:srgbClr val="313131"/>
                </a:solidFill>
              </a:rPr>
              <a:t> IS </a:t>
            </a:r>
            <a:r>
              <a:rPr lang="en-US" altLang="en-US" sz="2000" dirty="0">
                <a:solidFill>
                  <a:srgbClr val="313131"/>
                </a:solidFill>
              </a:rPr>
              <a:t>RECORD</a:t>
            </a:r>
            <a:r>
              <a:rPr lang="en-US" altLang="en-US" sz="2000" dirty="0" smtClean="0">
                <a:solidFill>
                  <a:srgbClr val="313131"/>
                </a:solidFill>
              </a:rPr>
              <a:t>(</a:t>
            </a:r>
          </a:p>
          <a:p>
            <a:pPr marL="0" indent="0">
              <a:buNone/>
            </a:pPr>
            <a:r>
              <a:rPr lang="en-US" altLang="en-US" sz="2000" dirty="0" err="1">
                <a:solidFill>
                  <a:srgbClr val="313131"/>
                </a:solidFill>
              </a:rPr>
              <a:t>f</a:t>
            </a:r>
            <a:r>
              <a:rPr lang="en-US" altLang="en-US" sz="2000" dirty="0" err="1" smtClean="0">
                <a:solidFill>
                  <a:srgbClr val="313131"/>
                </a:solidFill>
              </a:rPr>
              <a:t>_name</a:t>
            </a:r>
            <a:r>
              <a:rPr lang="en-US" altLang="en-US" sz="2000" dirty="0" smtClean="0">
                <a:solidFill>
                  <a:srgbClr val="313131"/>
                </a:solidFill>
              </a:rPr>
              <a:t> varchar2(20),</a:t>
            </a:r>
          </a:p>
          <a:p>
            <a:pPr marL="0" indent="0">
              <a:buNone/>
            </a:pPr>
            <a:r>
              <a:rPr lang="en-US" altLang="en-US" sz="2000" dirty="0" err="1">
                <a:solidFill>
                  <a:srgbClr val="313131"/>
                </a:solidFill>
              </a:rPr>
              <a:t>d</a:t>
            </a:r>
            <a:r>
              <a:rPr lang="en-US" altLang="en-US" sz="2000" dirty="0" err="1" smtClean="0">
                <a:solidFill>
                  <a:srgbClr val="313131"/>
                </a:solidFill>
              </a:rPr>
              <a:t>_name</a:t>
            </a:r>
            <a:r>
              <a:rPr lang="en-US" altLang="en-US" sz="2000" dirty="0" smtClean="0">
                <a:solidFill>
                  <a:srgbClr val="313131"/>
                </a:solidFill>
              </a:rPr>
              <a:t> </a:t>
            </a:r>
            <a:r>
              <a:rPr lang="en-US" altLang="en-US" sz="2000" dirty="0" err="1" smtClean="0">
                <a:solidFill>
                  <a:srgbClr val="313131"/>
                </a:solidFill>
              </a:rPr>
              <a:t>departments.department_name%TYPE</a:t>
            </a:r>
            <a:r>
              <a:rPr lang="en-US" altLang="en-US" sz="2000" dirty="0" smtClean="0">
                <a:solidFill>
                  <a:srgbClr val="313131"/>
                </a:solidFill>
              </a:rPr>
              <a:t> </a:t>
            </a:r>
          </a:p>
          <a:p>
            <a:pPr marL="0" indent="0">
              <a:buNone/>
            </a:pPr>
            <a:r>
              <a:rPr lang="en-US" altLang="en-US" sz="2000" dirty="0" smtClean="0">
                <a:solidFill>
                  <a:srgbClr val="313131"/>
                </a:solidFill>
              </a:rPr>
              <a:t>);</a:t>
            </a:r>
            <a:endParaRPr lang="en-US" altLang="en-US" sz="2000" dirty="0">
              <a:solidFill>
                <a:srgbClr val="313131"/>
              </a:solidFill>
            </a:endParaRPr>
          </a:p>
          <a:p>
            <a:pPr marL="0" indent="0">
              <a:buNone/>
            </a:pPr>
            <a:r>
              <a:rPr lang="en-US" altLang="en-US" sz="2000" dirty="0" smtClean="0">
                <a:solidFill>
                  <a:srgbClr val="000088"/>
                </a:solidFill>
              </a:rPr>
              <a:t>BEGIN</a:t>
            </a:r>
            <a:endParaRPr lang="en-US" altLang="en-US" sz="2000" dirty="0">
              <a:solidFill>
                <a:srgbClr val="000088"/>
              </a:solidFill>
            </a:endParaRPr>
          </a:p>
          <a:p>
            <a:pPr marL="0" indent="0">
              <a:buNone/>
            </a:pPr>
            <a:r>
              <a:rPr lang="en-US" altLang="en-US" sz="2000" dirty="0">
                <a:solidFill>
                  <a:srgbClr val="313131"/>
                </a:solidFill>
              </a:rPr>
              <a:t> SELECT </a:t>
            </a:r>
            <a:r>
              <a:rPr lang="en-US" altLang="en-US" sz="2000" dirty="0" err="1" smtClean="0">
                <a:solidFill>
                  <a:srgbClr val="313131"/>
                </a:solidFill>
              </a:rPr>
              <a:t>first_name</a:t>
            </a:r>
            <a:r>
              <a:rPr lang="en-US" altLang="en-US" sz="2000" dirty="0" smtClean="0">
                <a:solidFill>
                  <a:srgbClr val="313131"/>
                </a:solidFill>
              </a:rPr>
              <a:t>,</a:t>
            </a:r>
            <a:r>
              <a:rPr lang="en-US" altLang="en-US" sz="2000" dirty="0">
                <a:solidFill>
                  <a:srgbClr val="313131"/>
                </a:solidFill>
              </a:rPr>
              <a:t> </a:t>
            </a:r>
            <a:r>
              <a:rPr lang="en-US" altLang="en-US" sz="2000" dirty="0" err="1">
                <a:solidFill>
                  <a:srgbClr val="313131"/>
                </a:solidFill>
              </a:rPr>
              <a:t>department_name</a:t>
            </a:r>
            <a:r>
              <a:rPr lang="en-US" altLang="en-US" sz="2000" dirty="0" smtClean="0">
                <a:solidFill>
                  <a:srgbClr val="313131"/>
                </a:solidFill>
              </a:rPr>
              <a:t> </a:t>
            </a:r>
            <a:r>
              <a:rPr lang="en-US" altLang="en-US" sz="2000" dirty="0" smtClean="0">
                <a:solidFill>
                  <a:srgbClr val="000088"/>
                </a:solidFill>
              </a:rPr>
              <a:t>into</a:t>
            </a:r>
            <a:r>
              <a:rPr lang="en-US" altLang="en-US" sz="2000" dirty="0" smtClean="0">
                <a:solidFill>
                  <a:srgbClr val="313131"/>
                </a:solidFill>
              </a:rPr>
              <a:t> var1.</a:t>
            </a:r>
            <a:r>
              <a:rPr lang="en-US" altLang="en-US" sz="2000" dirty="0">
                <a:solidFill>
                  <a:srgbClr val="313131"/>
                </a:solidFill>
              </a:rPr>
              <a:t> </a:t>
            </a:r>
            <a:r>
              <a:rPr lang="en-US" altLang="en-US" sz="2000" dirty="0" err="1" smtClean="0">
                <a:solidFill>
                  <a:srgbClr val="313131"/>
                </a:solidFill>
              </a:rPr>
              <a:t>f_name</a:t>
            </a:r>
            <a:r>
              <a:rPr lang="en-US" altLang="en-US" sz="2000" dirty="0" smtClean="0">
                <a:solidFill>
                  <a:srgbClr val="313131"/>
                </a:solidFill>
              </a:rPr>
              <a:t>, var1.d_name</a:t>
            </a:r>
          </a:p>
          <a:p>
            <a:pPr marL="0" indent="0">
              <a:buNone/>
            </a:pPr>
            <a:r>
              <a:rPr lang="en-US" altLang="en-US" sz="2000" dirty="0" smtClean="0">
                <a:solidFill>
                  <a:srgbClr val="313131"/>
                </a:solidFill>
              </a:rPr>
              <a:t> FROM employees JOIN departments USING (</a:t>
            </a:r>
            <a:r>
              <a:rPr lang="en-US" altLang="en-US" sz="2000" dirty="0" err="1" smtClean="0">
                <a:solidFill>
                  <a:srgbClr val="313131"/>
                </a:solidFill>
              </a:rPr>
              <a:t>department_id</a:t>
            </a:r>
            <a:r>
              <a:rPr lang="en-US" altLang="en-US" sz="2000" dirty="0" smtClean="0">
                <a:solidFill>
                  <a:srgbClr val="313131"/>
                </a:solidFill>
              </a:rPr>
              <a:t>)</a:t>
            </a:r>
          </a:p>
          <a:p>
            <a:pPr marL="0" indent="0">
              <a:buNone/>
            </a:pPr>
            <a:r>
              <a:rPr lang="en-US" altLang="en-US" sz="2000" dirty="0" smtClean="0">
                <a:solidFill>
                  <a:srgbClr val="313131"/>
                </a:solidFill>
              </a:rPr>
              <a:t> WHERE </a:t>
            </a:r>
            <a:r>
              <a:rPr lang="en-US" altLang="en-US" sz="2000" dirty="0" err="1" smtClean="0">
                <a:solidFill>
                  <a:srgbClr val="313131"/>
                </a:solidFill>
              </a:rPr>
              <a:t>employee_id</a:t>
            </a:r>
            <a:r>
              <a:rPr lang="en-US" altLang="en-US" sz="2000" dirty="0" smtClean="0">
                <a:solidFill>
                  <a:srgbClr val="313131"/>
                </a:solidFill>
              </a:rPr>
              <a:t>=100;</a:t>
            </a:r>
          </a:p>
          <a:p>
            <a:pPr marL="0" indent="0">
              <a:buNone/>
            </a:pPr>
            <a:r>
              <a:rPr lang="en-US" altLang="en-US" sz="2000" dirty="0" err="1" smtClean="0">
                <a:solidFill>
                  <a:srgbClr val="313131"/>
                </a:solidFill>
              </a:rPr>
              <a:t>DBMS_OUTPUT</a:t>
            </a:r>
            <a:r>
              <a:rPr lang="en-US" altLang="en-US" sz="2000" dirty="0" err="1" smtClean="0">
                <a:solidFill>
                  <a:srgbClr val="666600"/>
                </a:solidFill>
              </a:rPr>
              <a:t>.</a:t>
            </a:r>
            <a:r>
              <a:rPr lang="en-US" altLang="en-US" sz="2000" dirty="0" err="1" smtClean="0">
                <a:solidFill>
                  <a:srgbClr val="313131"/>
                </a:solidFill>
              </a:rPr>
              <a:t>put_line</a:t>
            </a:r>
            <a:r>
              <a:rPr lang="en-US" altLang="en-US" sz="2000" dirty="0" smtClean="0">
                <a:solidFill>
                  <a:srgbClr val="666600"/>
                </a:solidFill>
              </a:rPr>
              <a:t>(</a:t>
            </a:r>
            <a:r>
              <a:rPr lang="en-US" altLang="en-US" sz="2000" dirty="0">
                <a:solidFill>
                  <a:srgbClr val="313131"/>
                </a:solidFill>
              </a:rPr>
              <a:t>var1. </a:t>
            </a:r>
            <a:r>
              <a:rPr lang="en-US" altLang="en-US" sz="2000" dirty="0" err="1">
                <a:solidFill>
                  <a:srgbClr val="313131"/>
                </a:solidFill>
              </a:rPr>
              <a:t>f_name</a:t>
            </a:r>
            <a:r>
              <a:rPr lang="en-US" altLang="en-US" sz="2000" dirty="0">
                <a:solidFill>
                  <a:srgbClr val="313131"/>
                </a:solidFill>
              </a:rPr>
              <a:t> </a:t>
            </a:r>
            <a:r>
              <a:rPr lang="en-US" altLang="en-US" sz="2000" dirty="0" smtClean="0">
                <a:solidFill>
                  <a:srgbClr val="666600"/>
                </a:solidFill>
              </a:rPr>
              <a:t>||</a:t>
            </a:r>
            <a:r>
              <a:rPr lang="en-US" altLang="en-US" sz="2000" dirty="0" smtClean="0">
                <a:solidFill>
                  <a:srgbClr val="313131"/>
                </a:solidFill>
              </a:rPr>
              <a:t> </a:t>
            </a:r>
            <a:r>
              <a:rPr lang="en-US" altLang="en-US" sz="2000" dirty="0">
                <a:solidFill>
                  <a:srgbClr val="008800"/>
                </a:solidFill>
              </a:rPr>
              <a:t>' '</a:t>
            </a:r>
            <a:r>
              <a:rPr lang="en-US" altLang="en-US" sz="2000" dirty="0">
                <a:solidFill>
                  <a:srgbClr val="313131"/>
                </a:solidFill>
              </a:rPr>
              <a:t> </a:t>
            </a:r>
            <a:r>
              <a:rPr lang="en-US" altLang="en-US" sz="2000" dirty="0">
                <a:solidFill>
                  <a:srgbClr val="666600"/>
                </a:solidFill>
              </a:rPr>
              <a:t>||</a:t>
            </a:r>
            <a:r>
              <a:rPr lang="en-US" altLang="en-US" sz="2000" dirty="0">
                <a:solidFill>
                  <a:srgbClr val="313131"/>
                </a:solidFill>
              </a:rPr>
              <a:t> var1.d_name</a:t>
            </a:r>
            <a:r>
              <a:rPr lang="en-US" altLang="en-US" sz="2000" dirty="0" smtClean="0">
                <a:solidFill>
                  <a:srgbClr val="666600"/>
                </a:solidFill>
              </a:rPr>
              <a:t>);</a:t>
            </a:r>
            <a:endParaRPr lang="en-US" altLang="en-US" sz="2000" dirty="0" smtClean="0">
              <a:solidFill>
                <a:srgbClr val="313131"/>
              </a:solidFill>
            </a:endParaRPr>
          </a:p>
          <a:p>
            <a:pPr marL="0" indent="0">
              <a:buNone/>
            </a:pPr>
            <a:r>
              <a:rPr lang="en-US" altLang="en-US" sz="2000" dirty="0" smtClean="0">
                <a:solidFill>
                  <a:srgbClr val="000088"/>
                </a:solidFill>
              </a:rPr>
              <a:t>END</a:t>
            </a:r>
            <a:r>
              <a:rPr lang="en-US" altLang="en-US" sz="2000" dirty="0">
                <a:solidFill>
                  <a:srgbClr val="666600"/>
                </a:solidFill>
              </a:rPr>
              <a:t>;</a:t>
            </a:r>
            <a:r>
              <a:rPr lang="en-US" altLang="en-US" sz="2000" dirty="0">
                <a:solidFill>
                  <a:srgbClr val="313131"/>
                </a:solidFill>
              </a:rPr>
              <a:t> </a:t>
            </a:r>
            <a:endParaRPr lang="en-US" altLang="en-US" sz="2000" dirty="0" smtClean="0">
              <a:solidFill>
                <a:srgbClr val="313131"/>
              </a:solidFill>
            </a:endParaRPr>
          </a:p>
          <a:p>
            <a:pPr marL="0" indent="0">
              <a:buNone/>
            </a:pPr>
            <a:r>
              <a:rPr lang="en-US" altLang="en-US" sz="2000" dirty="0" smtClean="0">
                <a:solidFill>
                  <a:srgbClr val="666600"/>
                </a:solidFill>
              </a:rPr>
              <a:t>/</a:t>
            </a:r>
            <a:r>
              <a:rPr lang="en-US" altLang="en-US" sz="2000" dirty="0" smtClean="0"/>
              <a:t> </a:t>
            </a:r>
            <a:endParaRPr lang="en-US" altLang="en-US" sz="2000" dirty="0"/>
          </a:p>
          <a:p>
            <a:endParaRPr lang="en-IN" dirty="0"/>
          </a:p>
        </p:txBody>
      </p:sp>
    </p:spTree>
    <p:extLst>
      <p:ext uri="{BB962C8B-B14F-4D97-AF65-F5344CB8AC3E}">
        <p14:creationId xmlns:p14="http://schemas.microsoft.com/office/powerpoint/2010/main" val="355561649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endParaRPr lang="en-IN" dirty="0"/>
          </a:p>
        </p:txBody>
      </p:sp>
      <p:sp>
        <p:nvSpPr>
          <p:cNvPr id="3" name="Content Placeholder 2"/>
          <p:cNvSpPr>
            <a:spLocks noGrp="1"/>
          </p:cNvSpPr>
          <p:nvPr>
            <p:ph sz="half" idx="1"/>
          </p:nvPr>
        </p:nvSpPr>
        <p:spPr/>
        <p:txBody>
          <a:bodyPr/>
          <a:lstStyle/>
          <a:p>
            <a:pPr marL="0" lvl="0" indent="0" defTabSz="914400" eaLnBrk="0" fontAlgn="base" hangingPunct="0">
              <a:lnSpc>
                <a:spcPct val="100000"/>
              </a:lnSpc>
              <a:spcBef>
                <a:spcPct val="0"/>
              </a:spcBef>
              <a:spcAft>
                <a:spcPct val="0"/>
              </a:spcAft>
              <a:buNone/>
            </a:pPr>
            <a:endParaRPr lang="en-US" altLang="en-US" dirty="0">
              <a:solidFill>
                <a:srgbClr val="000000"/>
              </a:solidFill>
              <a:latin typeface="Verdana" panose="020B0604030504040204" pitchFamily="34" charset="0"/>
            </a:endParaRPr>
          </a:p>
          <a:p>
            <a:pPr marL="0" lvl="0" indent="0" defTabSz="914400" eaLnBrk="0" fontAlgn="base" hangingPunct="0">
              <a:lnSpc>
                <a:spcPct val="100000"/>
              </a:lnSpc>
              <a:spcBef>
                <a:spcPct val="0"/>
              </a:spcBef>
              <a:spcAft>
                <a:spcPct val="0"/>
              </a:spcAft>
              <a:buFontTx/>
              <a:buChar char="•"/>
            </a:pPr>
            <a:r>
              <a:rPr lang="en-US" altLang="en-US" dirty="0" smtClean="0">
                <a:solidFill>
                  <a:srgbClr val="000000"/>
                </a:solidFill>
                <a:latin typeface="Verdana" panose="020B0604030504040204" pitchFamily="34" charset="0"/>
              </a:rPr>
              <a:t>System-defined </a:t>
            </a:r>
            <a:r>
              <a:rPr lang="en-US" altLang="en-US" dirty="0">
                <a:solidFill>
                  <a:srgbClr val="000000"/>
                </a:solidFill>
                <a:latin typeface="Verdana" panose="020B0604030504040204" pitchFamily="34" charset="0"/>
              </a:rPr>
              <a:t>exceptions</a:t>
            </a:r>
          </a:p>
          <a:p>
            <a:pPr marL="0" lvl="0" indent="0" defTabSz="914400" eaLnBrk="0" fontAlgn="base" hangingPunct="0">
              <a:lnSpc>
                <a:spcPct val="100000"/>
              </a:lnSpc>
              <a:spcBef>
                <a:spcPct val="0"/>
              </a:spcBef>
              <a:spcAft>
                <a:spcPct val="0"/>
              </a:spcAft>
              <a:buFontTx/>
              <a:buChar char="•"/>
            </a:pPr>
            <a:endParaRPr lang="en-US" altLang="en-US" dirty="0" smtClean="0">
              <a:solidFill>
                <a:srgbClr val="000000"/>
              </a:solidFill>
              <a:latin typeface="Verdana" panose="020B0604030504040204" pitchFamily="34" charset="0"/>
            </a:endParaRPr>
          </a:p>
          <a:p>
            <a:pPr marL="0" lvl="0" indent="0" defTabSz="914400" eaLnBrk="0" fontAlgn="base" hangingPunct="0">
              <a:lnSpc>
                <a:spcPct val="100000"/>
              </a:lnSpc>
              <a:spcBef>
                <a:spcPct val="0"/>
              </a:spcBef>
              <a:spcAft>
                <a:spcPct val="0"/>
              </a:spcAft>
              <a:buFontTx/>
              <a:buChar char="•"/>
            </a:pPr>
            <a:endParaRPr lang="en-US" altLang="en-US" dirty="0">
              <a:solidFill>
                <a:srgbClr val="000000"/>
              </a:solidFill>
              <a:latin typeface="Verdana" panose="020B0604030504040204" pitchFamily="34" charset="0"/>
            </a:endParaRPr>
          </a:p>
          <a:p>
            <a:pPr marL="0" lvl="0" indent="0" defTabSz="914400" eaLnBrk="0" fontAlgn="base" hangingPunct="0">
              <a:lnSpc>
                <a:spcPct val="100000"/>
              </a:lnSpc>
              <a:spcBef>
                <a:spcPct val="0"/>
              </a:spcBef>
              <a:spcAft>
                <a:spcPct val="0"/>
              </a:spcAft>
              <a:buFontTx/>
              <a:buChar char="•"/>
            </a:pPr>
            <a:r>
              <a:rPr lang="en-US" altLang="en-US" dirty="0" smtClean="0">
                <a:solidFill>
                  <a:srgbClr val="000000"/>
                </a:solidFill>
                <a:latin typeface="Verdana" panose="020B0604030504040204" pitchFamily="34" charset="0"/>
              </a:rPr>
              <a:t>User-defined exceptions:</a:t>
            </a:r>
          </a:p>
          <a:p>
            <a:pPr marL="0" lvl="0" indent="0" defTabSz="914400" eaLnBrk="0" fontAlgn="base" hangingPunct="0">
              <a:lnSpc>
                <a:spcPct val="100000"/>
              </a:lnSpc>
              <a:spcBef>
                <a:spcPct val="0"/>
              </a:spcBef>
              <a:spcAft>
                <a:spcPct val="0"/>
              </a:spcAft>
              <a:buNone/>
            </a:pPr>
            <a:endParaRPr lang="en-US" altLang="en-US" sz="3600" dirty="0" smtClean="0">
              <a:solidFill>
                <a:srgbClr val="000000"/>
              </a:solidFill>
              <a:latin typeface="Verdana" panose="020B0604030504040204" pitchFamily="34" charset="0"/>
            </a:endParaRPr>
          </a:p>
          <a:p>
            <a:pPr marL="742950" lvl="0" indent="-742950" defTabSz="914400" eaLnBrk="0" fontAlgn="base" hangingPunct="0">
              <a:lnSpc>
                <a:spcPct val="100000"/>
              </a:lnSpc>
              <a:spcBef>
                <a:spcPct val="0"/>
              </a:spcBef>
              <a:spcAft>
                <a:spcPct val="0"/>
              </a:spcAft>
              <a:buFont typeface="+mj-lt"/>
              <a:buAutoNum type="arabicPeriod"/>
            </a:pPr>
            <a:r>
              <a:rPr lang="en-US" altLang="en-US" dirty="0" smtClean="0">
                <a:solidFill>
                  <a:srgbClr val="000000"/>
                </a:solidFill>
              </a:rPr>
              <a:t>Declare a variabl</a:t>
            </a:r>
            <a:r>
              <a:rPr lang="en-US" altLang="en-US" dirty="0" smtClean="0"/>
              <a:t>e of exception </a:t>
            </a:r>
            <a:r>
              <a:rPr lang="en-US" altLang="en-US" dirty="0" err="1" smtClean="0"/>
              <a:t>datatype</a:t>
            </a:r>
            <a:endParaRPr lang="en-US" altLang="en-US" dirty="0" smtClean="0"/>
          </a:p>
          <a:p>
            <a:pPr marL="742950" lvl="0" indent="-742950" defTabSz="914400" eaLnBrk="0" fontAlgn="base" hangingPunct="0">
              <a:lnSpc>
                <a:spcPct val="100000"/>
              </a:lnSpc>
              <a:spcBef>
                <a:spcPct val="0"/>
              </a:spcBef>
              <a:spcAft>
                <a:spcPct val="0"/>
              </a:spcAft>
              <a:buFont typeface="+mj-lt"/>
              <a:buAutoNum type="arabicPeriod"/>
            </a:pPr>
            <a:r>
              <a:rPr lang="en-US" altLang="en-US" dirty="0" smtClean="0"/>
              <a:t>Raise the exception</a:t>
            </a:r>
          </a:p>
          <a:p>
            <a:pPr marL="742950" lvl="0" indent="-742950" defTabSz="914400" eaLnBrk="0" fontAlgn="base" hangingPunct="0">
              <a:lnSpc>
                <a:spcPct val="100000"/>
              </a:lnSpc>
              <a:spcBef>
                <a:spcPct val="0"/>
              </a:spcBef>
              <a:spcAft>
                <a:spcPct val="0"/>
              </a:spcAft>
              <a:buFont typeface="+mj-lt"/>
              <a:buAutoNum type="arabicPeriod"/>
            </a:pPr>
            <a:r>
              <a:rPr lang="en-US" altLang="en-US" dirty="0" smtClean="0"/>
              <a:t>Handle the exception </a:t>
            </a:r>
          </a:p>
          <a:p>
            <a:pPr marL="0" lvl="0" indent="0" defTabSz="914400" eaLnBrk="0" fontAlgn="base" hangingPunct="0">
              <a:lnSpc>
                <a:spcPct val="100000"/>
              </a:lnSpc>
              <a:spcBef>
                <a:spcPct val="0"/>
              </a:spcBef>
              <a:spcAft>
                <a:spcPct val="0"/>
              </a:spcAft>
              <a:buNone/>
            </a:pPr>
            <a:endParaRPr lang="en-US" altLang="en-US" dirty="0"/>
          </a:p>
          <a:p>
            <a:endParaRPr lang="en-IN" dirty="0"/>
          </a:p>
        </p:txBody>
      </p:sp>
    </p:spTree>
    <p:extLst>
      <p:ext uri="{BB962C8B-B14F-4D97-AF65-F5344CB8AC3E}">
        <p14:creationId xmlns:p14="http://schemas.microsoft.com/office/powerpoint/2010/main" val="292656102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Declare User-defined exception </a:t>
            </a:r>
            <a:endParaRPr lang="en-IN" dirty="0"/>
          </a:p>
        </p:txBody>
      </p:sp>
      <p:sp>
        <p:nvSpPr>
          <p:cNvPr id="3" name="Content Placeholder 2"/>
          <p:cNvSpPr>
            <a:spLocks noGrp="1"/>
          </p:cNvSpPr>
          <p:nvPr>
            <p:ph sz="half" idx="1"/>
          </p:nvPr>
        </p:nvSpPr>
        <p:spPr/>
        <p:txBody>
          <a:bodyPr/>
          <a:lstStyle/>
          <a:p>
            <a:pPr marL="457200" indent="-457200">
              <a:buFont typeface="+mj-lt"/>
              <a:buAutoNum type="arabicPeriod"/>
            </a:pPr>
            <a:r>
              <a:rPr lang="en-US" dirty="0" smtClean="0"/>
              <a:t>Using variable of EXCEPTION type</a:t>
            </a:r>
          </a:p>
          <a:p>
            <a:pPr marL="457200" indent="-457200">
              <a:buFont typeface="+mj-lt"/>
              <a:buAutoNum type="arabicPeriod"/>
            </a:pPr>
            <a:r>
              <a:rPr lang="en-US" dirty="0" smtClean="0"/>
              <a:t>Using PRAGMA EXCEPTION_INIT function </a:t>
            </a:r>
          </a:p>
          <a:p>
            <a:pPr marL="457200" indent="-457200">
              <a:buFont typeface="+mj-lt"/>
              <a:buAutoNum type="arabicPeriod"/>
            </a:pPr>
            <a:r>
              <a:rPr lang="en-US" dirty="0" smtClean="0"/>
              <a:t>Using RAISE_APPLICATION_ERROR method</a:t>
            </a:r>
          </a:p>
          <a:p>
            <a:pPr marL="0" indent="0">
              <a:buNone/>
            </a:pPr>
            <a:endParaRPr lang="en-IN" dirty="0"/>
          </a:p>
        </p:txBody>
      </p:sp>
    </p:spTree>
    <p:extLst>
      <p:ext uri="{BB962C8B-B14F-4D97-AF65-F5344CB8AC3E}">
        <p14:creationId xmlns:p14="http://schemas.microsoft.com/office/powerpoint/2010/main" val="30832754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Example:</a:t>
            </a:r>
            <a:r>
              <a:rPr lang="en-US" dirty="0" err="1"/>
              <a:t>Using</a:t>
            </a:r>
            <a:r>
              <a:rPr lang="en-US" dirty="0"/>
              <a:t> variable of EXCEPTION type</a:t>
            </a:r>
            <a:br>
              <a:rPr lang="en-US" dirty="0"/>
            </a:br>
            <a:endParaRPr lang="en-IN" dirty="0"/>
          </a:p>
        </p:txBody>
      </p:sp>
      <p:sp>
        <p:nvSpPr>
          <p:cNvPr id="3" name="Content Placeholder 2"/>
          <p:cNvSpPr>
            <a:spLocks noGrp="1"/>
          </p:cNvSpPr>
          <p:nvPr>
            <p:ph sz="half" idx="1"/>
          </p:nvPr>
        </p:nvSpPr>
        <p:spPr>
          <a:xfrm>
            <a:off x="158735" y="654908"/>
            <a:ext cx="11754222" cy="5900438"/>
          </a:xfrm>
        </p:spPr>
        <p:txBody>
          <a:bodyPr/>
          <a:lstStyle/>
          <a:p>
            <a:pPr marL="0" indent="0">
              <a:buNone/>
            </a:pPr>
            <a:r>
              <a:rPr lang="en-US" sz="2000" dirty="0" smtClean="0"/>
              <a:t>DECLARE </a:t>
            </a:r>
          </a:p>
          <a:p>
            <a:pPr marL="0" indent="0">
              <a:buNone/>
            </a:pPr>
            <a:r>
              <a:rPr lang="en-US" sz="2000" dirty="0" err="1" smtClean="0"/>
              <a:t>var_dividend</a:t>
            </a:r>
            <a:r>
              <a:rPr lang="en-US" sz="2000" dirty="0" smtClean="0"/>
              <a:t> number:=24;</a:t>
            </a:r>
          </a:p>
          <a:p>
            <a:pPr marL="0" indent="0">
              <a:buNone/>
            </a:pPr>
            <a:r>
              <a:rPr lang="en-US" sz="2000" dirty="0" err="1"/>
              <a:t>v</a:t>
            </a:r>
            <a:r>
              <a:rPr lang="en-US" sz="2000" dirty="0" err="1" smtClean="0"/>
              <a:t>ar_divisor</a:t>
            </a:r>
            <a:r>
              <a:rPr lang="en-US" sz="2000" dirty="0" smtClean="0"/>
              <a:t> </a:t>
            </a:r>
            <a:r>
              <a:rPr lang="en-US" sz="2000" dirty="0"/>
              <a:t>number</a:t>
            </a:r>
            <a:r>
              <a:rPr lang="en-US" sz="2000" dirty="0" smtClean="0"/>
              <a:t>:=</a:t>
            </a:r>
            <a:r>
              <a:rPr lang="en-US" sz="2000" dirty="0"/>
              <a:t>0</a:t>
            </a:r>
            <a:r>
              <a:rPr lang="en-US" sz="2000" dirty="0" smtClean="0"/>
              <a:t>;</a:t>
            </a:r>
            <a:endParaRPr lang="en-US" sz="2000" dirty="0"/>
          </a:p>
          <a:p>
            <a:pPr marL="0" indent="0">
              <a:buNone/>
            </a:pPr>
            <a:r>
              <a:rPr lang="en-US" sz="2000" dirty="0" err="1"/>
              <a:t>v</a:t>
            </a:r>
            <a:r>
              <a:rPr lang="en-US" sz="2000" dirty="0" err="1" smtClean="0"/>
              <a:t>ar_result</a:t>
            </a:r>
            <a:r>
              <a:rPr lang="en-US" sz="2000" dirty="0" smtClean="0"/>
              <a:t> number;</a:t>
            </a:r>
          </a:p>
          <a:p>
            <a:pPr marL="0" indent="0">
              <a:buNone/>
            </a:pPr>
            <a:r>
              <a:rPr lang="en-US" sz="2000" dirty="0" err="1"/>
              <a:t>e</a:t>
            </a:r>
            <a:r>
              <a:rPr lang="en-US" sz="2000" dirty="0" err="1" smtClean="0"/>
              <a:t>x_DivZero</a:t>
            </a:r>
            <a:r>
              <a:rPr lang="en-US" sz="2000" dirty="0" smtClean="0"/>
              <a:t> EXCEPTION;</a:t>
            </a:r>
          </a:p>
          <a:p>
            <a:pPr marL="0" indent="0">
              <a:buNone/>
            </a:pPr>
            <a:r>
              <a:rPr lang="en-US" sz="2000" dirty="0" smtClean="0"/>
              <a:t>BEGIN</a:t>
            </a:r>
          </a:p>
          <a:p>
            <a:pPr marL="0" indent="0">
              <a:buNone/>
            </a:pPr>
            <a:r>
              <a:rPr lang="en-US" sz="2000" dirty="0" smtClean="0"/>
              <a:t>IF </a:t>
            </a:r>
            <a:r>
              <a:rPr lang="en-US" sz="2000" dirty="0" err="1" smtClean="0"/>
              <a:t>var_divisor</a:t>
            </a:r>
            <a:r>
              <a:rPr lang="en-US" sz="2000" dirty="0" smtClean="0"/>
              <a:t>=0 THEN</a:t>
            </a:r>
          </a:p>
          <a:p>
            <a:pPr marL="0" indent="0">
              <a:buNone/>
            </a:pPr>
            <a:r>
              <a:rPr lang="en-US" sz="2000" dirty="0" smtClean="0"/>
              <a:t>RAISE </a:t>
            </a:r>
            <a:r>
              <a:rPr lang="en-US" sz="2000" dirty="0" err="1" smtClean="0"/>
              <a:t>ex_DivZero</a:t>
            </a:r>
            <a:r>
              <a:rPr lang="en-US" sz="2000" dirty="0" smtClean="0"/>
              <a:t>;</a:t>
            </a:r>
          </a:p>
          <a:p>
            <a:pPr marL="0" indent="0">
              <a:buNone/>
            </a:pPr>
            <a:r>
              <a:rPr lang="en-US" sz="2000" dirty="0" smtClean="0"/>
              <a:t>END IF;</a:t>
            </a:r>
          </a:p>
          <a:p>
            <a:pPr marL="0" indent="0">
              <a:buNone/>
            </a:pPr>
            <a:r>
              <a:rPr lang="en-US" sz="2000" dirty="0" err="1"/>
              <a:t>v</a:t>
            </a:r>
            <a:r>
              <a:rPr lang="en-US" sz="2000" dirty="0" err="1" smtClean="0"/>
              <a:t>ar_result</a:t>
            </a:r>
            <a:r>
              <a:rPr lang="en-US" sz="2000" dirty="0" smtClean="0"/>
              <a:t>:= </a:t>
            </a:r>
            <a:r>
              <a:rPr lang="en-US" sz="2000" dirty="0" err="1" smtClean="0"/>
              <a:t>var_dividend</a:t>
            </a:r>
            <a:r>
              <a:rPr lang="en-US" sz="2000" dirty="0" smtClean="0"/>
              <a:t>/</a:t>
            </a:r>
            <a:r>
              <a:rPr lang="en-US" sz="2000" dirty="0" err="1" smtClean="0"/>
              <a:t>var_divisor</a:t>
            </a:r>
            <a:r>
              <a:rPr lang="en-US" sz="2000" dirty="0" smtClean="0"/>
              <a:t>;</a:t>
            </a:r>
          </a:p>
          <a:p>
            <a:pPr marL="0" indent="0">
              <a:buNone/>
            </a:pPr>
            <a:r>
              <a:rPr lang="en-US" altLang="en-US" sz="2000" dirty="0" err="1" smtClean="0">
                <a:solidFill>
                  <a:srgbClr val="313131"/>
                </a:solidFill>
              </a:rPr>
              <a:t>DBMS_OUTPUT</a:t>
            </a:r>
            <a:r>
              <a:rPr lang="en-US" altLang="en-US" sz="2000" dirty="0" err="1" smtClean="0">
                <a:solidFill>
                  <a:srgbClr val="666600"/>
                </a:solidFill>
              </a:rPr>
              <a:t>.</a:t>
            </a:r>
            <a:r>
              <a:rPr lang="en-US" altLang="en-US" sz="2000" dirty="0" err="1" smtClean="0">
                <a:solidFill>
                  <a:srgbClr val="313131"/>
                </a:solidFill>
              </a:rPr>
              <a:t>put_line</a:t>
            </a:r>
            <a:r>
              <a:rPr lang="en-US" altLang="en-US" sz="2000" dirty="0" smtClean="0">
                <a:solidFill>
                  <a:srgbClr val="313131"/>
                </a:solidFill>
              </a:rPr>
              <a:t>(‘Result=‘||</a:t>
            </a:r>
            <a:r>
              <a:rPr lang="en-US" altLang="en-US" sz="2000" dirty="0" err="1" smtClean="0">
                <a:solidFill>
                  <a:srgbClr val="313131"/>
                </a:solidFill>
              </a:rPr>
              <a:t>var_result</a:t>
            </a:r>
            <a:r>
              <a:rPr lang="en-US" altLang="en-US" sz="2000" dirty="0" smtClean="0">
                <a:solidFill>
                  <a:srgbClr val="313131"/>
                </a:solidFill>
              </a:rPr>
              <a:t>);</a:t>
            </a:r>
          </a:p>
          <a:p>
            <a:pPr marL="0" indent="0">
              <a:buNone/>
            </a:pPr>
            <a:r>
              <a:rPr lang="en-US" altLang="en-US" sz="2000" dirty="0" smtClean="0">
                <a:solidFill>
                  <a:srgbClr val="313131"/>
                </a:solidFill>
              </a:rPr>
              <a:t>EXCEPTION WHEN </a:t>
            </a:r>
            <a:r>
              <a:rPr lang="en-US" altLang="en-US" sz="2000" dirty="0" err="1" smtClean="0">
                <a:solidFill>
                  <a:srgbClr val="313131"/>
                </a:solidFill>
              </a:rPr>
              <a:t>ex_DivZero</a:t>
            </a:r>
            <a:r>
              <a:rPr lang="en-US" altLang="en-US" sz="2000" dirty="0" smtClean="0">
                <a:solidFill>
                  <a:srgbClr val="313131"/>
                </a:solidFill>
              </a:rPr>
              <a:t> THEN</a:t>
            </a:r>
            <a:endParaRPr lang="en-US" altLang="en-US" sz="2000" dirty="0">
              <a:solidFill>
                <a:srgbClr val="313131"/>
              </a:solidFill>
            </a:endParaRPr>
          </a:p>
          <a:p>
            <a:pPr marL="0" indent="0">
              <a:buNone/>
            </a:pPr>
            <a:r>
              <a:rPr lang="en-US" altLang="en-US" sz="2000" dirty="0" err="1" smtClean="0">
                <a:solidFill>
                  <a:srgbClr val="313131"/>
                </a:solidFill>
              </a:rPr>
              <a:t>DBMS_OUTPUT</a:t>
            </a:r>
            <a:r>
              <a:rPr lang="en-US" altLang="en-US" sz="2000" dirty="0" err="1" smtClean="0">
                <a:solidFill>
                  <a:srgbClr val="666600"/>
                </a:solidFill>
              </a:rPr>
              <a:t>.</a:t>
            </a:r>
            <a:r>
              <a:rPr lang="en-US" altLang="en-US" sz="2000" dirty="0" err="1" smtClean="0">
                <a:solidFill>
                  <a:srgbClr val="313131"/>
                </a:solidFill>
              </a:rPr>
              <a:t>put_line</a:t>
            </a:r>
            <a:r>
              <a:rPr lang="en-US" altLang="en-US" sz="2000" dirty="0" smtClean="0">
                <a:solidFill>
                  <a:srgbClr val="666600"/>
                </a:solidFill>
              </a:rPr>
              <a:t>(‘ERROR!- Divisor is zero’);</a:t>
            </a:r>
            <a:endParaRPr lang="en-US" altLang="en-US" sz="2000" dirty="0">
              <a:solidFill>
                <a:srgbClr val="313131"/>
              </a:solidFill>
            </a:endParaRPr>
          </a:p>
          <a:p>
            <a:pPr marL="0" indent="0">
              <a:buNone/>
            </a:pPr>
            <a:r>
              <a:rPr lang="en-US" altLang="en-US" sz="2000" dirty="0">
                <a:solidFill>
                  <a:srgbClr val="000088"/>
                </a:solidFill>
              </a:rPr>
              <a:t>END</a:t>
            </a:r>
            <a:r>
              <a:rPr lang="en-US" altLang="en-US" sz="2000" dirty="0">
                <a:solidFill>
                  <a:srgbClr val="666600"/>
                </a:solidFill>
              </a:rPr>
              <a:t>;</a:t>
            </a:r>
            <a:r>
              <a:rPr lang="en-US" altLang="en-US" sz="2000" dirty="0">
                <a:solidFill>
                  <a:srgbClr val="313131"/>
                </a:solidFill>
              </a:rPr>
              <a:t> </a:t>
            </a:r>
            <a:endParaRPr lang="en-US" altLang="en-US" sz="2000" dirty="0" smtClean="0">
              <a:solidFill>
                <a:srgbClr val="313131"/>
              </a:solidFill>
            </a:endParaRPr>
          </a:p>
          <a:p>
            <a:pPr marL="0" indent="0">
              <a:buNone/>
            </a:pPr>
            <a:r>
              <a:rPr lang="en-US" altLang="en-US" sz="2000" dirty="0">
                <a:solidFill>
                  <a:srgbClr val="313131"/>
                </a:solidFill>
              </a:rPr>
              <a:t>/</a:t>
            </a:r>
          </a:p>
          <a:p>
            <a:pPr marL="0" indent="0">
              <a:buNone/>
            </a:pPr>
            <a:endParaRPr lang="en-US" sz="2000" dirty="0" smtClean="0"/>
          </a:p>
          <a:p>
            <a:pPr marL="0" indent="0">
              <a:buNone/>
            </a:pPr>
            <a:endParaRPr lang="en-US" sz="2000" dirty="0" smtClean="0"/>
          </a:p>
          <a:p>
            <a:pPr marL="0" indent="0">
              <a:buNone/>
            </a:pPr>
            <a:endParaRPr lang="en-IN" sz="2000" dirty="0"/>
          </a:p>
        </p:txBody>
      </p:sp>
    </p:spTree>
    <p:extLst>
      <p:ext uri="{BB962C8B-B14F-4D97-AF65-F5344CB8AC3E}">
        <p14:creationId xmlns:p14="http://schemas.microsoft.com/office/powerpoint/2010/main" val="12814218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734" y="51516"/>
            <a:ext cx="11754223" cy="476518"/>
          </a:xfrm>
        </p:spPr>
        <p:txBody>
          <a:bodyPr/>
          <a:lstStyle/>
          <a:p>
            <a:r>
              <a:rPr lang="en-US" dirty="0" err="1" smtClean="0"/>
              <a:t>Example:</a:t>
            </a:r>
            <a:r>
              <a:rPr lang="en-US" dirty="0" err="1"/>
              <a:t>Using</a:t>
            </a:r>
            <a:r>
              <a:rPr lang="en-US" dirty="0"/>
              <a:t> RAISE_APPLICATION_ERROR method</a:t>
            </a:r>
            <a:br>
              <a:rPr lang="en-US" dirty="0"/>
            </a:br>
            <a:endParaRPr lang="en-IN" dirty="0"/>
          </a:p>
        </p:txBody>
      </p:sp>
      <p:sp>
        <p:nvSpPr>
          <p:cNvPr id="3" name="Content Placeholder 2"/>
          <p:cNvSpPr>
            <a:spLocks noGrp="1"/>
          </p:cNvSpPr>
          <p:nvPr>
            <p:ph sz="half" idx="1"/>
          </p:nvPr>
        </p:nvSpPr>
        <p:spPr/>
        <p:txBody>
          <a:bodyPr/>
          <a:lstStyle/>
          <a:p>
            <a:pPr marL="0" indent="0">
              <a:buNone/>
            </a:pPr>
            <a:r>
              <a:rPr lang="en-US" sz="2000" dirty="0" smtClean="0"/>
              <a:t>ACCEPT </a:t>
            </a:r>
            <a:r>
              <a:rPr lang="en-US" sz="2000" dirty="0" err="1" smtClean="0"/>
              <a:t>var_age</a:t>
            </a:r>
            <a:r>
              <a:rPr lang="en-US" sz="2000" dirty="0" smtClean="0"/>
              <a:t> NUMBER PROMPT ‘</a:t>
            </a:r>
            <a:r>
              <a:rPr lang="en-US" sz="2000" dirty="0"/>
              <a:t>W</a:t>
            </a:r>
            <a:r>
              <a:rPr lang="en-US" sz="2000" dirty="0" smtClean="0"/>
              <a:t>hat is your AGE?’;</a:t>
            </a:r>
          </a:p>
          <a:p>
            <a:pPr marL="0" indent="0">
              <a:buNone/>
            </a:pPr>
            <a:r>
              <a:rPr lang="en-US" sz="2000" dirty="0" smtClean="0"/>
              <a:t>DECLARE</a:t>
            </a:r>
          </a:p>
          <a:p>
            <a:pPr marL="0" indent="0">
              <a:buNone/>
            </a:pPr>
            <a:r>
              <a:rPr lang="en-US" sz="2000" dirty="0"/>
              <a:t>a</a:t>
            </a:r>
            <a:r>
              <a:rPr lang="en-US" sz="2000" dirty="0" smtClean="0"/>
              <a:t>ge NUMBER := $</a:t>
            </a:r>
            <a:r>
              <a:rPr lang="en-US" sz="2000" dirty="0" err="1" smtClean="0"/>
              <a:t>var_age</a:t>
            </a:r>
            <a:r>
              <a:rPr lang="en-US" sz="2000" dirty="0" smtClean="0"/>
              <a:t>;</a:t>
            </a:r>
          </a:p>
          <a:p>
            <a:pPr marL="0" indent="0">
              <a:buNone/>
            </a:pPr>
            <a:r>
              <a:rPr lang="en-US" sz="2000" dirty="0" smtClean="0"/>
              <a:t>BEGIN</a:t>
            </a:r>
          </a:p>
          <a:p>
            <a:pPr marL="0" indent="0">
              <a:buNone/>
            </a:pPr>
            <a:r>
              <a:rPr lang="en-US" sz="2000" dirty="0" smtClean="0"/>
              <a:t>IF age&lt;18 THEN</a:t>
            </a:r>
          </a:p>
          <a:p>
            <a:pPr marL="0" indent="0">
              <a:buNone/>
            </a:pPr>
            <a:r>
              <a:rPr lang="en-US" sz="2000" dirty="0" smtClean="0"/>
              <a:t>RAISE_APPLICATION_ERROR(-20008,’You should be 18 or above’);</a:t>
            </a:r>
          </a:p>
          <a:p>
            <a:pPr marL="0" indent="0">
              <a:buNone/>
            </a:pPr>
            <a:r>
              <a:rPr lang="en-US" sz="2000" dirty="0" smtClean="0"/>
              <a:t>END IF;</a:t>
            </a:r>
          </a:p>
          <a:p>
            <a:pPr marL="0" indent="0">
              <a:buNone/>
            </a:pPr>
            <a:r>
              <a:rPr lang="en-US" altLang="en-US" sz="2000" dirty="0" err="1" smtClean="0">
                <a:solidFill>
                  <a:srgbClr val="313131"/>
                </a:solidFill>
              </a:rPr>
              <a:t>DBMS_OUTPUT</a:t>
            </a:r>
            <a:r>
              <a:rPr lang="en-US" altLang="en-US" sz="2000" dirty="0" err="1" smtClean="0">
                <a:solidFill>
                  <a:srgbClr val="666600"/>
                </a:solidFill>
              </a:rPr>
              <a:t>.</a:t>
            </a:r>
            <a:r>
              <a:rPr lang="en-US" altLang="en-US" sz="2000" dirty="0" err="1" smtClean="0">
                <a:solidFill>
                  <a:srgbClr val="313131"/>
                </a:solidFill>
              </a:rPr>
              <a:t>put_line</a:t>
            </a:r>
            <a:r>
              <a:rPr lang="en-US" altLang="en-US" sz="2000" dirty="0" smtClean="0">
                <a:solidFill>
                  <a:srgbClr val="313131"/>
                </a:solidFill>
              </a:rPr>
              <a:t>(‘sure’);</a:t>
            </a:r>
          </a:p>
          <a:p>
            <a:pPr marL="0" indent="0">
              <a:buNone/>
            </a:pPr>
            <a:r>
              <a:rPr lang="en-US" sz="2000" dirty="0" smtClean="0">
                <a:solidFill>
                  <a:srgbClr val="313131"/>
                </a:solidFill>
              </a:rPr>
              <a:t>EXCEPTION WHEN others THEN</a:t>
            </a:r>
          </a:p>
          <a:p>
            <a:pPr marL="0" indent="0">
              <a:buNone/>
            </a:pPr>
            <a:r>
              <a:rPr lang="en-US" altLang="en-US" sz="2000" dirty="0" err="1" smtClean="0">
                <a:solidFill>
                  <a:srgbClr val="313131"/>
                </a:solidFill>
              </a:rPr>
              <a:t>DBMS_OUTPUT</a:t>
            </a:r>
            <a:r>
              <a:rPr lang="en-US" altLang="en-US" sz="2000" dirty="0" err="1" smtClean="0">
                <a:solidFill>
                  <a:srgbClr val="666600"/>
                </a:solidFill>
              </a:rPr>
              <a:t>.</a:t>
            </a:r>
            <a:r>
              <a:rPr lang="en-US" altLang="en-US" sz="2000" dirty="0" err="1" smtClean="0">
                <a:solidFill>
                  <a:srgbClr val="313131"/>
                </a:solidFill>
              </a:rPr>
              <a:t>put_line</a:t>
            </a:r>
            <a:r>
              <a:rPr lang="en-US" altLang="en-US" sz="2000" dirty="0" smtClean="0">
                <a:solidFill>
                  <a:srgbClr val="313131"/>
                </a:solidFill>
              </a:rPr>
              <a:t>(SQLERRM);</a:t>
            </a:r>
          </a:p>
          <a:p>
            <a:pPr marL="0" indent="0">
              <a:buNone/>
            </a:pPr>
            <a:r>
              <a:rPr lang="en-US" altLang="en-US" sz="2000" dirty="0" smtClean="0">
                <a:solidFill>
                  <a:srgbClr val="313131"/>
                </a:solidFill>
              </a:rPr>
              <a:t>END;</a:t>
            </a:r>
          </a:p>
          <a:p>
            <a:pPr marL="0" indent="0">
              <a:buNone/>
            </a:pPr>
            <a:r>
              <a:rPr lang="en-US" altLang="en-US" sz="2000" dirty="0">
                <a:solidFill>
                  <a:srgbClr val="313131"/>
                </a:solidFill>
              </a:rPr>
              <a:t>/</a:t>
            </a:r>
          </a:p>
          <a:p>
            <a:pPr marL="0" indent="0">
              <a:buNone/>
            </a:pPr>
            <a:endParaRPr lang="en-US" sz="2000" dirty="0" smtClean="0">
              <a:solidFill>
                <a:srgbClr val="313131"/>
              </a:solidFill>
            </a:endParaRPr>
          </a:p>
          <a:p>
            <a:pPr marL="0" indent="0">
              <a:buNone/>
            </a:pPr>
            <a:endParaRPr lang="en-US" sz="2000" dirty="0" smtClean="0"/>
          </a:p>
          <a:p>
            <a:pPr marL="0" indent="0">
              <a:buNone/>
            </a:pPr>
            <a:endParaRPr lang="en-IN" sz="2000" dirty="0"/>
          </a:p>
        </p:txBody>
      </p:sp>
    </p:spTree>
    <p:extLst>
      <p:ext uri="{BB962C8B-B14F-4D97-AF65-F5344CB8AC3E}">
        <p14:creationId xmlns:p14="http://schemas.microsoft.com/office/powerpoint/2010/main" val="167471667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07" y="0"/>
            <a:ext cx="11172411" cy="476518"/>
          </a:xfrm>
        </p:spPr>
        <p:txBody>
          <a:bodyPr/>
          <a:lstStyle/>
          <a:p>
            <a:r>
              <a:rPr lang="en-US" dirty="0" err="1" smtClean="0"/>
              <a:t>Example:</a:t>
            </a:r>
            <a:r>
              <a:rPr lang="en-US" dirty="0" err="1"/>
              <a:t>Using</a:t>
            </a:r>
            <a:r>
              <a:rPr lang="en-US" dirty="0"/>
              <a:t> PRAGMA EXCEPTION_INIT function </a:t>
            </a:r>
            <a:br>
              <a:rPr lang="en-US" dirty="0"/>
            </a:br>
            <a:endParaRPr lang="en-IN" dirty="0"/>
          </a:p>
        </p:txBody>
      </p:sp>
      <p:sp>
        <p:nvSpPr>
          <p:cNvPr id="3" name="Content Placeholder 2"/>
          <p:cNvSpPr>
            <a:spLocks noGrp="1"/>
          </p:cNvSpPr>
          <p:nvPr>
            <p:ph sz="half" idx="1"/>
          </p:nvPr>
        </p:nvSpPr>
        <p:spPr/>
        <p:txBody>
          <a:bodyPr/>
          <a:lstStyle/>
          <a:p>
            <a:pPr marL="0" indent="0">
              <a:buNone/>
            </a:pPr>
            <a:r>
              <a:rPr lang="en-US" sz="2000" dirty="0" smtClean="0"/>
              <a:t>DECLARE </a:t>
            </a:r>
          </a:p>
          <a:p>
            <a:pPr marL="0" indent="0">
              <a:buNone/>
            </a:pPr>
            <a:r>
              <a:rPr lang="en-US" sz="2000" dirty="0" err="1" smtClean="0"/>
              <a:t>ex_age</a:t>
            </a:r>
            <a:r>
              <a:rPr lang="en-US" sz="2000" dirty="0" smtClean="0"/>
              <a:t> EXCEPTION;</a:t>
            </a:r>
          </a:p>
          <a:p>
            <a:pPr marL="0" indent="0">
              <a:buNone/>
            </a:pPr>
            <a:r>
              <a:rPr lang="en-US" sz="2000" dirty="0" smtClean="0"/>
              <a:t>age NUMBER:= 17;</a:t>
            </a:r>
          </a:p>
          <a:p>
            <a:pPr marL="0" indent="0">
              <a:buNone/>
            </a:pPr>
            <a:r>
              <a:rPr lang="en-US" sz="2000" dirty="0" smtClean="0"/>
              <a:t>PRAGMA EXCEPTION_INIT(</a:t>
            </a:r>
            <a:r>
              <a:rPr lang="en-US" sz="2000" dirty="0" err="1" smtClean="0"/>
              <a:t>ex_age</a:t>
            </a:r>
            <a:r>
              <a:rPr lang="en-US" sz="2000" dirty="0" smtClean="0"/>
              <a:t>, -20008);</a:t>
            </a:r>
          </a:p>
          <a:p>
            <a:pPr marL="0" indent="0">
              <a:buNone/>
            </a:pPr>
            <a:r>
              <a:rPr lang="en-US" sz="2000" dirty="0" smtClean="0"/>
              <a:t>BEGIN</a:t>
            </a:r>
            <a:endParaRPr lang="en-US" sz="2000" dirty="0"/>
          </a:p>
          <a:p>
            <a:pPr marL="0" indent="0">
              <a:buNone/>
            </a:pPr>
            <a:r>
              <a:rPr lang="en-US" sz="2000" dirty="0"/>
              <a:t>IF age&lt;18 THEN</a:t>
            </a:r>
          </a:p>
          <a:p>
            <a:pPr marL="0" indent="0">
              <a:buNone/>
            </a:pPr>
            <a:r>
              <a:rPr lang="en-US" sz="2000" dirty="0"/>
              <a:t>RAISE_APPLICATION_ERROR(-20008,’You should be 18 or above’);</a:t>
            </a:r>
          </a:p>
          <a:p>
            <a:pPr marL="0" indent="0">
              <a:buNone/>
            </a:pPr>
            <a:r>
              <a:rPr lang="en-US" sz="2000" dirty="0"/>
              <a:t>END IF;</a:t>
            </a:r>
          </a:p>
          <a:p>
            <a:pPr marL="0" indent="0">
              <a:buNone/>
            </a:pPr>
            <a:r>
              <a:rPr lang="en-US" altLang="en-US" sz="2000" dirty="0" err="1">
                <a:solidFill>
                  <a:srgbClr val="313131"/>
                </a:solidFill>
              </a:rPr>
              <a:t>DBMS_OUTPUT</a:t>
            </a:r>
            <a:r>
              <a:rPr lang="en-US" altLang="en-US" sz="2000" dirty="0" err="1">
                <a:solidFill>
                  <a:srgbClr val="666600"/>
                </a:solidFill>
              </a:rPr>
              <a:t>.</a:t>
            </a:r>
            <a:r>
              <a:rPr lang="en-US" altLang="en-US" sz="2000" dirty="0" err="1">
                <a:solidFill>
                  <a:srgbClr val="313131"/>
                </a:solidFill>
              </a:rPr>
              <a:t>put_line</a:t>
            </a:r>
            <a:r>
              <a:rPr lang="en-US" altLang="en-US" sz="2000" dirty="0">
                <a:solidFill>
                  <a:srgbClr val="313131"/>
                </a:solidFill>
              </a:rPr>
              <a:t>(‘sure’);</a:t>
            </a:r>
          </a:p>
          <a:p>
            <a:pPr marL="0" indent="0">
              <a:buNone/>
            </a:pPr>
            <a:r>
              <a:rPr lang="en-US" sz="2000" dirty="0">
                <a:solidFill>
                  <a:srgbClr val="313131"/>
                </a:solidFill>
              </a:rPr>
              <a:t>EXCEPTION WHEN </a:t>
            </a:r>
            <a:r>
              <a:rPr lang="en-US" sz="2000" dirty="0" err="1" smtClean="0">
                <a:solidFill>
                  <a:srgbClr val="313131"/>
                </a:solidFill>
              </a:rPr>
              <a:t>ex_age</a:t>
            </a:r>
            <a:r>
              <a:rPr lang="en-US" sz="2000" dirty="0" smtClean="0">
                <a:solidFill>
                  <a:srgbClr val="313131"/>
                </a:solidFill>
              </a:rPr>
              <a:t> </a:t>
            </a:r>
            <a:r>
              <a:rPr lang="en-US" sz="2000" dirty="0">
                <a:solidFill>
                  <a:srgbClr val="313131"/>
                </a:solidFill>
              </a:rPr>
              <a:t>THEN</a:t>
            </a:r>
          </a:p>
          <a:p>
            <a:pPr marL="0" indent="0">
              <a:buNone/>
            </a:pPr>
            <a:r>
              <a:rPr lang="en-US" altLang="en-US" sz="2000" dirty="0" err="1">
                <a:solidFill>
                  <a:srgbClr val="313131"/>
                </a:solidFill>
              </a:rPr>
              <a:t>DBMS_OUTPUT</a:t>
            </a:r>
            <a:r>
              <a:rPr lang="en-US" altLang="en-US" sz="2000" dirty="0" err="1">
                <a:solidFill>
                  <a:srgbClr val="666600"/>
                </a:solidFill>
              </a:rPr>
              <a:t>.</a:t>
            </a:r>
            <a:r>
              <a:rPr lang="en-US" altLang="en-US" sz="2000" dirty="0" err="1">
                <a:solidFill>
                  <a:srgbClr val="313131"/>
                </a:solidFill>
              </a:rPr>
              <a:t>put_line</a:t>
            </a:r>
            <a:r>
              <a:rPr lang="en-US" altLang="en-US" sz="2000" dirty="0">
                <a:solidFill>
                  <a:srgbClr val="313131"/>
                </a:solidFill>
              </a:rPr>
              <a:t>(SQLERRM);</a:t>
            </a:r>
          </a:p>
          <a:p>
            <a:pPr marL="0" indent="0">
              <a:buNone/>
            </a:pPr>
            <a:r>
              <a:rPr lang="en-US" altLang="en-US" sz="2000" dirty="0">
                <a:solidFill>
                  <a:srgbClr val="313131"/>
                </a:solidFill>
              </a:rPr>
              <a:t>END;</a:t>
            </a:r>
          </a:p>
          <a:p>
            <a:pPr marL="0" indent="0">
              <a:buNone/>
            </a:pPr>
            <a:r>
              <a:rPr lang="en-US" altLang="en-US" sz="2000" dirty="0">
                <a:solidFill>
                  <a:srgbClr val="313131"/>
                </a:solidFill>
              </a:rPr>
              <a:t>/</a:t>
            </a:r>
          </a:p>
          <a:p>
            <a:pPr marL="0" indent="0">
              <a:buNone/>
            </a:pPr>
            <a:endParaRPr lang="en-US" sz="2000" dirty="0">
              <a:solidFill>
                <a:srgbClr val="313131"/>
              </a:solidFill>
            </a:endParaRPr>
          </a:p>
          <a:p>
            <a:pPr marL="0" indent="0">
              <a:buNone/>
            </a:pPr>
            <a:endParaRPr lang="en-US" sz="2000" dirty="0"/>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36977546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a:t>
            </a:r>
            <a:endParaRPr lang="en-IN" dirty="0"/>
          </a:p>
        </p:txBody>
      </p:sp>
      <p:sp>
        <p:nvSpPr>
          <p:cNvPr id="3" name="Content Placeholder 2"/>
          <p:cNvSpPr>
            <a:spLocks noGrp="1"/>
          </p:cNvSpPr>
          <p:nvPr>
            <p:ph sz="half" idx="1"/>
          </p:nvPr>
        </p:nvSpPr>
        <p:spPr/>
        <p:txBody>
          <a:bodyPr/>
          <a:lstStyle/>
          <a:p>
            <a:r>
              <a:rPr lang="en-US" dirty="0">
                <a:solidFill>
                  <a:srgbClr val="666666"/>
                </a:solidFill>
                <a:latin typeface="Trebuchet MS" panose="020B0603020202020204" pitchFamily="34" charset="0"/>
              </a:rPr>
              <a:t>A trigger is a </a:t>
            </a:r>
            <a:r>
              <a:rPr lang="en-US" dirty="0" err="1">
                <a:solidFill>
                  <a:srgbClr val="666666"/>
                </a:solidFill>
                <a:latin typeface="Trebuchet MS" panose="020B0603020202020204" pitchFamily="34" charset="0"/>
              </a:rPr>
              <a:t>pl</a:t>
            </a:r>
            <a:r>
              <a:rPr lang="en-US" dirty="0">
                <a:solidFill>
                  <a:srgbClr val="666666"/>
                </a:solidFill>
                <a:latin typeface="Trebuchet MS" panose="020B0603020202020204" pitchFamily="34" charset="0"/>
              </a:rPr>
              <a:t>/</a:t>
            </a:r>
            <a:r>
              <a:rPr lang="en-US" dirty="0" err="1">
                <a:solidFill>
                  <a:srgbClr val="666666"/>
                </a:solidFill>
                <a:latin typeface="Trebuchet MS" panose="020B0603020202020204" pitchFamily="34" charset="0"/>
              </a:rPr>
              <a:t>sql</a:t>
            </a:r>
            <a:r>
              <a:rPr lang="en-US" dirty="0">
                <a:solidFill>
                  <a:srgbClr val="666666"/>
                </a:solidFill>
                <a:latin typeface="Trebuchet MS" panose="020B0603020202020204" pitchFamily="34" charset="0"/>
              </a:rPr>
              <a:t> block structure which is fired when a DML statements like Insert, Delete, Update is executed on a database table. A trigger is triggered automatically when an associated DML statement is executed</a:t>
            </a:r>
            <a:r>
              <a:rPr lang="en-US" dirty="0" smtClean="0">
                <a:solidFill>
                  <a:srgbClr val="666666"/>
                </a:solidFill>
                <a:latin typeface="Trebuchet MS" panose="020B0603020202020204" pitchFamily="34" charset="0"/>
              </a:rPr>
              <a:t>.</a:t>
            </a:r>
          </a:p>
          <a:p>
            <a:pPr marL="0" indent="0">
              <a:buNone/>
            </a:pPr>
            <a:endParaRPr lang="en-US" dirty="0"/>
          </a:p>
          <a:p>
            <a:r>
              <a:rPr lang="en-US" dirty="0"/>
              <a:t>Classification based on the</a:t>
            </a:r>
            <a:r>
              <a:rPr lang="en-US" b="1" dirty="0"/>
              <a:t> </a:t>
            </a:r>
            <a:r>
              <a:rPr lang="en-US" b="1" dirty="0" smtClean="0"/>
              <a:t>Event</a:t>
            </a:r>
          </a:p>
          <a:p>
            <a:r>
              <a:rPr lang="en-US" dirty="0"/>
              <a:t>Classification based on the </a:t>
            </a:r>
            <a:r>
              <a:rPr lang="en-US" b="1" dirty="0" smtClean="0"/>
              <a:t>level</a:t>
            </a:r>
            <a:endParaRPr lang="en-US" dirty="0" smtClean="0"/>
          </a:p>
          <a:p>
            <a:r>
              <a:rPr lang="en-US" dirty="0" smtClean="0"/>
              <a:t>Classification </a:t>
            </a:r>
            <a:r>
              <a:rPr lang="en-US" dirty="0"/>
              <a:t>based on the </a:t>
            </a:r>
            <a:r>
              <a:rPr lang="en-US" b="1" dirty="0"/>
              <a:t>timing</a:t>
            </a:r>
            <a:endParaRPr lang="en-US" dirty="0"/>
          </a:p>
          <a:p>
            <a:endParaRPr lang="en-IN" dirty="0"/>
          </a:p>
        </p:txBody>
      </p:sp>
    </p:spTree>
    <p:extLst>
      <p:ext uri="{BB962C8B-B14F-4D97-AF65-F5344CB8AC3E}">
        <p14:creationId xmlns:p14="http://schemas.microsoft.com/office/powerpoint/2010/main" val="6147636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Trigger</a:t>
            </a:r>
            <a:endParaRPr lang="en-IN" dirty="0"/>
          </a:p>
        </p:txBody>
      </p:sp>
      <p:sp>
        <p:nvSpPr>
          <p:cNvPr id="5" name="Content Placeholder 4"/>
          <p:cNvSpPr>
            <a:spLocks noGrp="1"/>
          </p:cNvSpPr>
          <p:nvPr>
            <p:ph sz="half" idx="1"/>
          </p:nvPr>
        </p:nvSpPr>
        <p:spPr/>
        <p:txBody>
          <a:bodyPr/>
          <a:lstStyle/>
          <a:p>
            <a:pPr marL="0" indent="0">
              <a:buNone/>
            </a:pPr>
            <a:r>
              <a:rPr lang="en-US" altLang="en-US" dirty="0" smtClean="0">
                <a:solidFill>
                  <a:srgbClr val="222222"/>
                </a:solidFill>
                <a:latin typeface="Monaco"/>
              </a:rPr>
              <a:t>CREATE </a:t>
            </a:r>
            <a:r>
              <a:rPr lang="en-US" altLang="en-US" dirty="0">
                <a:solidFill>
                  <a:srgbClr val="222222"/>
                </a:solidFill>
                <a:latin typeface="Monaco"/>
              </a:rPr>
              <a:t>[ OR REPLACE ] TRIGGER &lt;</a:t>
            </a:r>
            <a:r>
              <a:rPr lang="en-US" altLang="en-US" dirty="0" err="1">
                <a:solidFill>
                  <a:srgbClr val="222222"/>
                </a:solidFill>
                <a:latin typeface="Monaco"/>
              </a:rPr>
              <a:t>trigger_name</a:t>
            </a:r>
            <a:r>
              <a:rPr lang="en-US" altLang="en-US" dirty="0" smtClean="0">
                <a:solidFill>
                  <a:srgbClr val="222222"/>
                </a:solidFill>
                <a:latin typeface="Monaco"/>
              </a:rPr>
              <a:t>&gt;</a:t>
            </a:r>
          </a:p>
          <a:p>
            <a:pPr marL="0" indent="0">
              <a:buNone/>
            </a:pPr>
            <a:r>
              <a:rPr lang="en-US" altLang="en-US" dirty="0" smtClean="0">
                <a:solidFill>
                  <a:srgbClr val="222222"/>
                </a:solidFill>
                <a:latin typeface="Monaco"/>
              </a:rPr>
              <a:t> </a:t>
            </a:r>
            <a:r>
              <a:rPr lang="en-US" altLang="en-US" dirty="0">
                <a:solidFill>
                  <a:srgbClr val="222222"/>
                </a:solidFill>
                <a:latin typeface="Monaco"/>
              </a:rPr>
              <a:t>[BEFORE | AFTER | INSTEAD OF ] </a:t>
            </a:r>
            <a:endParaRPr lang="en-US" altLang="en-US" dirty="0" smtClean="0">
              <a:solidFill>
                <a:srgbClr val="222222"/>
              </a:solidFill>
              <a:latin typeface="Monaco"/>
            </a:endParaRPr>
          </a:p>
          <a:p>
            <a:pPr marL="0" indent="0">
              <a:buNone/>
            </a:pPr>
            <a:r>
              <a:rPr lang="en-US" altLang="en-US" dirty="0">
                <a:solidFill>
                  <a:srgbClr val="222222"/>
                </a:solidFill>
                <a:latin typeface="Monaco"/>
              </a:rPr>
              <a:t> </a:t>
            </a:r>
            <a:r>
              <a:rPr lang="en-US" altLang="en-US" dirty="0" smtClean="0">
                <a:solidFill>
                  <a:srgbClr val="222222"/>
                </a:solidFill>
                <a:latin typeface="Monaco"/>
              </a:rPr>
              <a:t>[</a:t>
            </a:r>
            <a:r>
              <a:rPr lang="en-US" altLang="en-US" dirty="0">
                <a:solidFill>
                  <a:srgbClr val="222222"/>
                </a:solidFill>
                <a:latin typeface="Monaco"/>
              </a:rPr>
              <a:t>INSERT | UPDATE | DELETE......] </a:t>
            </a:r>
            <a:endParaRPr lang="en-US" altLang="en-US" dirty="0" smtClean="0">
              <a:solidFill>
                <a:srgbClr val="222222"/>
              </a:solidFill>
              <a:latin typeface="Monaco"/>
            </a:endParaRPr>
          </a:p>
          <a:p>
            <a:pPr marL="0" indent="0">
              <a:buNone/>
            </a:pPr>
            <a:r>
              <a:rPr lang="en-US" altLang="en-US" dirty="0" smtClean="0">
                <a:solidFill>
                  <a:srgbClr val="222222"/>
                </a:solidFill>
                <a:latin typeface="Monaco"/>
              </a:rPr>
              <a:t>ON</a:t>
            </a:r>
          </a:p>
          <a:p>
            <a:pPr marL="0" indent="0">
              <a:buNone/>
            </a:pPr>
            <a:r>
              <a:rPr lang="en-US" altLang="en-US" dirty="0" smtClean="0">
                <a:solidFill>
                  <a:srgbClr val="222222"/>
                </a:solidFill>
                <a:latin typeface="Monaco"/>
              </a:rPr>
              <a:t>&lt;name </a:t>
            </a:r>
            <a:r>
              <a:rPr lang="en-US" altLang="en-US" dirty="0">
                <a:solidFill>
                  <a:srgbClr val="222222"/>
                </a:solidFill>
                <a:latin typeface="Monaco"/>
              </a:rPr>
              <a:t>of underlying object&gt; </a:t>
            </a:r>
            <a:endParaRPr lang="en-US" altLang="en-US" dirty="0" smtClean="0">
              <a:solidFill>
                <a:srgbClr val="222222"/>
              </a:solidFill>
              <a:latin typeface="Monaco"/>
            </a:endParaRPr>
          </a:p>
          <a:p>
            <a:pPr marL="0" indent="0">
              <a:buNone/>
            </a:pPr>
            <a:r>
              <a:rPr lang="en-US" altLang="en-US" dirty="0" smtClean="0">
                <a:solidFill>
                  <a:srgbClr val="222222"/>
                </a:solidFill>
                <a:latin typeface="Monaco"/>
              </a:rPr>
              <a:t>[</a:t>
            </a:r>
            <a:r>
              <a:rPr lang="en-US" altLang="en-US" dirty="0">
                <a:solidFill>
                  <a:srgbClr val="222222"/>
                </a:solidFill>
                <a:latin typeface="Monaco"/>
              </a:rPr>
              <a:t>FOR EACH ROW] </a:t>
            </a:r>
            <a:endParaRPr lang="en-US" altLang="en-US" dirty="0" smtClean="0">
              <a:solidFill>
                <a:srgbClr val="222222"/>
              </a:solidFill>
              <a:latin typeface="Monaco"/>
            </a:endParaRPr>
          </a:p>
          <a:p>
            <a:pPr marL="0" indent="0">
              <a:buNone/>
            </a:pPr>
            <a:r>
              <a:rPr lang="en-US" altLang="en-US" dirty="0" smtClean="0">
                <a:solidFill>
                  <a:srgbClr val="222222"/>
                </a:solidFill>
                <a:latin typeface="Monaco"/>
              </a:rPr>
              <a:t>[</a:t>
            </a:r>
            <a:r>
              <a:rPr lang="en-US" altLang="en-US" dirty="0">
                <a:solidFill>
                  <a:srgbClr val="222222"/>
                </a:solidFill>
                <a:latin typeface="Monaco"/>
              </a:rPr>
              <a:t>WHEN&lt;condition for trigger to get execute&gt; ] </a:t>
            </a:r>
            <a:endParaRPr lang="en-US" altLang="en-US" dirty="0" smtClean="0">
              <a:solidFill>
                <a:srgbClr val="222222"/>
              </a:solidFill>
              <a:latin typeface="Monaco"/>
            </a:endParaRPr>
          </a:p>
          <a:p>
            <a:pPr marL="0" indent="0">
              <a:buNone/>
            </a:pPr>
            <a:r>
              <a:rPr lang="en-US" altLang="en-US" dirty="0" smtClean="0">
                <a:solidFill>
                  <a:srgbClr val="222222"/>
                </a:solidFill>
                <a:latin typeface="Monaco"/>
              </a:rPr>
              <a:t>DECLARE </a:t>
            </a:r>
            <a:r>
              <a:rPr lang="en-US" altLang="en-US" dirty="0">
                <a:solidFill>
                  <a:srgbClr val="222222"/>
                </a:solidFill>
                <a:latin typeface="Monaco"/>
              </a:rPr>
              <a:t>&lt;Declaration part&gt; </a:t>
            </a:r>
            <a:endParaRPr lang="en-US" altLang="en-US" dirty="0" smtClean="0">
              <a:solidFill>
                <a:srgbClr val="222222"/>
              </a:solidFill>
              <a:latin typeface="Monaco"/>
            </a:endParaRPr>
          </a:p>
          <a:p>
            <a:pPr marL="0" indent="0">
              <a:buNone/>
            </a:pPr>
            <a:r>
              <a:rPr lang="en-US" altLang="en-US" dirty="0" smtClean="0">
                <a:solidFill>
                  <a:srgbClr val="222222"/>
                </a:solidFill>
                <a:latin typeface="Monaco"/>
              </a:rPr>
              <a:t>BEGIN </a:t>
            </a:r>
            <a:r>
              <a:rPr lang="en-US" altLang="en-US" dirty="0">
                <a:solidFill>
                  <a:srgbClr val="222222"/>
                </a:solidFill>
                <a:latin typeface="Monaco"/>
              </a:rPr>
              <a:t>&lt;Execution part&gt; </a:t>
            </a:r>
            <a:endParaRPr lang="en-US" altLang="en-US" dirty="0" smtClean="0">
              <a:solidFill>
                <a:srgbClr val="222222"/>
              </a:solidFill>
              <a:latin typeface="Monaco"/>
            </a:endParaRPr>
          </a:p>
          <a:p>
            <a:pPr marL="0" indent="0">
              <a:buNone/>
            </a:pPr>
            <a:r>
              <a:rPr lang="en-US" altLang="en-US" dirty="0" smtClean="0">
                <a:solidFill>
                  <a:srgbClr val="222222"/>
                </a:solidFill>
                <a:latin typeface="Monaco"/>
              </a:rPr>
              <a:t>EXCEPTION </a:t>
            </a:r>
            <a:r>
              <a:rPr lang="en-US" altLang="en-US" dirty="0">
                <a:solidFill>
                  <a:srgbClr val="222222"/>
                </a:solidFill>
                <a:latin typeface="Monaco"/>
              </a:rPr>
              <a:t>&lt;Exception handling part</a:t>
            </a:r>
            <a:r>
              <a:rPr lang="en-US" altLang="en-US" dirty="0" smtClean="0">
                <a:solidFill>
                  <a:srgbClr val="222222"/>
                </a:solidFill>
                <a:latin typeface="Monaco"/>
              </a:rPr>
              <a:t>&gt;</a:t>
            </a:r>
          </a:p>
          <a:p>
            <a:pPr marL="0" indent="0">
              <a:buNone/>
            </a:pPr>
            <a:r>
              <a:rPr lang="en-US" altLang="en-US" dirty="0" smtClean="0">
                <a:solidFill>
                  <a:srgbClr val="222222"/>
                </a:solidFill>
                <a:latin typeface="Monaco"/>
              </a:rPr>
              <a:t> </a:t>
            </a:r>
            <a:r>
              <a:rPr lang="en-US" altLang="en-US" dirty="0">
                <a:solidFill>
                  <a:srgbClr val="222222"/>
                </a:solidFill>
                <a:latin typeface="Monaco"/>
              </a:rPr>
              <a:t>END;</a:t>
            </a:r>
            <a:r>
              <a:rPr lang="en-US" altLang="en-US" sz="4000" dirty="0"/>
              <a:t> </a:t>
            </a:r>
            <a:endParaRPr lang="en-US" altLang="en-US" sz="5400" dirty="0">
              <a:latin typeface="Arial" panose="020B0604020202020204" pitchFamily="34" charset="0"/>
            </a:endParaRPr>
          </a:p>
          <a:p>
            <a:endParaRPr lang="en-IN" dirty="0"/>
          </a:p>
        </p:txBody>
      </p:sp>
    </p:spTree>
    <p:extLst>
      <p:ext uri="{BB962C8B-B14F-4D97-AF65-F5344CB8AC3E}">
        <p14:creationId xmlns:p14="http://schemas.microsoft.com/office/powerpoint/2010/main" val="286335024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based on the Event</a:t>
            </a:r>
            <a:br>
              <a:rPr lang="en-US" dirty="0"/>
            </a:br>
            <a:endParaRPr lang="en-IN" dirty="0"/>
          </a:p>
        </p:txBody>
      </p:sp>
      <p:sp>
        <p:nvSpPr>
          <p:cNvPr id="3" name="Content Placeholder 2"/>
          <p:cNvSpPr>
            <a:spLocks noGrp="1"/>
          </p:cNvSpPr>
          <p:nvPr>
            <p:ph sz="half" idx="1"/>
          </p:nvPr>
        </p:nvSpPr>
        <p:spPr/>
        <p:txBody>
          <a:bodyPr/>
          <a:lstStyle/>
          <a:p>
            <a:endParaRPr lang="en-IN"/>
          </a:p>
        </p:txBody>
      </p:sp>
    </p:spTree>
    <p:extLst>
      <p:ext uri="{BB962C8B-B14F-4D97-AF65-F5344CB8AC3E}">
        <p14:creationId xmlns:p14="http://schemas.microsoft.com/office/powerpoint/2010/main" val="28645186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54" y="2487489"/>
            <a:ext cx="10504972" cy="1899159"/>
          </a:xfrm>
        </p:spPr>
        <p:txBody>
          <a:bodyPr/>
          <a:lstStyle/>
          <a:p>
            <a:pPr algn="ctr"/>
            <a:r>
              <a:rPr lang="en-IN" sz="3200" b="0" dirty="0" smtClean="0"/>
              <a:t>           </a:t>
            </a:r>
            <a:r>
              <a:rPr lang="en-US" sz="3200" b="0" dirty="0"/>
              <a:t>P</a:t>
            </a:r>
            <a:r>
              <a:rPr lang="en-US" sz="3200" b="0" dirty="0" smtClean="0"/>
              <a:t>rocedural language</a:t>
            </a:r>
            <a:br>
              <a:rPr lang="en-US" sz="3200" b="0" dirty="0" smtClean="0"/>
            </a:br>
            <a:r>
              <a:rPr lang="en-US" sz="3200" b="0" dirty="0" smtClean="0"/>
              <a:t>     extension </a:t>
            </a:r>
            <a:r>
              <a:rPr lang="en-US" sz="3200" b="0" dirty="0"/>
              <a:t>to </a:t>
            </a:r>
            <a:r>
              <a:rPr lang="en-US" sz="3200" b="0" dirty="0" smtClean="0"/>
              <a:t/>
            </a:r>
            <a:br>
              <a:rPr lang="en-US" sz="3200" b="0" dirty="0" smtClean="0"/>
            </a:br>
            <a:r>
              <a:rPr lang="en-US" sz="3200" b="0" dirty="0" smtClean="0"/>
              <a:t>            Structured </a:t>
            </a:r>
            <a:r>
              <a:rPr lang="en-US" sz="3200" b="0" dirty="0"/>
              <a:t>Query Language </a:t>
            </a:r>
            <a:r>
              <a:rPr lang="en-IN" sz="3200" b="0" dirty="0"/>
              <a:t/>
            </a:r>
            <a:br>
              <a:rPr lang="en-IN" sz="3200" b="0" dirty="0"/>
            </a:br>
            <a:endParaRPr lang="en-IN" sz="3200" dirty="0"/>
          </a:p>
        </p:txBody>
      </p:sp>
    </p:spTree>
    <p:extLst>
      <p:ext uri="{BB962C8B-B14F-4D97-AF65-F5344CB8AC3E}">
        <p14:creationId xmlns:p14="http://schemas.microsoft.com/office/powerpoint/2010/main" val="9802796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DDL</a:t>
            </a:r>
            <a:endParaRPr lang="en-IN" dirty="0"/>
          </a:p>
        </p:txBody>
      </p:sp>
      <p:sp>
        <p:nvSpPr>
          <p:cNvPr id="3" name="Content Placeholder 2"/>
          <p:cNvSpPr>
            <a:spLocks noGrp="1"/>
          </p:cNvSpPr>
          <p:nvPr>
            <p:ph sz="half" idx="1"/>
          </p:nvPr>
        </p:nvSpPr>
        <p:spPr/>
        <p:txBody>
          <a:bodyPr/>
          <a:lstStyle/>
          <a:p>
            <a:pPr marL="0" indent="0">
              <a:buNone/>
            </a:pPr>
            <a:r>
              <a:rPr lang="en-US" altLang="en-US" sz="2000" dirty="0">
                <a:solidFill>
                  <a:srgbClr val="222222"/>
                </a:solidFill>
                <a:latin typeface="Courier New" panose="02070309020205020404" pitchFamily="49" charset="0"/>
              </a:rPr>
              <a:t>CREATE TABLE </a:t>
            </a:r>
            <a:r>
              <a:rPr lang="en-US" altLang="en-US" sz="2000" dirty="0" err="1">
                <a:solidFill>
                  <a:srgbClr val="222222"/>
                </a:solidFill>
                <a:latin typeface="Courier New" panose="02070309020205020404" pitchFamily="49" charset="0"/>
              </a:rPr>
              <a:t>schema_audit</a:t>
            </a:r>
            <a:r>
              <a:rPr lang="en-US" altLang="en-US" sz="2000" dirty="0">
                <a:solidFill>
                  <a:srgbClr val="222222"/>
                </a:solidFill>
                <a:latin typeface="Courier New" panose="02070309020205020404" pitchFamily="49" charset="0"/>
              </a:rPr>
              <a:t> </a:t>
            </a:r>
            <a:r>
              <a:rPr lang="en-US" altLang="en-US" sz="2000" dirty="0" smtClean="0">
                <a:solidFill>
                  <a:srgbClr val="222222"/>
                </a:solidFill>
                <a:latin typeface="Courier New" panose="02070309020205020404" pitchFamily="49" charset="0"/>
              </a:rPr>
              <a:t>(</a:t>
            </a:r>
          </a:p>
          <a:p>
            <a:pPr marL="0" indent="0">
              <a:buNone/>
            </a:pPr>
            <a:r>
              <a:rPr lang="en-US" altLang="en-US" sz="2000" dirty="0" smtClean="0">
                <a:solidFill>
                  <a:srgbClr val="222222"/>
                </a:solidFill>
                <a:latin typeface="Courier New" panose="02070309020205020404" pitchFamily="49" charset="0"/>
              </a:rPr>
              <a:t> </a:t>
            </a:r>
            <a:r>
              <a:rPr lang="en-US" altLang="en-US" sz="2000" dirty="0" err="1">
                <a:solidFill>
                  <a:srgbClr val="222222"/>
                </a:solidFill>
                <a:latin typeface="Courier New" panose="02070309020205020404" pitchFamily="49" charset="0"/>
              </a:rPr>
              <a:t>ddl_date</a:t>
            </a:r>
            <a:r>
              <a:rPr lang="en-US" altLang="en-US" sz="2000" dirty="0">
                <a:solidFill>
                  <a:srgbClr val="222222"/>
                </a:solidFill>
                <a:latin typeface="Courier New" panose="02070309020205020404" pitchFamily="49" charset="0"/>
              </a:rPr>
              <a:t> DATE, </a:t>
            </a:r>
            <a:endParaRPr lang="en-US" altLang="en-US" sz="2000" dirty="0" smtClean="0">
              <a:solidFill>
                <a:srgbClr val="222222"/>
              </a:solidFill>
              <a:latin typeface="Courier New" panose="02070309020205020404" pitchFamily="49" charset="0"/>
            </a:endParaRPr>
          </a:p>
          <a:p>
            <a:pPr marL="0" indent="0">
              <a:buNone/>
            </a:pPr>
            <a:r>
              <a:rPr lang="en-US" altLang="en-US" sz="2000" dirty="0" err="1" smtClean="0">
                <a:solidFill>
                  <a:srgbClr val="222222"/>
                </a:solidFill>
                <a:latin typeface="Courier New" panose="02070309020205020404" pitchFamily="49" charset="0"/>
              </a:rPr>
              <a:t>ddl_user</a:t>
            </a:r>
            <a:r>
              <a:rPr lang="en-US" altLang="en-US" sz="2000" dirty="0" smtClean="0">
                <a:solidFill>
                  <a:srgbClr val="222222"/>
                </a:solidFill>
                <a:latin typeface="Courier New" panose="02070309020205020404" pitchFamily="49" charset="0"/>
              </a:rPr>
              <a:t> </a:t>
            </a:r>
            <a:r>
              <a:rPr lang="en-US" altLang="en-US" sz="2000" dirty="0">
                <a:solidFill>
                  <a:srgbClr val="222222"/>
                </a:solidFill>
                <a:latin typeface="Courier New" panose="02070309020205020404" pitchFamily="49" charset="0"/>
              </a:rPr>
              <a:t>VARCHAR2(15), </a:t>
            </a:r>
            <a:endParaRPr lang="en-US" altLang="en-US" sz="2000" dirty="0" smtClean="0">
              <a:solidFill>
                <a:srgbClr val="222222"/>
              </a:solidFill>
              <a:latin typeface="Courier New" panose="02070309020205020404" pitchFamily="49" charset="0"/>
            </a:endParaRPr>
          </a:p>
          <a:p>
            <a:pPr marL="0" indent="0">
              <a:buNone/>
            </a:pPr>
            <a:r>
              <a:rPr lang="en-US" altLang="en-US" sz="2000" dirty="0" err="1" smtClean="0">
                <a:solidFill>
                  <a:srgbClr val="222222"/>
                </a:solidFill>
                <a:latin typeface="Courier New" panose="02070309020205020404" pitchFamily="49" charset="0"/>
              </a:rPr>
              <a:t>object_created</a:t>
            </a:r>
            <a:r>
              <a:rPr lang="en-US" altLang="en-US" sz="2000" dirty="0" smtClean="0">
                <a:solidFill>
                  <a:srgbClr val="222222"/>
                </a:solidFill>
                <a:latin typeface="Courier New" panose="02070309020205020404" pitchFamily="49" charset="0"/>
              </a:rPr>
              <a:t> </a:t>
            </a:r>
            <a:r>
              <a:rPr lang="en-US" altLang="en-US" sz="2000" dirty="0">
                <a:solidFill>
                  <a:srgbClr val="222222"/>
                </a:solidFill>
                <a:latin typeface="Courier New" panose="02070309020205020404" pitchFamily="49" charset="0"/>
              </a:rPr>
              <a:t>VARCHAR2(15</a:t>
            </a:r>
            <a:r>
              <a:rPr lang="en-US" altLang="en-US" sz="2000" dirty="0" smtClean="0">
                <a:solidFill>
                  <a:srgbClr val="222222"/>
                </a:solidFill>
                <a:latin typeface="Courier New" panose="02070309020205020404" pitchFamily="49" charset="0"/>
              </a:rPr>
              <a:t>),</a:t>
            </a:r>
          </a:p>
          <a:p>
            <a:pPr marL="0" indent="0">
              <a:buNone/>
            </a:pPr>
            <a:r>
              <a:rPr lang="en-US" altLang="en-US" sz="2000" dirty="0" smtClean="0">
                <a:solidFill>
                  <a:srgbClr val="222222"/>
                </a:solidFill>
                <a:latin typeface="Courier New" panose="02070309020205020404" pitchFamily="49" charset="0"/>
              </a:rPr>
              <a:t> </a:t>
            </a:r>
            <a:r>
              <a:rPr lang="en-US" altLang="en-US" sz="2000" dirty="0" err="1">
                <a:solidFill>
                  <a:srgbClr val="222222"/>
                </a:solidFill>
                <a:latin typeface="Courier New" panose="02070309020205020404" pitchFamily="49" charset="0"/>
              </a:rPr>
              <a:t>object_name</a:t>
            </a:r>
            <a:r>
              <a:rPr lang="en-US" altLang="en-US" sz="2000" dirty="0">
                <a:solidFill>
                  <a:srgbClr val="222222"/>
                </a:solidFill>
                <a:latin typeface="Courier New" panose="02070309020205020404" pitchFamily="49" charset="0"/>
              </a:rPr>
              <a:t> VARCHAR2(15), </a:t>
            </a:r>
            <a:endParaRPr lang="en-US" altLang="en-US" sz="2000" dirty="0" smtClean="0">
              <a:solidFill>
                <a:srgbClr val="222222"/>
              </a:solidFill>
              <a:latin typeface="Courier New" panose="02070309020205020404" pitchFamily="49" charset="0"/>
            </a:endParaRPr>
          </a:p>
          <a:p>
            <a:pPr marL="0" indent="0">
              <a:buNone/>
            </a:pPr>
            <a:r>
              <a:rPr lang="en-US" altLang="en-US" sz="2000" dirty="0" err="1" smtClean="0">
                <a:solidFill>
                  <a:srgbClr val="222222"/>
                </a:solidFill>
                <a:latin typeface="Courier New" panose="02070309020205020404" pitchFamily="49" charset="0"/>
              </a:rPr>
              <a:t>ddl_operation</a:t>
            </a:r>
            <a:r>
              <a:rPr lang="en-US" altLang="en-US" sz="2000" dirty="0" smtClean="0">
                <a:solidFill>
                  <a:srgbClr val="222222"/>
                </a:solidFill>
                <a:latin typeface="Courier New" panose="02070309020205020404" pitchFamily="49" charset="0"/>
              </a:rPr>
              <a:t> </a:t>
            </a:r>
            <a:r>
              <a:rPr lang="en-US" altLang="en-US" sz="2000" dirty="0">
                <a:solidFill>
                  <a:srgbClr val="222222"/>
                </a:solidFill>
                <a:latin typeface="Courier New" panose="02070309020205020404" pitchFamily="49" charset="0"/>
              </a:rPr>
              <a:t>VARCHAR2(15) </a:t>
            </a:r>
            <a:endParaRPr lang="en-US" altLang="en-US" sz="2000" dirty="0" smtClean="0">
              <a:solidFill>
                <a:srgbClr val="222222"/>
              </a:solidFill>
              <a:latin typeface="Courier New" panose="02070309020205020404" pitchFamily="49" charset="0"/>
            </a:endParaRPr>
          </a:p>
          <a:p>
            <a:pPr marL="0" indent="0">
              <a:buNone/>
            </a:pPr>
            <a:r>
              <a:rPr lang="en-US" altLang="en-US" sz="2000" dirty="0" smtClean="0">
                <a:solidFill>
                  <a:srgbClr val="222222"/>
                </a:solidFill>
                <a:latin typeface="Courier New" panose="02070309020205020404" pitchFamily="49" charset="0"/>
              </a:rPr>
              <a:t>); </a:t>
            </a:r>
            <a:r>
              <a:rPr lang="en-US" altLang="en-US" sz="2000" dirty="0"/>
              <a:t/>
            </a:r>
            <a:br>
              <a:rPr lang="en-US" altLang="en-US" sz="2000" dirty="0"/>
            </a:br>
            <a:endParaRPr lang="en-US" altLang="en-US" sz="2000" dirty="0">
              <a:latin typeface="Arial" panose="020B0604020202020204" pitchFamily="34" charset="0"/>
            </a:endParaRPr>
          </a:p>
          <a:p>
            <a:endParaRPr lang="en-IN" dirty="0"/>
          </a:p>
        </p:txBody>
      </p:sp>
    </p:spTree>
    <p:extLst>
      <p:ext uri="{BB962C8B-B14F-4D97-AF65-F5344CB8AC3E}">
        <p14:creationId xmlns:p14="http://schemas.microsoft.com/office/powerpoint/2010/main" val="197892033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Event Triggers</a:t>
            </a:r>
            <a:endParaRPr lang="en-IN" dirty="0"/>
          </a:p>
        </p:txBody>
      </p:sp>
      <p:sp>
        <p:nvSpPr>
          <p:cNvPr id="3" name="Content Placeholder 2"/>
          <p:cNvSpPr>
            <a:spLocks noGrp="1"/>
          </p:cNvSpPr>
          <p:nvPr>
            <p:ph sz="half" idx="1"/>
          </p:nvPr>
        </p:nvSpPr>
        <p:spPr/>
        <p:txBody>
          <a:bodyPr/>
          <a:lstStyle/>
          <a:p>
            <a:pPr marL="0" indent="0">
              <a:buNone/>
            </a:pPr>
            <a:r>
              <a:rPr lang="en-US" dirty="0" smtClean="0"/>
              <a:t>Syntax</a:t>
            </a:r>
          </a:p>
          <a:p>
            <a:pPr marL="0" indent="0">
              <a:buNone/>
            </a:pPr>
            <a:r>
              <a:rPr lang="en-US" altLang="en-US" dirty="0" smtClean="0">
                <a:solidFill>
                  <a:srgbClr val="222222"/>
                </a:solidFill>
                <a:latin typeface="Monaco"/>
              </a:rPr>
              <a:t>CREATE </a:t>
            </a:r>
            <a:r>
              <a:rPr lang="en-US" altLang="en-US" dirty="0">
                <a:solidFill>
                  <a:srgbClr val="222222"/>
                </a:solidFill>
                <a:latin typeface="Monaco"/>
              </a:rPr>
              <a:t>[ OR REPLACE ] TRIGGER &lt;</a:t>
            </a:r>
            <a:r>
              <a:rPr lang="en-US" altLang="en-US" dirty="0" err="1">
                <a:solidFill>
                  <a:srgbClr val="222222"/>
                </a:solidFill>
                <a:latin typeface="Monaco"/>
              </a:rPr>
              <a:t>trigger_name</a:t>
            </a:r>
            <a:r>
              <a:rPr lang="en-US" altLang="en-US" dirty="0" smtClean="0">
                <a:solidFill>
                  <a:srgbClr val="222222"/>
                </a:solidFill>
                <a:latin typeface="Monaco"/>
              </a:rPr>
              <a:t>&gt;</a:t>
            </a:r>
          </a:p>
          <a:p>
            <a:pPr marL="0" indent="0">
              <a:buNone/>
            </a:pPr>
            <a:r>
              <a:rPr lang="en-US" altLang="en-US" dirty="0" smtClean="0">
                <a:solidFill>
                  <a:srgbClr val="222222"/>
                </a:solidFill>
                <a:latin typeface="Monaco"/>
              </a:rPr>
              <a:t>BEFORE | AFTER </a:t>
            </a:r>
            <a:r>
              <a:rPr lang="en-US" altLang="en-US" dirty="0" err="1" smtClean="0">
                <a:solidFill>
                  <a:srgbClr val="222222"/>
                </a:solidFill>
                <a:latin typeface="Monaco"/>
              </a:rPr>
              <a:t>database_event</a:t>
            </a:r>
            <a:r>
              <a:rPr lang="en-US" altLang="en-US" dirty="0" smtClean="0">
                <a:solidFill>
                  <a:srgbClr val="222222"/>
                </a:solidFill>
                <a:latin typeface="Monaco"/>
              </a:rPr>
              <a:t> ON database/schema</a:t>
            </a:r>
          </a:p>
          <a:p>
            <a:pPr marL="0" indent="0">
              <a:buNone/>
            </a:pPr>
            <a:r>
              <a:rPr lang="en-US" altLang="en-US" dirty="0" smtClean="0">
                <a:solidFill>
                  <a:srgbClr val="222222"/>
                </a:solidFill>
                <a:latin typeface="Monaco"/>
              </a:rPr>
              <a:t>BEGIN</a:t>
            </a:r>
          </a:p>
          <a:p>
            <a:pPr marL="0" indent="0">
              <a:buNone/>
            </a:pPr>
            <a:r>
              <a:rPr lang="en-US" altLang="en-US" dirty="0" smtClean="0">
                <a:solidFill>
                  <a:srgbClr val="222222"/>
                </a:solidFill>
                <a:latin typeface="Monaco"/>
              </a:rPr>
              <a:t>PL/SQL Code</a:t>
            </a:r>
          </a:p>
          <a:p>
            <a:pPr marL="0" indent="0">
              <a:buNone/>
            </a:pPr>
            <a:r>
              <a:rPr lang="en-US" altLang="en-US" dirty="0" smtClean="0">
                <a:solidFill>
                  <a:srgbClr val="222222"/>
                </a:solidFill>
                <a:latin typeface="Monaco"/>
              </a:rPr>
              <a:t>End;</a:t>
            </a:r>
          </a:p>
          <a:p>
            <a:pPr marL="0" indent="0">
              <a:buNone/>
            </a:pPr>
            <a:r>
              <a:rPr lang="en-US" altLang="en-US" dirty="0">
                <a:solidFill>
                  <a:srgbClr val="222222"/>
                </a:solidFill>
                <a:latin typeface="Monaco"/>
              </a:rPr>
              <a:t>/</a:t>
            </a:r>
          </a:p>
          <a:p>
            <a:pPr marL="0" indent="0">
              <a:buNone/>
            </a:pPr>
            <a:endParaRPr lang="en-IN" dirty="0"/>
          </a:p>
        </p:txBody>
      </p:sp>
    </p:spTree>
    <p:extLst>
      <p:ext uri="{BB962C8B-B14F-4D97-AF65-F5344CB8AC3E}">
        <p14:creationId xmlns:p14="http://schemas.microsoft.com/office/powerpoint/2010/main" val="77983556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On Trigger</a:t>
            </a:r>
            <a:endParaRPr lang="en-IN" dirty="0"/>
          </a:p>
        </p:txBody>
      </p:sp>
      <p:sp>
        <p:nvSpPr>
          <p:cNvPr id="3" name="Content Placeholder 2"/>
          <p:cNvSpPr>
            <a:spLocks noGrp="1"/>
          </p:cNvSpPr>
          <p:nvPr>
            <p:ph sz="half" idx="1"/>
          </p:nvPr>
        </p:nvSpPr>
        <p:spPr>
          <a:xfrm>
            <a:off x="158734" y="869632"/>
            <a:ext cx="11691395" cy="5852444"/>
          </a:xfrm>
        </p:spPr>
        <p:txBody>
          <a:bodyPr/>
          <a:lstStyle/>
          <a:p>
            <a:pPr marL="0" lvl="0" indent="0" defTabSz="914400" eaLnBrk="0" fontAlgn="base" hangingPunct="0">
              <a:lnSpc>
                <a:spcPct val="100000"/>
              </a:lnSpc>
              <a:spcBef>
                <a:spcPct val="0"/>
              </a:spcBef>
              <a:spcAft>
                <a:spcPct val="0"/>
              </a:spcAft>
              <a:buNone/>
            </a:pPr>
            <a:r>
              <a:rPr lang="en-US" altLang="en-US" sz="1800" b="1" dirty="0"/>
              <a:t>CREATE</a:t>
            </a:r>
            <a:r>
              <a:rPr lang="en-US" altLang="en-US" sz="1800" dirty="0"/>
              <a:t> </a:t>
            </a:r>
            <a:r>
              <a:rPr lang="en-US" altLang="en-US" sz="1800" b="1" dirty="0"/>
              <a:t>TABLE</a:t>
            </a:r>
            <a:r>
              <a:rPr lang="en-US" altLang="en-US" sz="1800" dirty="0"/>
              <a:t> </a:t>
            </a:r>
            <a:r>
              <a:rPr lang="en-US" altLang="en-US" sz="1800" dirty="0" err="1"/>
              <a:t>hr_evnt_audit</a:t>
            </a:r>
            <a:endParaRPr lang="en-US" altLang="en-US" sz="1800" dirty="0"/>
          </a:p>
          <a:p>
            <a:pPr marL="0" lvl="0" indent="0" defTabSz="914400" eaLnBrk="0" fontAlgn="base" hangingPunct="0">
              <a:lnSpc>
                <a:spcPct val="100000"/>
              </a:lnSpc>
              <a:spcBef>
                <a:spcPct val="0"/>
              </a:spcBef>
              <a:spcAft>
                <a:spcPct val="0"/>
              </a:spcAft>
              <a:buNone/>
            </a:pPr>
            <a:r>
              <a:rPr lang="en-US" altLang="en-US" sz="1800" dirty="0"/>
              <a:t>  (</a:t>
            </a:r>
          </a:p>
          <a:p>
            <a:pPr marL="0" lvl="0" indent="0" defTabSz="914400" eaLnBrk="0" fontAlgn="base" hangingPunct="0">
              <a:lnSpc>
                <a:spcPct val="100000"/>
              </a:lnSpc>
              <a:spcBef>
                <a:spcPct val="0"/>
              </a:spcBef>
              <a:spcAft>
                <a:spcPct val="0"/>
              </a:spcAft>
              <a:buNone/>
            </a:pPr>
            <a:r>
              <a:rPr lang="en-US" altLang="en-US" sz="1800" dirty="0"/>
              <a:t>    </a:t>
            </a:r>
            <a:r>
              <a:rPr lang="en-US" altLang="en-US" sz="1800" dirty="0" err="1"/>
              <a:t>event_type</a:t>
            </a:r>
            <a:r>
              <a:rPr lang="en-US" altLang="en-US" sz="1800" dirty="0"/>
              <a:t> VARCHAR2(30),</a:t>
            </a:r>
          </a:p>
          <a:p>
            <a:pPr marL="0" lvl="0" indent="0" defTabSz="914400" eaLnBrk="0" fontAlgn="base" hangingPunct="0">
              <a:lnSpc>
                <a:spcPct val="100000"/>
              </a:lnSpc>
              <a:spcBef>
                <a:spcPct val="0"/>
              </a:spcBef>
              <a:spcAft>
                <a:spcPct val="0"/>
              </a:spcAft>
              <a:buNone/>
            </a:pPr>
            <a:r>
              <a:rPr lang="en-US" altLang="en-US" sz="1800" dirty="0"/>
              <a:t>    </a:t>
            </a:r>
            <a:r>
              <a:rPr lang="en-US" altLang="en-US" sz="1800" dirty="0" err="1"/>
              <a:t>logon_date</a:t>
            </a:r>
            <a:r>
              <a:rPr lang="en-US" altLang="en-US" sz="1800" dirty="0"/>
              <a:t> </a:t>
            </a:r>
            <a:r>
              <a:rPr lang="en-US" altLang="en-US" sz="1800" b="1" dirty="0"/>
              <a:t>DATE</a:t>
            </a:r>
            <a:r>
              <a:rPr lang="en-US" altLang="en-US" sz="1800" dirty="0"/>
              <a:t>,</a:t>
            </a:r>
          </a:p>
          <a:p>
            <a:pPr marL="0" lvl="0" indent="0" defTabSz="914400" eaLnBrk="0" fontAlgn="base" hangingPunct="0">
              <a:lnSpc>
                <a:spcPct val="100000"/>
              </a:lnSpc>
              <a:spcBef>
                <a:spcPct val="0"/>
              </a:spcBef>
              <a:spcAft>
                <a:spcPct val="0"/>
              </a:spcAft>
              <a:buNone/>
            </a:pPr>
            <a:r>
              <a:rPr lang="en-US" altLang="en-US" sz="1800" dirty="0"/>
              <a:t>    </a:t>
            </a:r>
            <a:r>
              <a:rPr lang="en-US" altLang="en-US" sz="1800" dirty="0" err="1"/>
              <a:t>logon_time</a:t>
            </a:r>
            <a:r>
              <a:rPr lang="en-US" altLang="en-US" sz="1800" dirty="0"/>
              <a:t> VARCHAR2(15),</a:t>
            </a:r>
          </a:p>
          <a:p>
            <a:pPr marL="0" lvl="0" indent="0" defTabSz="914400" eaLnBrk="0" fontAlgn="base" hangingPunct="0">
              <a:lnSpc>
                <a:spcPct val="100000"/>
              </a:lnSpc>
              <a:spcBef>
                <a:spcPct val="0"/>
              </a:spcBef>
              <a:spcAft>
                <a:spcPct val="0"/>
              </a:spcAft>
              <a:buNone/>
            </a:pPr>
            <a:r>
              <a:rPr lang="en-US" altLang="en-US" sz="1800" dirty="0"/>
              <a:t>    </a:t>
            </a:r>
            <a:r>
              <a:rPr lang="en-US" altLang="en-US" sz="1800" dirty="0" err="1"/>
              <a:t>logof_date</a:t>
            </a:r>
            <a:r>
              <a:rPr lang="en-US" altLang="en-US" sz="1800" dirty="0"/>
              <a:t> </a:t>
            </a:r>
            <a:r>
              <a:rPr lang="en-US" altLang="en-US" sz="1800" b="1" dirty="0"/>
              <a:t>DATE</a:t>
            </a:r>
            <a:r>
              <a:rPr lang="en-US" altLang="en-US" sz="1800" dirty="0"/>
              <a:t>,</a:t>
            </a:r>
          </a:p>
          <a:p>
            <a:pPr marL="0" lvl="0" indent="0" defTabSz="914400" eaLnBrk="0" fontAlgn="base" hangingPunct="0">
              <a:lnSpc>
                <a:spcPct val="100000"/>
              </a:lnSpc>
              <a:spcBef>
                <a:spcPct val="0"/>
              </a:spcBef>
              <a:spcAft>
                <a:spcPct val="0"/>
              </a:spcAft>
              <a:buNone/>
            </a:pPr>
            <a:r>
              <a:rPr lang="en-US" altLang="en-US" sz="1800" dirty="0"/>
              <a:t>    </a:t>
            </a:r>
            <a:r>
              <a:rPr lang="en-US" altLang="en-US" sz="1800" dirty="0" err="1"/>
              <a:t>logof_time</a:t>
            </a:r>
            <a:r>
              <a:rPr lang="en-US" altLang="en-US" sz="1800" dirty="0"/>
              <a:t> VARCHAR2(15)</a:t>
            </a:r>
          </a:p>
          <a:p>
            <a:pPr marL="0" lvl="0" indent="0" defTabSz="914400" eaLnBrk="0" fontAlgn="base" hangingPunct="0">
              <a:lnSpc>
                <a:spcPct val="100000"/>
              </a:lnSpc>
              <a:spcBef>
                <a:spcPct val="0"/>
              </a:spcBef>
              <a:spcAft>
                <a:spcPct val="0"/>
              </a:spcAft>
              <a:buNone/>
            </a:pPr>
            <a:r>
              <a:rPr lang="en-US" altLang="en-US" sz="1800" dirty="0"/>
              <a:t>  </a:t>
            </a:r>
            <a:r>
              <a:rPr lang="en-US" altLang="en-US" sz="1800" dirty="0" smtClean="0"/>
              <a:t>);</a:t>
            </a:r>
          </a:p>
          <a:p>
            <a:pPr marL="0" lvl="0" indent="0" defTabSz="914400" eaLnBrk="0" fontAlgn="base" hangingPunct="0">
              <a:lnSpc>
                <a:spcPct val="100000"/>
              </a:lnSpc>
              <a:spcBef>
                <a:spcPct val="0"/>
              </a:spcBef>
              <a:spcAft>
                <a:spcPct val="0"/>
              </a:spcAft>
              <a:buNone/>
            </a:pPr>
            <a:r>
              <a:rPr lang="en-US" altLang="en-US" sz="1800" b="1" dirty="0"/>
              <a:t>CREATE</a:t>
            </a:r>
            <a:r>
              <a:rPr lang="en-US" altLang="en-US" sz="1800" dirty="0"/>
              <a:t> OR REPLACE </a:t>
            </a:r>
            <a:r>
              <a:rPr lang="en-US" altLang="en-US" sz="1800" b="1" dirty="0"/>
              <a:t>TRIGGER</a:t>
            </a:r>
            <a:r>
              <a:rPr lang="en-US" altLang="en-US" sz="1800" dirty="0"/>
              <a:t> </a:t>
            </a:r>
            <a:r>
              <a:rPr lang="en-US" altLang="en-US" sz="1800" dirty="0" err="1"/>
              <a:t>hr_lgon_audit</a:t>
            </a:r>
            <a:endParaRPr lang="en-US" altLang="en-US" sz="1800" dirty="0"/>
          </a:p>
          <a:p>
            <a:pPr marL="0" lvl="0" indent="0" defTabSz="914400" eaLnBrk="0" fontAlgn="base" hangingPunct="0">
              <a:lnSpc>
                <a:spcPct val="100000"/>
              </a:lnSpc>
              <a:spcBef>
                <a:spcPct val="0"/>
              </a:spcBef>
              <a:spcAft>
                <a:spcPct val="0"/>
              </a:spcAft>
              <a:buNone/>
            </a:pPr>
            <a:r>
              <a:rPr lang="en-US" altLang="en-US" sz="1800" b="1" dirty="0"/>
              <a:t>AFTER</a:t>
            </a:r>
            <a:r>
              <a:rPr lang="en-US" altLang="en-US" sz="1800" dirty="0"/>
              <a:t> LOGON </a:t>
            </a:r>
            <a:r>
              <a:rPr lang="en-US" altLang="en-US" sz="1800" b="1" dirty="0"/>
              <a:t>ON</a:t>
            </a:r>
            <a:r>
              <a:rPr lang="en-US" altLang="en-US" sz="1800" dirty="0"/>
              <a:t> </a:t>
            </a:r>
            <a:r>
              <a:rPr lang="en-US" altLang="en-US" sz="1800" b="1" dirty="0"/>
              <a:t>SCHEMA</a:t>
            </a:r>
            <a:endParaRPr lang="en-US" altLang="en-US" sz="1800" dirty="0"/>
          </a:p>
          <a:p>
            <a:pPr marL="0" lvl="0" indent="0" defTabSz="914400" eaLnBrk="0" fontAlgn="base" hangingPunct="0">
              <a:lnSpc>
                <a:spcPct val="100000"/>
              </a:lnSpc>
              <a:spcBef>
                <a:spcPct val="0"/>
              </a:spcBef>
              <a:spcAft>
                <a:spcPct val="0"/>
              </a:spcAft>
              <a:buNone/>
            </a:pPr>
            <a:r>
              <a:rPr lang="en-US" altLang="en-US" sz="1800" b="1" dirty="0"/>
              <a:t>BEGIN</a:t>
            </a:r>
            <a:endParaRPr lang="en-US" altLang="en-US" sz="1800" dirty="0"/>
          </a:p>
          <a:p>
            <a:pPr marL="0" lvl="0" indent="0" defTabSz="914400" eaLnBrk="0" fontAlgn="base" hangingPunct="0">
              <a:lnSpc>
                <a:spcPct val="100000"/>
              </a:lnSpc>
              <a:spcBef>
                <a:spcPct val="0"/>
              </a:spcBef>
              <a:spcAft>
                <a:spcPct val="0"/>
              </a:spcAft>
              <a:buNone/>
            </a:pPr>
            <a:r>
              <a:rPr lang="en-US" altLang="en-US" sz="1800" dirty="0"/>
              <a:t>  </a:t>
            </a:r>
            <a:r>
              <a:rPr lang="en-US" altLang="en-US" sz="1800" b="1" dirty="0"/>
              <a:t>INSERT</a:t>
            </a:r>
            <a:r>
              <a:rPr lang="en-US" altLang="en-US" sz="1800" dirty="0"/>
              <a:t> </a:t>
            </a:r>
            <a:r>
              <a:rPr lang="en-US" altLang="en-US" sz="1800" b="1" dirty="0"/>
              <a:t>INTO</a:t>
            </a:r>
            <a:r>
              <a:rPr lang="en-US" altLang="en-US" sz="1800" dirty="0"/>
              <a:t> </a:t>
            </a:r>
            <a:r>
              <a:rPr lang="en-US" altLang="en-US" sz="1800" dirty="0" err="1"/>
              <a:t>hr_evnt_audit</a:t>
            </a:r>
            <a:r>
              <a:rPr lang="en-US" altLang="en-US" sz="1800" dirty="0"/>
              <a:t> </a:t>
            </a:r>
            <a:r>
              <a:rPr lang="en-US" altLang="en-US" sz="1800" b="1" dirty="0"/>
              <a:t>VALUES</a:t>
            </a:r>
            <a:r>
              <a:rPr lang="en-US" altLang="en-US" sz="1800" dirty="0"/>
              <a:t>(</a:t>
            </a:r>
          </a:p>
          <a:p>
            <a:pPr marL="0" lvl="0" indent="0" defTabSz="914400" eaLnBrk="0" fontAlgn="base" hangingPunct="0">
              <a:lnSpc>
                <a:spcPct val="100000"/>
              </a:lnSpc>
              <a:spcBef>
                <a:spcPct val="0"/>
              </a:spcBef>
              <a:spcAft>
                <a:spcPct val="0"/>
              </a:spcAft>
              <a:buNone/>
            </a:pPr>
            <a:r>
              <a:rPr lang="en-US" altLang="en-US" sz="1800" dirty="0"/>
              <a:t>    </a:t>
            </a:r>
            <a:r>
              <a:rPr lang="en-US" altLang="en-US" sz="1800" dirty="0" err="1"/>
              <a:t>ora_sysevent</a:t>
            </a:r>
            <a:r>
              <a:rPr lang="en-US" altLang="en-US" sz="1800" dirty="0"/>
              <a:t>,</a:t>
            </a:r>
          </a:p>
          <a:p>
            <a:pPr marL="0" lvl="0" indent="0" defTabSz="914400" eaLnBrk="0" fontAlgn="base" hangingPunct="0">
              <a:lnSpc>
                <a:spcPct val="100000"/>
              </a:lnSpc>
              <a:spcBef>
                <a:spcPct val="0"/>
              </a:spcBef>
              <a:spcAft>
                <a:spcPct val="0"/>
              </a:spcAft>
              <a:buNone/>
            </a:pPr>
            <a:r>
              <a:rPr lang="en-US" altLang="en-US" sz="1800" dirty="0"/>
              <a:t>    </a:t>
            </a:r>
            <a:r>
              <a:rPr lang="en-US" altLang="en-US" sz="1800" dirty="0" err="1"/>
              <a:t>sysdate</a:t>
            </a:r>
            <a:r>
              <a:rPr lang="en-US" altLang="en-US" sz="1800" dirty="0"/>
              <a:t>,</a:t>
            </a:r>
          </a:p>
          <a:p>
            <a:pPr marL="0" lvl="0" indent="0" defTabSz="914400" eaLnBrk="0" fontAlgn="base" hangingPunct="0">
              <a:lnSpc>
                <a:spcPct val="100000"/>
              </a:lnSpc>
              <a:spcBef>
                <a:spcPct val="0"/>
              </a:spcBef>
              <a:spcAft>
                <a:spcPct val="0"/>
              </a:spcAft>
              <a:buNone/>
            </a:pPr>
            <a:r>
              <a:rPr lang="en-US" altLang="en-US" sz="1800" dirty="0"/>
              <a:t>    TO_CHAR(</a:t>
            </a:r>
            <a:r>
              <a:rPr lang="en-US" altLang="en-US" sz="1800" dirty="0" err="1"/>
              <a:t>sysdate</a:t>
            </a:r>
            <a:r>
              <a:rPr lang="en-US" altLang="en-US" sz="1800" dirty="0"/>
              <a:t>, 'hh24:mi:ss'),</a:t>
            </a:r>
          </a:p>
          <a:p>
            <a:pPr marL="0" lvl="0" indent="0" defTabSz="914400" eaLnBrk="0" fontAlgn="base" hangingPunct="0">
              <a:lnSpc>
                <a:spcPct val="100000"/>
              </a:lnSpc>
              <a:spcBef>
                <a:spcPct val="0"/>
              </a:spcBef>
              <a:spcAft>
                <a:spcPct val="0"/>
              </a:spcAft>
              <a:buNone/>
            </a:pPr>
            <a:r>
              <a:rPr lang="en-US" altLang="en-US" sz="1800" dirty="0"/>
              <a:t>    NULL,</a:t>
            </a:r>
          </a:p>
          <a:p>
            <a:pPr marL="0" lvl="0" indent="0" defTabSz="914400" eaLnBrk="0" fontAlgn="base" hangingPunct="0">
              <a:lnSpc>
                <a:spcPct val="100000"/>
              </a:lnSpc>
              <a:spcBef>
                <a:spcPct val="0"/>
              </a:spcBef>
              <a:spcAft>
                <a:spcPct val="0"/>
              </a:spcAft>
              <a:buNone/>
            </a:pPr>
            <a:r>
              <a:rPr lang="en-US" altLang="en-US" sz="1800" dirty="0"/>
              <a:t>    NULL</a:t>
            </a:r>
          </a:p>
          <a:p>
            <a:pPr marL="0" lvl="0" indent="0" defTabSz="914400" eaLnBrk="0" fontAlgn="base" hangingPunct="0">
              <a:lnSpc>
                <a:spcPct val="100000"/>
              </a:lnSpc>
              <a:spcBef>
                <a:spcPct val="0"/>
              </a:spcBef>
              <a:spcAft>
                <a:spcPct val="0"/>
              </a:spcAft>
              <a:buNone/>
            </a:pPr>
            <a:r>
              <a:rPr lang="en-US" altLang="en-US" sz="1800" dirty="0"/>
              <a:t>  );</a:t>
            </a:r>
          </a:p>
          <a:p>
            <a:pPr marL="0" lvl="0" indent="0" defTabSz="914400" eaLnBrk="0" fontAlgn="base" hangingPunct="0">
              <a:lnSpc>
                <a:spcPct val="100000"/>
              </a:lnSpc>
              <a:spcBef>
                <a:spcPct val="0"/>
              </a:spcBef>
              <a:spcAft>
                <a:spcPct val="0"/>
              </a:spcAft>
              <a:buNone/>
            </a:pPr>
            <a:r>
              <a:rPr lang="en-US" altLang="en-US" sz="1800" dirty="0"/>
              <a:t>  </a:t>
            </a:r>
            <a:r>
              <a:rPr lang="en-US" altLang="en-US" sz="1800" b="1" dirty="0"/>
              <a:t>COMMIT</a:t>
            </a:r>
            <a:r>
              <a:rPr lang="en-US" altLang="en-US" sz="1800" dirty="0"/>
              <a:t>;</a:t>
            </a:r>
          </a:p>
          <a:p>
            <a:pPr marL="0" lvl="0" indent="0" defTabSz="914400" eaLnBrk="0" fontAlgn="base" hangingPunct="0">
              <a:lnSpc>
                <a:spcPct val="100000"/>
              </a:lnSpc>
              <a:spcBef>
                <a:spcPct val="0"/>
              </a:spcBef>
              <a:spcAft>
                <a:spcPct val="0"/>
              </a:spcAft>
              <a:buNone/>
            </a:pPr>
            <a:r>
              <a:rPr lang="en-US" altLang="en-US" sz="1800" b="1" dirty="0"/>
              <a:t>END</a:t>
            </a:r>
            <a:r>
              <a:rPr lang="en-US" altLang="en-US" sz="1800" dirty="0"/>
              <a:t>;</a:t>
            </a:r>
          </a:p>
          <a:p>
            <a:pPr marL="0" lvl="0" indent="0" defTabSz="914400" eaLnBrk="0" fontAlgn="base" hangingPunct="0">
              <a:lnSpc>
                <a:spcPct val="100000"/>
              </a:lnSpc>
              <a:spcBef>
                <a:spcPct val="0"/>
              </a:spcBef>
              <a:spcAft>
                <a:spcPct val="0"/>
              </a:spcAft>
              <a:buNone/>
            </a:pPr>
            <a:r>
              <a:rPr lang="en-US" altLang="en-US" sz="1800" dirty="0"/>
              <a:t>/</a:t>
            </a:r>
          </a:p>
          <a:p>
            <a:pPr marL="0" lvl="0" indent="0" defTabSz="914400" eaLnBrk="0" fontAlgn="base" hangingPunct="0">
              <a:lnSpc>
                <a:spcPct val="100000"/>
              </a:lnSpc>
              <a:spcBef>
                <a:spcPct val="0"/>
              </a:spcBef>
              <a:spcAft>
                <a:spcPct val="0"/>
              </a:spcAft>
              <a:buNone/>
            </a:pPr>
            <a:endParaRPr lang="en-US" altLang="en-US" sz="1800" dirty="0" smtClean="0"/>
          </a:p>
          <a:p>
            <a:pPr marL="0" lvl="0" indent="0" defTabSz="914400" eaLnBrk="0" fontAlgn="base" hangingPunct="0">
              <a:lnSpc>
                <a:spcPct val="100000"/>
              </a:lnSpc>
              <a:spcBef>
                <a:spcPct val="0"/>
              </a:spcBef>
              <a:spcAft>
                <a:spcPct val="0"/>
              </a:spcAft>
              <a:buNone/>
            </a:pPr>
            <a:endParaRPr lang="en-US" altLang="en-US" sz="1800" dirty="0"/>
          </a:p>
          <a:p>
            <a:pPr marL="0" indent="0">
              <a:buNone/>
            </a:pPr>
            <a:endParaRPr lang="en-IN" sz="1800" dirty="0"/>
          </a:p>
        </p:txBody>
      </p:sp>
    </p:spTree>
    <p:extLst>
      <p:ext uri="{BB962C8B-B14F-4D97-AF65-F5344CB8AC3E}">
        <p14:creationId xmlns:p14="http://schemas.microsoft.com/office/powerpoint/2010/main" val="377174217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Off trigger</a:t>
            </a:r>
            <a:endParaRPr lang="en-IN" dirty="0"/>
          </a:p>
        </p:txBody>
      </p:sp>
      <p:sp>
        <p:nvSpPr>
          <p:cNvPr id="3" name="Content Placeholder 2"/>
          <p:cNvSpPr>
            <a:spLocks noGrp="1"/>
          </p:cNvSpPr>
          <p:nvPr>
            <p:ph sz="half" idx="1"/>
          </p:nvPr>
        </p:nvSpPr>
        <p:spPr/>
        <p:txBody>
          <a:bodyPr/>
          <a:lstStyle/>
          <a:p>
            <a:pPr marL="0" lvl="0" indent="0" defTabSz="914400" eaLnBrk="0" fontAlgn="base" hangingPunct="0">
              <a:lnSpc>
                <a:spcPct val="100000"/>
              </a:lnSpc>
              <a:spcBef>
                <a:spcPct val="0"/>
              </a:spcBef>
              <a:spcAft>
                <a:spcPct val="0"/>
              </a:spcAft>
              <a:buNone/>
            </a:pPr>
            <a:r>
              <a:rPr lang="en-US" altLang="en-US" b="1" dirty="0"/>
              <a:t>CREATE</a:t>
            </a:r>
            <a:r>
              <a:rPr lang="en-US" altLang="en-US" dirty="0"/>
              <a:t> OR REPLACE </a:t>
            </a:r>
            <a:r>
              <a:rPr lang="en-US" altLang="en-US" b="1" dirty="0"/>
              <a:t>TRIGGER</a:t>
            </a:r>
            <a:r>
              <a:rPr lang="en-US" altLang="en-US" dirty="0"/>
              <a:t> </a:t>
            </a:r>
            <a:r>
              <a:rPr lang="en-US" altLang="en-US" dirty="0" err="1"/>
              <a:t>log_off_audit</a:t>
            </a:r>
            <a:endParaRPr lang="en-US" altLang="en-US" dirty="0"/>
          </a:p>
          <a:p>
            <a:pPr marL="0" lvl="0" indent="0" defTabSz="914400" eaLnBrk="0" fontAlgn="base" hangingPunct="0">
              <a:lnSpc>
                <a:spcPct val="100000"/>
              </a:lnSpc>
              <a:spcBef>
                <a:spcPct val="0"/>
              </a:spcBef>
              <a:spcAft>
                <a:spcPct val="0"/>
              </a:spcAft>
              <a:buNone/>
            </a:pPr>
            <a:r>
              <a:rPr lang="en-US" altLang="en-US" b="1" dirty="0"/>
              <a:t>BEFORE</a:t>
            </a:r>
            <a:r>
              <a:rPr lang="en-US" altLang="en-US" dirty="0"/>
              <a:t> LOGOFF </a:t>
            </a:r>
            <a:r>
              <a:rPr lang="en-US" altLang="en-US" b="1" dirty="0"/>
              <a:t>ON</a:t>
            </a:r>
            <a:r>
              <a:rPr lang="en-US" altLang="en-US" dirty="0"/>
              <a:t> </a:t>
            </a:r>
            <a:r>
              <a:rPr lang="en-US" altLang="en-US" b="1" dirty="0"/>
              <a:t>SCHEMA</a:t>
            </a:r>
            <a:endParaRPr lang="en-US" altLang="en-US" dirty="0"/>
          </a:p>
          <a:p>
            <a:pPr marL="0" lvl="0" indent="0" defTabSz="914400" eaLnBrk="0" fontAlgn="base" hangingPunct="0">
              <a:lnSpc>
                <a:spcPct val="100000"/>
              </a:lnSpc>
              <a:spcBef>
                <a:spcPct val="0"/>
              </a:spcBef>
              <a:spcAft>
                <a:spcPct val="0"/>
              </a:spcAft>
              <a:buNone/>
            </a:pPr>
            <a:r>
              <a:rPr lang="en-US" altLang="en-US" b="1" dirty="0"/>
              <a:t>BEGIN</a:t>
            </a:r>
            <a:endParaRPr lang="en-US" altLang="en-US" dirty="0"/>
          </a:p>
          <a:p>
            <a:pPr marL="0" lvl="0" indent="0" defTabSz="914400" eaLnBrk="0" fontAlgn="base" hangingPunct="0">
              <a:lnSpc>
                <a:spcPct val="100000"/>
              </a:lnSpc>
              <a:spcBef>
                <a:spcPct val="0"/>
              </a:spcBef>
              <a:spcAft>
                <a:spcPct val="0"/>
              </a:spcAft>
              <a:buNone/>
            </a:pPr>
            <a:r>
              <a:rPr lang="en-US" altLang="en-US" dirty="0"/>
              <a:t>  </a:t>
            </a:r>
            <a:r>
              <a:rPr lang="en-US" altLang="en-US" b="1" dirty="0"/>
              <a:t>INSERT</a:t>
            </a:r>
            <a:r>
              <a:rPr lang="en-US" altLang="en-US" dirty="0"/>
              <a:t> </a:t>
            </a:r>
            <a:r>
              <a:rPr lang="en-US" altLang="en-US" b="1" dirty="0"/>
              <a:t>INTO</a:t>
            </a:r>
            <a:r>
              <a:rPr lang="en-US" altLang="en-US" dirty="0"/>
              <a:t> </a:t>
            </a:r>
            <a:r>
              <a:rPr lang="en-US" altLang="en-US" dirty="0" err="1"/>
              <a:t>hr_evnt_audit</a:t>
            </a:r>
            <a:r>
              <a:rPr lang="en-US" altLang="en-US" dirty="0"/>
              <a:t> </a:t>
            </a:r>
            <a:r>
              <a:rPr lang="en-US" altLang="en-US" b="1" dirty="0"/>
              <a:t>VALUES</a:t>
            </a:r>
            <a:r>
              <a:rPr lang="en-US" altLang="en-US" dirty="0"/>
              <a:t>(</a:t>
            </a:r>
          </a:p>
          <a:p>
            <a:pPr marL="0" lvl="0" indent="0" defTabSz="914400" eaLnBrk="0" fontAlgn="base" hangingPunct="0">
              <a:lnSpc>
                <a:spcPct val="100000"/>
              </a:lnSpc>
              <a:spcBef>
                <a:spcPct val="0"/>
              </a:spcBef>
              <a:spcAft>
                <a:spcPct val="0"/>
              </a:spcAft>
              <a:buNone/>
            </a:pPr>
            <a:r>
              <a:rPr lang="en-US" altLang="en-US" dirty="0"/>
              <a:t>    </a:t>
            </a:r>
            <a:r>
              <a:rPr lang="en-US" altLang="en-US" dirty="0" err="1"/>
              <a:t>ora_sysevent</a:t>
            </a:r>
            <a:r>
              <a:rPr lang="en-US" altLang="en-US" dirty="0"/>
              <a:t>,</a:t>
            </a:r>
          </a:p>
          <a:p>
            <a:pPr marL="0" lvl="0" indent="0" defTabSz="914400" eaLnBrk="0" fontAlgn="base" hangingPunct="0">
              <a:lnSpc>
                <a:spcPct val="100000"/>
              </a:lnSpc>
              <a:spcBef>
                <a:spcPct val="0"/>
              </a:spcBef>
              <a:spcAft>
                <a:spcPct val="0"/>
              </a:spcAft>
              <a:buNone/>
            </a:pPr>
            <a:r>
              <a:rPr lang="en-US" altLang="en-US" dirty="0"/>
              <a:t>    NULL,</a:t>
            </a:r>
          </a:p>
          <a:p>
            <a:pPr marL="0" lvl="0" indent="0" defTabSz="914400" eaLnBrk="0" fontAlgn="base" hangingPunct="0">
              <a:lnSpc>
                <a:spcPct val="100000"/>
              </a:lnSpc>
              <a:spcBef>
                <a:spcPct val="0"/>
              </a:spcBef>
              <a:spcAft>
                <a:spcPct val="0"/>
              </a:spcAft>
              <a:buNone/>
            </a:pPr>
            <a:r>
              <a:rPr lang="en-US" altLang="en-US" dirty="0"/>
              <a:t>    NULL,</a:t>
            </a:r>
          </a:p>
          <a:p>
            <a:pPr marL="0" lvl="0" indent="0" defTabSz="914400" eaLnBrk="0" fontAlgn="base" hangingPunct="0">
              <a:lnSpc>
                <a:spcPct val="100000"/>
              </a:lnSpc>
              <a:spcBef>
                <a:spcPct val="0"/>
              </a:spcBef>
              <a:spcAft>
                <a:spcPct val="0"/>
              </a:spcAft>
              <a:buNone/>
            </a:pPr>
            <a:r>
              <a:rPr lang="en-US" altLang="en-US" dirty="0"/>
              <a:t>    SYSDATE,</a:t>
            </a:r>
          </a:p>
          <a:p>
            <a:pPr marL="0" lvl="0" indent="0" defTabSz="914400" eaLnBrk="0" fontAlgn="base" hangingPunct="0">
              <a:lnSpc>
                <a:spcPct val="100000"/>
              </a:lnSpc>
              <a:spcBef>
                <a:spcPct val="0"/>
              </a:spcBef>
              <a:spcAft>
                <a:spcPct val="0"/>
              </a:spcAft>
              <a:buNone/>
            </a:pPr>
            <a:r>
              <a:rPr lang="en-US" altLang="en-US" dirty="0"/>
              <a:t>    TO_CHAR(</a:t>
            </a:r>
            <a:r>
              <a:rPr lang="en-US" altLang="en-US" dirty="0" err="1"/>
              <a:t>sysdate</a:t>
            </a:r>
            <a:r>
              <a:rPr lang="en-US" altLang="en-US" dirty="0"/>
              <a:t>, 'hh24:mi:ss'),</a:t>
            </a:r>
          </a:p>
          <a:p>
            <a:pPr marL="0" lvl="0" indent="0" defTabSz="914400" eaLnBrk="0" fontAlgn="base" hangingPunct="0">
              <a:lnSpc>
                <a:spcPct val="100000"/>
              </a:lnSpc>
              <a:spcBef>
                <a:spcPct val="0"/>
              </a:spcBef>
              <a:spcAft>
                <a:spcPct val="0"/>
              </a:spcAft>
              <a:buNone/>
            </a:pPr>
            <a:r>
              <a:rPr lang="en-US" altLang="en-US" dirty="0"/>
              <a:t>      );</a:t>
            </a:r>
          </a:p>
          <a:p>
            <a:pPr marL="0" lvl="0" indent="0" defTabSz="914400" eaLnBrk="0" fontAlgn="base" hangingPunct="0">
              <a:lnSpc>
                <a:spcPct val="100000"/>
              </a:lnSpc>
              <a:spcBef>
                <a:spcPct val="0"/>
              </a:spcBef>
              <a:spcAft>
                <a:spcPct val="0"/>
              </a:spcAft>
              <a:buNone/>
            </a:pPr>
            <a:r>
              <a:rPr lang="en-US" altLang="en-US" dirty="0"/>
              <a:t>  </a:t>
            </a:r>
            <a:r>
              <a:rPr lang="en-US" altLang="en-US" b="1" dirty="0"/>
              <a:t>COMMIT</a:t>
            </a:r>
            <a:r>
              <a:rPr lang="en-US" altLang="en-US" dirty="0"/>
              <a:t>;</a:t>
            </a:r>
          </a:p>
          <a:p>
            <a:pPr marL="0" lvl="0" indent="0" defTabSz="914400" eaLnBrk="0" fontAlgn="base" hangingPunct="0">
              <a:lnSpc>
                <a:spcPct val="100000"/>
              </a:lnSpc>
              <a:spcBef>
                <a:spcPct val="0"/>
              </a:spcBef>
              <a:spcAft>
                <a:spcPct val="0"/>
              </a:spcAft>
              <a:buNone/>
            </a:pPr>
            <a:r>
              <a:rPr lang="en-US" altLang="en-US" b="1" dirty="0"/>
              <a:t>END</a:t>
            </a:r>
            <a:r>
              <a:rPr lang="en-US" altLang="en-US" dirty="0"/>
              <a:t>;</a:t>
            </a:r>
          </a:p>
          <a:p>
            <a:pPr marL="0" lvl="0" indent="0" defTabSz="914400" eaLnBrk="0" fontAlgn="base" hangingPunct="0">
              <a:lnSpc>
                <a:spcPct val="100000"/>
              </a:lnSpc>
              <a:spcBef>
                <a:spcPct val="0"/>
              </a:spcBef>
              <a:spcAft>
                <a:spcPct val="0"/>
              </a:spcAft>
              <a:buNone/>
            </a:pPr>
            <a:r>
              <a:rPr lang="en-US" altLang="en-US"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8773937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StartUp</a:t>
            </a:r>
            <a:r>
              <a:rPr lang="en-US" dirty="0" smtClean="0"/>
              <a:t> Trigger</a:t>
            </a:r>
            <a:endParaRPr lang="en-IN" dirty="0"/>
          </a:p>
        </p:txBody>
      </p:sp>
      <p:sp>
        <p:nvSpPr>
          <p:cNvPr id="3" name="Content Placeholder 2"/>
          <p:cNvSpPr>
            <a:spLocks noGrp="1"/>
          </p:cNvSpPr>
          <p:nvPr>
            <p:ph sz="half" idx="1"/>
          </p:nvPr>
        </p:nvSpPr>
        <p:spPr/>
        <p:txBody>
          <a:bodyPr/>
          <a:lstStyle/>
          <a:p>
            <a:pPr marL="0" indent="0">
              <a:buNone/>
            </a:pPr>
            <a:r>
              <a:rPr lang="en-US" sz="2000" dirty="0" smtClean="0"/>
              <a:t>CREATE TABLE </a:t>
            </a:r>
            <a:r>
              <a:rPr lang="en-US" sz="2000" dirty="0" err="1" smtClean="0"/>
              <a:t>startup_audit</a:t>
            </a:r>
            <a:endParaRPr lang="en-US" sz="2000" dirty="0" smtClean="0"/>
          </a:p>
          <a:p>
            <a:pPr marL="0" indent="0">
              <a:buNone/>
            </a:pPr>
            <a:r>
              <a:rPr lang="en-US" sz="2000" dirty="0" smtClean="0"/>
              <a:t>(</a:t>
            </a:r>
          </a:p>
          <a:p>
            <a:pPr marL="0" indent="0">
              <a:buNone/>
            </a:pPr>
            <a:r>
              <a:rPr lang="en-US" sz="2000" dirty="0" err="1" smtClean="0"/>
              <a:t>event_type</a:t>
            </a:r>
            <a:r>
              <a:rPr lang="en-US" sz="2000" dirty="0" smtClean="0"/>
              <a:t> VRACHAR2(30),</a:t>
            </a:r>
          </a:p>
          <a:p>
            <a:pPr marL="0" indent="0">
              <a:buNone/>
            </a:pPr>
            <a:r>
              <a:rPr lang="en-US" sz="2000" dirty="0" err="1"/>
              <a:t>e</a:t>
            </a:r>
            <a:r>
              <a:rPr lang="en-US" sz="2000" dirty="0" err="1" smtClean="0"/>
              <a:t>vent_date</a:t>
            </a:r>
            <a:r>
              <a:rPr lang="en-US" sz="2000" dirty="0" smtClean="0"/>
              <a:t> DATE,</a:t>
            </a:r>
          </a:p>
          <a:p>
            <a:pPr marL="0" indent="0">
              <a:buNone/>
            </a:pPr>
            <a:r>
              <a:rPr lang="en-US" sz="2000" dirty="0" err="1" smtClean="0"/>
              <a:t>event_time</a:t>
            </a:r>
            <a:r>
              <a:rPr lang="en-US" sz="2000" dirty="0" smtClean="0"/>
              <a:t> VARCHAR2(15)</a:t>
            </a:r>
          </a:p>
          <a:p>
            <a:pPr marL="0" indent="0">
              <a:buNone/>
            </a:pPr>
            <a:r>
              <a:rPr lang="en-US" sz="2000" dirty="0" smtClean="0"/>
              <a:t>);</a:t>
            </a:r>
          </a:p>
          <a:p>
            <a:pPr marL="0" lvl="0" indent="0" defTabSz="914400" eaLnBrk="0" fontAlgn="base" hangingPunct="0">
              <a:lnSpc>
                <a:spcPct val="100000"/>
              </a:lnSpc>
              <a:spcBef>
                <a:spcPct val="0"/>
              </a:spcBef>
              <a:spcAft>
                <a:spcPct val="0"/>
              </a:spcAft>
              <a:buNone/>
            </a:pPr>
            <a:r>
              <a:rPr lang="en-US" altLang="en-US" sz="2000" b="1" dirty="0"/>
              <a:t>CREATE</a:t>
            </a:r>
            <a:r>
              <a:rPr lang="en-US" altLang="en-US" sz="2000" dirty="0"/>
              <a:t> OR REPLACE </a:t>
            </a:r>
            <a:r>
              <a:rPr lang="en-US" altLang="en-US" sz="2000" b="1" dirty="0" smtClean="0"/>
              <a:t>TRIGGER </a:t>
            </a:r>
            <a:r>
              <a:rPr lang="en-US" altLang="en-US" sz="2000" dirty="0" err="1" smtClean="0"/>
              <a:t>tr_startup_audit</a:t>
            </a:r>
            <a:endParaRPr lang="en-US" altLang="en-US" sz="2000" dirty="0"/>
          </a:p>
          <a:p>
            <a:pPr marL="0" lvl="0" indent="0" defTabSz="914400" eaLnBrk="0" fontAlgn="base" hangingPunct="0">
              <a:lnSpc>
                <a:spcPct val="100000"/>
              </a:lnSpc>
              <a:spcBef>
                <a:spcPct val="0"/>
              </a:spcBef>
              <a:spcAft>
                <a:spcPct val="0"/>
              </a:spcAft>
              <a:buNone/>
            </a:pPr>
            <a:r>
              <a:rPr lang="en-US" altLang="en-US" sz="2000" b="1" dirty="0" smtClean="0"/>
              <a:t>AFTER</a:t>
            </a:r>
            <a:r>
              <a:rPr lang="en-US" altLang="en-US" sz="2000" dirty="0" smtClean="0"/>
              <a:t> STARTUP </a:t>
            </a:r>
            <a:r>
              <a:rPr lang="en-US" altLang="en-US" sz="2000" b="1" dirty="0"/>
              <a:t>ON</a:t>
            </a:r>
            <a:r>
              <a:rPr lang="en-US" altLang="en-US" sz="2000" dirty="0"/>
              <a:t> </a:t>
            </a:r>
            <a:r>
              <a:rPr lang="en-US" altLang="en-US" sz="2000" b="1" dirty="0" smtClean="0"/>
              <a:t>DATABASE</a:t>
            </a:r>
            <a:endParaRPr lang="en-US" altLang="en-US" sz="2000" dirty="0"/>
          </a:p>
          <a:p>
            <a:pPr marL="0" lvl="0" indent="0" defTabSz="914400" eaLnBrk="0" fontAlgn="base" hangingPunct="0">
              <a:lnSpc>
                <a:spcPct val="100000"/>
              </a:lnSpc>
              <a:spcBef>
                <a:spcPct val="0"/>
              </a:spcBef>
              <a:spcAft>
                <a:spcPct val="0"/>
              </a:spcAft>
              <a:buNone/>
            </a:pPr>
            <a:r>
              <a:rPr lang="en-US" altLang="en-US" sz="2000" b="1" dirty="0"/>
              <a:t>BEGIN</a:t>
            </a:r>
            <a:endParaRPr lang="en-US" altLang="en-US" sz="2000" dirty="0"/>
          </a:p>
          <a:p>
            <a:pPr marL="0" lvl="0" indent="0" defTabSz="914400" eaLnBrk="0" fontAlgn="base" hangingPunct="0">
              <a:lnSpc>
                <a:spcPct val="100000"/>
              </a:lnSpc>
              <a:spcBef>
                <a:spcPct val="0"/>
              </a:spcBef>
              <a:spcAft>
                <a:spcPct val="0"/>
              </a:spcAft>
              <a:buNone/>
            </a:pPr>
            <a:r>
              <a:rPr lang="en-US" altLang="en-US" sz="2000" dirty="0"/>
              <a:t>  </a:t>
            </a:r>
            <a:r>
              <a:rPr lang="en-US" altLang="en-US" sz="2000" b="1" dirty="0"/>
              <a:t>INSERT</a:t>
            </a:r>
            <a:r>
              <a:rPr lang="en-US" altLang="en-US" sz="2000" dirty="0"/>
              <a:t> </a:t>
            </a:r>
            <a:r>
              <a:rPr lang="en-US" altLang="en-US" sz="2000" b="1" dirty="0"/>
              <a:t>INTO</a:t>
            </a:r>
            <a:r>
              <a:rPr lang="en-US" altLang="en-US" sz="2000" dirty="0"/>
              <a:t> </a:t>
            </a:r>
            <a:r>
              <a:rPr lang="en-US" altLang="en-US" sz="2000" dirty="0" err="1" smtClean="0"/>
              <a:t>startup_audit</a:t>
            </a:r>
            <a:r>
              <a:rPr lang="en-US" altLang="en-US" sz="2000" dirty="0" smtClean="0"/>
              <a:t> </a:t>
            </a:r>
            <a:r>
              <a:rPr lang="en-US" altLang="en-US" sz="2000" b="1" dirty="0"/>
              <a:t>VALUES</a:t>
            </a:r>
            <a:r>
              <a:rPr lang="en-US" altLang="en-US" sz="2000" dirty="0"/>
              <a:t>(</a:t>
            </a:r>
          </a:p>
          <a:p>
            <a:pPr marL="0" lvl="0" indent="0" defTabSz="914400" eaLnBrk="0" fontAlgn="base" hangingPunct="0">
              <a:lnSpc>
                <a:spcPct val="100000"/>
              </a:lnSpc>
              <a:spcBef>
                <a:spcPct val="0"/>
              </a:spcBef>
              <a:spcAft>
                <a:spcPct val="0"/>
              </a:spcAft>
              <a:buNone/>
            </a:pPr>
            <a:r>
              <a:rPr lang="en-US" altLang="en-US" sz="2000" dirty="0"/>
              <a:t>    </a:t>
            </a:r>
            <a:r>
              <a:rPr lang="en-US" altLang="en-US" sz="2000" dirty="0" err="1"/>
              <a:t>ora_sysevent</a:t>
            </a:r>
            <a:r>
              <a:rPr lang="en-US" altLang="en-US" sz="2000" dirty="0"/>
              <a:t>,</a:t>
            </a:r>
          </a:p>
          <a:p>
            <a:pPr marL="0" lvl="0" indent="0" defTabSz="914400" eaLnBrk="0" fontAlgn="base" hangingPunct="0">
              <a:lnSpc>
                <a:spcPct val="100000"/>
              </a:lnSpc>
              <a:spcBef>
                <a:spcPct val="0"/>
              </a:spcBef>
              <a:spcAft>
                <a:spcPct val="0"/>
              </a:spcAft>
              <a:buNone/>
            </a:pPr>
            <a:r>
              <a:rPr lang="en-US" altLang="en-US" sz="2000" dirty="0" smtClean="0"/>
              <a:t>    SYSDATE</a:t>
            </a:r>
            <a:r>
              <a:rPr lang="en-US" altLang="en-US" sz="2000" dirty="0"/>
              <a:t>,</a:t>
            </a:r>
          </a:p>
          <a:p>
            <a:pPr marL="0" lvl="0" indent="0" defTabSz="914400" eaLnBrk="0" fontAlgn="base" hangingPunct="0">
              <a:lnSpc>
                <a:spcPct val="100000"/>
              </a:lnSpc>
              <a:spcBef>
                <a:spcPct val="0"/>
              </a:spcBef>
              <a:spcAft>
                <a:spcPct val="0"/>
              </a:spcAft>
              <a:buNone/>
            </a:pPr>
            <a:r>
              <a:rPr lang="en-US" altLang="en-US" sz="2000" dirty="0"/>
              <a:t>    TO_CHAR(</a:t>
            </a:r>
            <a:r>
              <a:rPr lang="en-US" altLang="en-US" sz="2000" dirty="0" err="1"/>
              <a:t>sysdate</a:t>
            </a:r>
            <a:r>
              <a:rPr lang="en-US" altLang="en-US" sz="2000" dirty="0"/>
              <a:t>, 'hh24:mi:ss'),</a:t>
            </a:r>
          </a:p>
          <a:p>
            <a:pPr marL="0" lvl="0" indent="0" defTabSz="914400" eaLnBrk="0" fontAlgn="base" hangingPunct="0">
              <a:lnSpc>
                <a:spcPct val="100000"/>
              </a:lnSpc>
              <a:spcBef>
                <a:spcPct val="0"/>
              </a:spcBef>
              <a:spcAft>
                <a:spcPct val="0"/>
              </a:spcAft>
              <a:buNone/>
            </a:pPr>
            <a:r>
              <a:rPr lang="en-US" altLang="en-US" sz="2000" dirty="0"/>
              <a:t>      );</a:t>
            </a:r>
          </a:p>
          <a:p>
            <a:pPr marL="0" lvl="0" indent="0" defTabSz="914400" eaLnBrk="0" fontAlgn="base" hangingPunct="0">
              <a:lnSpc>
                <a:spcPct val="100000"/>
              </a:lnSpc>
              <a:spcBef>
                <a:spcPct val="0"/>
              </a:spcBef>
              <a:spcAft>
                <a:spcPct val="0"/>
              </a:spcAft>
              <a:buNone/>
            </a:pPr>
            <a:r>
              <a:rPr lang="en-US" altLang="en-US" sz="2000" b="1" dirty="0" smtClean="0"/>
              <a:t>END</a:t>
            </a:r>
            <a:r>
              <a:rPr lang="en-US" altLang="en-US" sz="2000" dirty="0"/>
              <a:t>;</a:t>
            </a:r>
          </a:p>
          <a:p>
            <a:pPr marL="0" indent="0">
              <a:buNone/>
            </a:pPr>
            <a:endParaRPr lang="en-IN" sz="2000" dirty="0"/>
          </a:p>
        </p:txBody>
      </p:sp>
    </p:spTree>
    <p:extLst>
      <p:ext uri="{BB962C8B-B14F-4D97-AF65-F5344CB8AC3E}">
        <p14:creationId xmlns:p14="http://schemas.microsoft.com/office/powerpoint/2010/main" val="172187227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Shutdown Triggers</a:t>
            </a:r>
            <a:endParaRPr lang="en-IN" dirty="0"/>
          </a:p>
        </p:txBody>
      </p:sp>
      <p:sp>
        <p:nvSpPr>
          <p:cNvPr id="3" name="Content Placeholder 2"/>
          <p:cNvSpPr>
            <a:spLocks noGrp="1"/>
          </p:cNvSpPr>
          <p:nvPr>
            <p:ph sz="half" idx="1"/>
          </p:nvPr>
        </p:nvSpPr>
        <p:spPr/>
        <p:txBody>
          <a:bodyPr/>
          <a:lstStyle/>
          <a:p>
            <a:pPr marL="0" lvl="0" indent="0" defTabSz="914400" eaLnBrk="0" fontAlgn="base" hangingPunct="0">
              <a:lnSpc>
                <a:spcPct val="100000"/>
              </a:lnSpc>
              <a:spcBef>
                <a:spcPct val="0"/>
              </a:spcBef>
              <a:spcAft>
                <a:spcPct val="0"/>
              </a:spcAft>
              <a:buNone/>
            </a:pPr>
            <a:r>
              <a:rPr lang="en-US" altLang="en-US" b="1" dirty="0"/>
              <a:t>CREATE</a:t>
            </a:r>
            <a:r>
              <a:rPr lang="en-US" altLang="en-US" dirty="0"/>
              <a:t> OR REPLACE </a:t>
            </a:r>
            <a:r>
              <a:rPr lang="en-US" altLang="en-US" b="1" dirty="0"/>
              <a:t>TRIGGER </a:t>
            </a:r>
            <a:r>
              <a:rPr lang="en-US" altLang="en-US" dirty="0" err="1" smtClean="0"/>
              <a:t>tr_shutdown_audit</a:t>
            </a:r>
            <a:endParaRPr lang="en-US" altLang="en-US" dirty="0"/>
          </a:p>
          <a:p>
            <a:pPr marL="0" lvl="0" indent="0" defTabSz="914400" eaLnBrk="0" fontAlgn="base" hangingPunct="0">
              <a:lnSpc>
                <a:spcPct val="100000"/>
              </a:lnSpc>
              <a:spcBef>
                <a:spcPct val="0"/>
              </a:spcBef>
              <a:spcAft>
                <a:spcPct val="0"/>
              </a:spcAft>
              <a:buNone/>
            </a:pPr>
            <a:r>
              <a:rPr lang="en-US" altLang="en-US" b="1" dirty="0" smtClean="0"/>
              <a:t>BEFORE</a:t>
            </a:r>
            <a:r>
              <a:rPr lang="en-US" altLang="en-US" dirty="0" smtClean="0"/>
              <a:t> SHUTDOWN </a:t>
            </a:r>
            <a:r>
              <a:rPr lang="en-US" altLang="en-US" b="1" dirty="0" smtClean="0"/>
              <a:t>ON</a:t>
            </a:r>
            <a:r>
              <a:rPr lang="en-US" altLang="en-US" dirty="0" smtClean="0"/>
              <a:t> </a:t>
            </a:r>
            <a:r>
              <a:rPr lang="en-US" altLang="en-US" b="1" dirty="0"/>
              <a:t>DATABASE</a:t>
            </a:r>
            <a:endParaRPr lang="en-US" altLang="en-US" dirty="0"/>
          </a:p>
          <a:p>
            <a:pPr marL="0" lvl="0" indent="0" defTabSz="914400" eaLnBrk="0" fontAlgn="base" hangingPunct="0">
              <a:lnSpc>
                <a:spcPct val="100000"/>
              </a:lnSpc>
              <a:spcBef>
                <a:spcPct val="0"/>
              </a:spcBef>
              <a:spcAft>
                <a:spcPct val="0"/>
              </a:spcAft>
              <a:buNone/>
            </a:pPr>
            <a:r>
              <a:rPr lang="en-US" altLang="en-US" b="1" dirty="0"/>
              <a:t>BEGIN</a:t>
            </a:r>
            <a:endParaRPr lang="en-US" altLang="en-US" dirty="0"/>
          </a:p>
          <a:p>
            <a:pPr marL="0" lvl="0" indent="0" defTabSz="914400" eaLnBrk="0" fontAlgn="base" hangingPunct="0">
              <a:lnSpc>
                <a:spcPct val="100000"/>
              </a:lnSpc>
              <a:spcBef>
                <a:spcPct val="0"/>
              </a:spcBef>
              <a:spcAft>
                <a:spcPct val="0"/>
              </a:spcAft>
              <a:buNone/>
            </a:pPr>
            <a:r>
              <a:rPr lang="en-US" altLang="en-US" dirty="0"/>
              <a:t>  </a:t>
            </a:r>
            <a:r>
              <a:rPr lang="en-US" altLang="en-US" b="1" dirty="0"/>
              <a:t>INSERT</a:t>
            </a:r>
            <a:r>
              <a:rPr lang="en-US" altLang="en-US" dirty="0"/>
              <a:t> </a:t>
            </a:r>
            <a:r>
              <a:rPr lang="en-US" altLang="en-US" b="1" dirty="0"/>
              <a:t>INTO</a:t>
            </a:r>
            <a:r>
              <a:rPr lang="en-US" altLang="en-US" dirty="0"/>
              <a:t> </a:t>
            </a:r>
            <a:r>
              <a:rPr lang="en-US" altLang="en-US" dirty="0" err="1"/>
              <a:t>startup_audit</a:t>
            </a:r>
            <a:r>
              <a:rPr lang="en-US" altLang="en-US" dirty="0"/>
              <a:t> </a:t>
            </a:r>
            <a:r>
              <a:rPr lang="en-US" altLang="en-US" b="1" dirty="0"/>
              <a:t>VALUES</a:t>
            </a:r>
            <a:r>
              <a:rPr lang="en-US" altLang="en-US" dirty="0"/>
              <a:t>(</a:t>
            </a:r>
          </a:p>
          <a:p>
            <a:pPr marL="0" lvl="0" indent="0" defTabSz="914400" eaLnBrk="0" fontAlgn="base" hangingPunct="0">
              <a:lnSpc>
                <a:spcPct val="100000"/>
              </a:lnSpc>
              <a:spcBef>
                <a:spcPct val="0"/>
              </a:spcBef>
              <a:spcAft>
                <a:spcPct val="0"/>
              </a:spcAft>
              <a:buNone/>
            </a:pPr>
            <a:r>
              <a:rPr lang="en-US" altLang="en-US" dirty="0"/>
              <a:t>    </a:t>
            </a:r>
            <a:r>
              <a:rPr lang="en-US" altLang="en-US" dirty="0" err="1"/>
              <a:t>ora_sysevent</a:t>
            </a:r>
            <a:r>
              <a:rPr lang="en-US" altLang="en-US" dirty="0"/>
              <a:t>,</a:t>
            </a:r>
          </a:p>
          <a:p>
            <a:pPr marL="0" lvl="0" indent="0" defTabSz="914400" eaLnBrk="0" fontAlgn="base" hangingPunct="0">
              <a:lnSpc>
                <a:spcPct val="100000"/>
              </a:lnSpc>
              <a:spcBef>
                <a:spcPct val="0"/>
              </a:spcBef>
              <a:spcAft>
                <a:spcPct val="0"/>
              </a:spcAft>
              <a:buNone/>
            </a:pPr>
            <a:r>
              <a:rPr lang="en-US" altLang="en-US" dirty="0"/>
              <a:t>    SYSDATE,</a:t>
            </a:r>
          </a:p>
          <a:p>
            <a:pPr marL="0" lvl="0" indent="0" defTabSz="914400" eaLnBrk="0" fontAlgn="base" hangingPunct="0">
              <a:lnSpc>
                <a:spcPct val="100000"/>
              </a:lnSpc>
              <a:spcBef>
                <a:spcPct val="0"/>
              </a:spcBef>
              <a:spcAft>
                <a:spcPct val="0"/>
              </a:spcAft>
              <a:buNone/>
            </a:pPr>
            <a:r>
              <a:rPr lang="en-US" altLang="en-US" dirty="0"/>
              <a:t>    TO_CHAR(</a:t>
            </a:r>
            <a:r>
              <a:rPr lang="en-US" altLang="en-US" dirty="0" err="1"/>
              <a:t>sysdate</a:t>
            </a:r>
            <a:r>
              <a:rPr lang="en-US" altLang="en-US" dirty="0"/>
              <a:t>, 'hh24:mi:ss'),</a:t>
            </a:r>
          </a:p>
          <a:p>
            <a:pPr marL="0" lvl="0" indent="0" defTabSz="914400" eaLnBrk="0" fontAlgn="base" hangingPunct="0">
              <a:lnSpc>
                <a:spcPct val="100000"/>
              </a:lnSpc>
              <a:spcBef>
                <a:spcPct val="0"/>
              </a:spcBef>
              <a:spcAft>
                <a:spcPct val="0"/>
              </a:spcAft>
              <a:buNone/>
            </a:pPr>
            <a:r>
              <a:rPr lang="en-US" altLang="en-US" dirty="0"/>
              <a:t>      );</a:t>
            </a:r>
          </a:p>
          <a:p>
            <a:pPr marL="0" lvl="0" indent="0" defTabSz="914400" eaLnBrk="0" fontAlgn="base" hangingPunct="0">
              <a:lnSpc>
                <a:spcPct val="100000"/>
              </a:lnSpc>
              <a:spcBef>
                <a:spcPct val="0"/>
              </a:spcBef>
              <a:spcAft>
                <a:spcPct val="0"/>
              </a:spcAft>
              <a:buNone/>
            </a:pPr>
            <a:r>
              <a:rPr lang="en-US" altLang="en-US" b="1" dirty="0"/>
              <a:t>END</a:t>
            </a:r>
            <a:r>
              <a:rPr lang="en-US" altLang="en-US" dirty="0" smtClean="0"/>
              <a:t>;</a:t>
            </a:r>
          </a:p>
          <a:p>
            <a:pPr marL="0" lvl="0" indent="0" defTabSz="914400" eaLnBrk="0" fontAlgn="base" hangingPunct="0">
              <a:lnSpc>
                <a:spcPct val="100000"/>
              </a:lnSpc>
              <a:spcBef>
                <a:spcPct val="0"/>
              </a:spcBef>
              <a:spcAft>
                <a:spcPct val="0"/>
              </a:spcAft>
              <a:buNone/>
            </a:pPr>
            <a:r>
              <a:rPr lang="en-US" altLang="en-US" dirty="0"/>
              <a:t>/</a:t>
            </a:r>
            <a:endParaRPr lang="en-US" altLang="en-US" dirty="0"/>
          </a:p>
        </p:txBody>
      </p:sp>
    </p:spTree>
    <p:extLst>
      <p:ext uri="{BB962C8B-B14F-4D97-AF65-F5344CB8AC3E}">
        <p14:creationId xmlns:p14="http://schemas.microsoft.com/office/powerpoint/2010/main" val="414016707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based on the level</a:t>
            </a:r>
            <a:br>
              <a:rPr lang="en-US" dirty="0"/>
            </a:br>
            <a:endParaRPr lang="en-IN" dirty="0"/>
          </a:p>
        </p:txBody>
      </p:sp>
      <p:sp>
        <p:nvSpPr>
          <p:cNvPr id="3" name="Content Placeholder 2"/>
          <p:cNvSpPr>
            <a:spLocks noGrp="1"/>
          </p:cNvSpPr>
          <p:nvPr>
            <p:ph sz="half" idx="1"/>
          </p:nvPr>
        </p:nvSpPr>
        <p:spPr/>
        <p:txBody>
          <a:bodyPr/>
          <a:lstStyle/>
          <a:p>
            <a:r>
              <a:rPr lang="en-US" dirty="0"/>
              <a:t>STATEMENT level Trigger</a:t>
            </a:r>
            <a:r>
              <a:rPr lang="en-US" dirty="0" smtClean="0"/>
              <a:t>: It fires one time for the specified event statement.</a:t>
            </a:r>
            <a:endParaRPr lang="en-US" dirty="0"/>
          </a:p>
          <a:p>
            <a:r>
              <a:rPr lang="en-US" dirty="0"/>
              <a:t>ROW level Trigger</a:t>
            </a:r>
            <a:r>
              <a:rPr lang="en-US" dirty="0" smtClean="0"/>
              <a:t>: It fires for each record that got affected in the specified event. (only for DML)</a:t>
            </a:r>
          </a:p>
          <a:p>
            <a:endParaRPr lang="en-US" dirty="0" smtClean="0"/>
          </a:p>
          <a:p>
            <a:r>
              <a:rPr lang="en-US" dirty="0"/>
              <a:t> This clause is used to determine whether a trigger must fire when each row gets affected ( i.e. a Row Level Trigger) or just once when the entire </a:t>
            </a:r>
            <a:r>
              <a:rPr lang="en-US" dirty="0" err="1"/>
              <a:t>sql</a:t>
            </a:r>
            <a:r>
              <a:rPr lang="en-US" dirty="0"/>
              <a:t> statement is executed(</a:t>
            </a:r>
            <a:r>
              <a:rPr lang="en-US" dirty="0" err="1"/>
              <a:t>i.e.statement</a:t>
            </a:r>
            <a:r>
              <a:rPr lang="en-US" dirty="0"/>
              <a:t> level Trigger).</a:t>
            </a:r>
          </a:p>
          <a:p>
            <a:pPr marL="0" indent="0">
              <a:buNone/>
            </a:pPr>
            <a:endParaRPr lang="en-IN" dirty="0"/>
          </a:p>
        </p:txBody>
      </p:sp>
    </p:spTree>
    <p:extLst>
      <p:ext uri="{BB962C8B-B14F-4D97-AF65-F5344CB8AC3E}">
        <p14:creationId xmlns:p14="http://schemas.microsoft.com/office/powerpoint/2010/main" val="34912101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level triggers</a:t>
            </a:r>
            <a:endParaRPr lang="en-IN" dirty="0"/>
          </a:p>
        </p:txBody>
      </p:sp>
      <p:sp>
        <p:nvSpPr>
          <p:cNvPr id="3" name="Content Placeholder 2"/>
          <p:cNvSpPr>
            <a:spLocks noGrp="1"/>
          </p:cNvSpPr>
          <p:nvPr>
            <p:ph sz="half" idx="1"/>
          </p:nvPr>
        </p:nvSpPr>
        <p:spPr/>
        <p:txBody>
          <a:bodyPr/>
          <a:lstStyle/>
          <a:p>
            <a:pPr marL="0" indent="0">
              <a:buNone/>
            </a:pPr>
            <a:r>
              <a:rPr lang="en-US" altLang="en-US" i="1" dirty="0"/>
              <a:t>CREATE or REPLACE TRIGGER </a:t>
            </a:r>
            <a:r>
              <a:rPr lang="en-US" altLang="en-US" i="1" dirty="0" err="1" smtClean="0"/>
              <a:t>Before_Update_Stat_product</a:t>
            </a:r>
            <a:r>
              <a:rPr lang="en-US" altLang="en-US" i="1" dirty="0" smtClean="0"/>
              <a:t> </a:t>
            </a:r>
          </a:p>
          <a:p>
            <a:pPr marL="0" indent="0">
              <a:buNone/>
            </a:pPr>
            <a:r>
              <a:rPr lang="en-US" altLang="en-US" i="1" dirty="0" smtClean="0"/>
              <a:t>BEFORE </a:t>
            </a:r>
          </a:p>
          <a:p>
            <a:pPr marL="0" indent="0">
              <a:buNone/>
            </a:pPr>
            <a:r>
              <a:rPr lang="en-US" altLang="en-US" i="1" dirty="0" smtClean="0"/>
              <a:t>UPDATE ON </a:t>
            </a:r>
            <a:r>
              <a:rPr lang="en-US" altLang="en-US" i="1" dirty="0"/>
              <a:t>product </a:t>
            </a:r>
            <a:endParaRPr lang="en-US" altLang="en-US" i="1" dirty="0" smtClean="0"/>
          </a:p>
          <a:p>
            <a:pPr marL="0" indent="0">
              <a:buNone/>
            </a:pPr>
            <a:r>
              <a:rPr lang="en-US" altLang="en-US" i="1" dirty="0" smtClean="0"/>
              <a:t>Begin</a:t>
            </a:r>
          </a:p>
          <a:p>
            <a:pPr marL="0" indent="0">
              <a:buNone/>
            </a:pPr>
            <a:r>
              <a:rPr lang="en-US" altLang="en-US" i="1" dirty="0" smtClean="0"/>
              <a:t>INSERT </a:t>
            </a:r>
            <a:r>
              <a:rPr lang="en-US" altLang="en-US" i="1" dirty="0"/>
              <a:t>INTO </a:t>
            </a:r>
            <a:r>
              <a:rPr lang="en-US" altLang="en-US" i="1" dirty="0" err="1"/>
              <a:t>product_check</a:t>
            </a:r>
            <a:r>
              <a:rPr lang="en-US" altLang="en-US" i="1" dirty="0"/>
              <a:t> </a:t>
            </a:r>
            <a:endParaRPr lang="en-US" altLang="en-US" i="1" dirty="0" smtClean="0"/>
          </a:p>
          <a:p>
            <a:pPr marL="0" indent="0">
              <a:buNone/>
            </a:pPr>
            <a:r>
              <a:rPr lang="en-US" altLang="en-US" i="1" dirty="0" smtClean="0"/>
              <a:t>Values</a:t>
            </a:r>
            <a:r>
              <a:rPr lang="en-US" altLang="en-US" i="1" dirty="0"/>
              <a:t>('Before update, statement level',</a:t>
            </a:r>
            <a:r>
              <a:rPr lang="en-US" altLang="en-US" i="1" dirty="0" err="1"/>
              <a:t>sysdate</a:t>
            </a:r>
            <a:r>
              <a:rPr lang="en-US" altLang="en-US" i="1" dirty="0"/>
              <a:t>); </a:t>
            </a:r>
            <a:endParaRPr lang="en-US" altLang="en-US" i="1" dirty="0" smtClean="0"/>
          </a:p>
          <a:p>
            <a:pPr marL="0" indent="0">
              <a:buNone/>
            </a:pPr>
            <a:r>
              <a:rPr lang="en-US" altLang="en-US" i="1" dirty="0" smtClean="0"/>
              <a:t>END</a:t>
            </a:r>
            <a:r>
              <a:rPr lang="en-US" altLang="en-US" i="1" dirty="0"/>
              <a:t>; </a:t>
            </a:r>
            <a:endParaRPr lang="en-US" altLang="en-US" i="1" dirty="0" smtClean="0"/>
          </a:p>
          <a:p>
            <a:pPr marL="0" indent="0">
              <a:buNone/>
            </a:pPr>
            <a:r>
              <a:rPr lang="en-US" altLang="en-US" i="1" dirty="0" smtClean="0"/>
              <a:t>/ </a:t>
            </a:r>
            <a:endParaRPr lang="en-US" altLang="en-US" dirty="0"/>
          </a:p>
          <a:p>
            <a:pPr marL="0" indent="0">
              <a:buNone/>
            </a:pPr>
            <a:endParaRPr lang="en-IN" dirty="0"/>
          </a:p>
        </p:txBody>
      </p:sp>
    </p:spTree>
    <p:extLst>
      <p:ext uri="{BB962C8B-B14F-4D97-AF65-F5344CB8AC3E}">
        <p14:creationId xmlns:p14="http://schemas.microsoft.com/office/powerpoint/2010/main" val="6283281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level triggers</a:t>
            </a:r>
            <a:endParaRPr lang="en-IN" dirty="0"/>
          </a:p>
        </p:txBody>
      </p:sp>
      <p:sp>
        <p:nvSpPr>
          <p:cNvPr id="3" name="Content Placeholder 2"/>
          <p:cNvSpPr>
            <a:spLocks noGrp="1"/>
          </p:cNvSpPr>
          <p:nvPr>
            <p:ph sz="half" idx="1"/>
          </p:nvPr>
        </p:nvSpPr>
        <p:spPr/>
        <p:txBody>
          <a:bodyPr/>
          <a:lstStyle/>
          <a:p>
            <a:pPr marL="0" indent="0">
              <a:buNone/>
            </a:pPr>
            <a:r>
              <a:rPr lang="en-US" altLang="en-US" dirty="0"/>
              <a:t>CREATE or REPLACE TRIGGER </a:t>
            </a:r>
            <a:r>
              <a:rPr lang="en-US" altLang="en-US" dirty="0" err="1"/>
              <a:t>price_history_trigger</a:t>
            </a:r>
            <a:r>
              <a:rPr lang="en-US" altLang="en-US" dirty="0"/>
              <a:t> </a:t>
            </a:r>
            <a:endParaRPr lang="en-US" altLang="en-US" dirty="0" smtClean="0"/>
          </a:p>
          <a:p>
            <a:pPr marL="0" indent="0">
              <a:buNone/>
            </a:pPr>
            <a:r>
              <a:rPr lang="en-US" altLang="en-US" dirty="0" smtClean="0"/>
              <a:t>BEFORE </a:t>
            </a:r>
          </a:p>
          <a:p>
            <a:pPr marL="0" indent="0">
              <a:buNone/>
            </a:pPr>
            <a:r>
              <a:rPr lang="en-US" altLang="en-US" dirty="0" smtClean="0"/>
              <a:t>UPDATE </a:t>
            </a:r>
            <a:r>
              <a:rPr lang="en-US" altLang="en-US" dirty="0"/>
              <a:t>OF </a:t>
            </a:r>
            <a:r>
              <a:rPr lang="en-US" altLang="en-US" dirty="0" err="1"/>
              <a:t>unit_price</a:t>
            </a:r>
            <a:r>
              <a:rPr lang="en-US" altLang="en-US" dirty="0"/>
              <a:t> </a:t>
            </a:r>
            <a:endParaRPr lang="en-US" altLang="en-US" dirty="0" smtClean="0"/>
          </a:p>
          <a:p>
            <a:pPr marL="0" indent="0">
              <a:buNone/>
            </a:pPr>
            <a:r>
              <a:rPr lang="en-US" altLang="en-US" dirty="0" smtClean="0"/>
              <a:t>ON </a:t>
            </a:r>
            <a:r>
              <a:rPr lang="en-US" altLang="en-US" dirty="0"/>
              <a:t>product </a:t>
            </a:r>
            <a:endParaRPr lang="en-US" altLang="en-US" dirty="0" smtClean="0"/>
          </a:p>
          <a:p>
            <a:pPr marL="0" indent="0">
              <a:buNone/>
            </a:pPr>
            <a:r>
              <a:rPr lang="en-US" altLang="en-US" dirty="0" smtClean="0"/>
              <a:t>FOR </a:t>
            </a:r>
            <a:r>
              <a:rPr lang="en-US" altLang="en-US" dirty="0"/>
              <a:t>EACH ROW </a:t>
            </a:r>
            <a:endParaRPr lang="en-US" altLang="en-US" dirty="0" smtClean="0"/>
          </a:p>
          <a:p>
            <a:pPr marL="0" indent="0">
              <a:buNone/>
            </a:pPr>
            <a:r>
              <a:rPr lang="en-US" altLang="en-US" dirty="0" smtClean="0"/>
              <a:t>BEGIN </a:t>
            </a:r>
          </a:p>
          <a:p>
            <a:pPr marL="0" indent="0">
              <a:buNone/>
            </a:pPr>
            <a:r>
              <a:rPr lang="en-US" altLang="en-US" dirty="0" smtClean="0"/>
              <a:t>INSERT </a:t>
            </a:r>
            <a:r>
              <a:rPr lang="en-US" altLang="en-US" dirty="0"/>
              <a:t>INTO </a:t>
            </a:r>
            <a:r>
              <a:rPr lang="en-US" altLang="en-US" dirty="0" err="1"/>
              <a:t>product_price_history</a:t>
            </a:r>
            <a:r>
              <a:rPr lang="en-US" altLang="en-US" dirty="0"/>
              <a:t> </a:t>
            </a:r>
            <a:endParaRPr lang="en-US" altLang="en-US" dirty="0" smtClean="0"/>
          </a:p>
          <a:p>
            <a:pPr marL="0" indent="0">
              <a:buNone/>
            </a:pPr>
            <a:r>
              <a:rPr lang="en-US" altLang="en-US" dirty="0" smtClean="0"/>
              <a:t>VALUES </a:t>
            </a:r>
            <a:r>
              <a:rPr lang="en-US" altLang="en-US" dirty="0"/>
              <a:t>(:</a:t>
            </a:r>
            <a:r>
              <a:rPr lang="en-US" altLang="en-US" dirty="0" err="1"/>
              <a:t>old.product_id</a:t>
            </a:r>
            <a:r>
              <a:rPr lang="en-US" altLang="en-US" dirty="0"/>
              <a:t>, :</a:t>
            </a:r>
            <a:r>
              <a:rPr lang="en-US" altLang="en-US" dirty="0" err="1"/>
              <a:t>old.product_name</a:t>
            </a:r>
            <a:r>
              <a:rPr lang="en-US" altLang="en-US" dirty="0"/>
              <a:t>, :</a:t>
            </a:r>
            <a:r>
              <a:rPr lang="en-US" altLang="en-US" dirty="0" err="1"/>
              <a:t>old.supplier_name</a:t>
            </a:r>
            <a:r>
              <a:rPr lang="en-US" altLang="en-US" dirty="0"/>
              <a:t>, :</a:t>
            </a:r>
            <a:r>
              <a:rPr lang="en-US" altLang="en-US" dirty="0" err="1"/>
              <a:t>old.unit_price</a:t>
            </a:r>
            <a:r>
              <a:rPr lang="en-US" altLang="en-US" dirty="0"/>
              <a:t>); </a:t>
            </a:r>
            <a:endParaRPr lang="en-US" altLang="en-US" dirty="0" smtClean="0"/>
          </a:p>
          <a:p>
            <a:pPr marL="0" indent="0">
              <a:buNone/>
            </a:pPr>
            <a:r>
              <a:rPr lang="en-US" altLang="en-US" dirty="0" smtClean="0"/>
              <a:t>END</a:t>
            </a:r>
            <a:r>
              <a:rPr lang="en-US" altLang="en-US" dirty="0"/>
              <a:t>; </a:t>
            </a:r>
            <a:endParaRPr lang="en-US" altLang="en-US" dirty="0" smtClean="0"/>
          </a:p>
          <a:p>
            <a:pPr marL="0" indent="0">
              <a:buNone/>
            </a:pPr>
            <a:r>
              <a:rPr lang="en-US" altLang="en-US" dirty="0" smtClean="0"/>
              <a:t>/ </a:t>
            </a:r>
            <a:endParaRPr lang="en-US" altLang="en-US" dirty="0"/>
          </a:p>
          <a:p>
            <a:endParaRPr lang="en-IN" dirty="0"/>
          </a:p>
        </p:txBody>
      </p:sp>
    </p:spTree>
    <p:extLst>
      <p:ext uri="{BB962C8B-B14F-4D97-AF65-F5344CB8AC3E}">
        <p14:creationId xmlns:p14="http://schemas.microsoft.com/office/powerpoint/2010/main" val="361227821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NEW and </a:t>
            </a:r>
            <a:r>
              <a:rPr lang="en-IN" dirty="0" smtClean="0"/>
              <a:t>OLD </a:t>
            </a:r>
            <a:r>
              <a:rPr lang="en-IN" dirty="0"/>
              <a:t>Clause</a:t>
            </a:r>
            <a:br>
              <a:rPr lang="en-IN" dirty="0"/>
            </a:br>
            <a:endParaRPr lang="en-IN" dirty="0"/>
          </a:p>
        </p:txBody>
      </p:sp>
      <p:graphicFrame>
        <p:nvGraphicFramePr>
          <p:cNvPr id="9" name="Content Placeholder 8"/>
          <p:cNvGraphicFramePr>
            <a:graphicFrameLocks noGrp="1"/>
          </p:cNvGraphicFramePr>
          <p:nvPr>
            <p:ph sz="half" idx="1"/>
            <p:extLst>
              <p:ext uri="{D42A27DB-BD31-4B8C-83A1-F6EECF244321}">
                <p14:modId xmlns:p14="http://schemas.microsoft.com/office/powerpoint/2010/main" val="2559361914"/>
              </p:ext>
            </p:extLst>
          </p:nvPr>
        </p:nvGraphicFramePr>
        <p:xfrm>
          <a:off x="481913" y="1104900"/>
          <a:ext cx="9662984" cy="3331176"/>
        </p:xfrm>
        <a:graphic>
          <a:graphicData uri="http://schemas.openxmlformats.org/drawingml/2006/table">
            <a:tbl>
              <a:tblPr firstRow="1" bandRow="1">
                <a:tableStyleId>{5C22544A-7EE6-4342-B048-85BDC9FD1C3A}</a:tableStyleId>
              </a:tblPr>
              <a:tblGrid>
                <a:gridCol w="2415746"/>
                <a:gridCol w="2415746"/>
                <a:gridCol w="2415746"/>
                <a:gridCol w="2415746"/>
              </a:tblGrid>
              <a:tr h="777274">
                <a:tc>
                  <a:txBody>
                    <a:bodyPr/>
                    <a:lstStyle/>
                    <a:p>
                      <a:pPr algn="l" fontAlgn="t"/>
                      <a:endParaRPr lang="en-IN" dirty="0">
                        <a:effectLst/>
                      </a:endParaRPr>
                    </a:p>
                  </a:txBody>
                  <a:tcPr marL="76200" marR="76200" marT="76200" marB="76200"/>
                </a:tc>
                <a:tc>
                  <a:txBody>
                    <a:bodyPr/>
                    <a:lstStyle/>
                    <a:p>
                      <a:pPr algn="l" fontAlgn="t"/>
                      <a:r>
                        <a:rPr lang="en-US" b="1" dirty="0" smtClean="0">
                          <a:effectLst/>
                        </a:rPr>
                        <a:t>INSERT</a:t>
                      </a:r>
                      <a:endParaRPr lang="en-IN" dirty="0">
                        <a:effectLst/>
                      </a:endParaRPr>
                    </a:p>
                  </a:txBody>
                  <a:tcPr marL="76200" marR="76200" marT="76200" marB="76200"/>
                </a:tc>
                <a:tc>
                  <a:txBody>
                    <a:bodyPr/>
                    <a:lstStyle/>
                    <a:p>
                      <a:pPr algn="l" fontAlgn="t"/>
                      <a:r>
                        <a:rPr lang="en-US" dirty="0" smtClean="0">
                          <a:effectLst/>
                        </a:rPr>
                        <a:t>UPDATE</a:t>
                      </a:r>
                      <a:endParaRPr lang="en-IN" dirty="0">
                        <a:effectLst/>
                      </a:endParaRPr>
                    </a:p>
                  </a:txBody>
                  <a:tcPr marL="76200" marR="76200" marT="76200" marB="76200"/>
                </a:tc>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IN" b="1" dirty="0" smtClean="0">
                          <a:effectLst/>
                        </a:rPr>
                        <a:t>DELETE</a:t>
                      </a:r>
                      <a:endParaRPr lang="en-IN" dirty="0" smtClean="0">
                        <a:effectLst/>
                      </a:endParaRPr>
                    </a:p>
                    <a:p>
                      <a:endParaRPr lang="en-IN" dirty="0"/>
                    </a:p>
                  </a:txBody>
                  <a:tcPr/>
                </a:tc>
              </a:tr>
              <a:tr h="1276951">
                <a:tc>
                  <a:txBody>
                    <a:bodyPr/>
                    <a:lstStyle/>
                    <a:p>
                      <a:pPr algn="l" fontAlgn="t"/>
                      <a:r>
                        <a:rPr lang="en-IN" b="1" dirty="0">
                          <a:effectLst/>
                        </a:rPr>
                        <a:t>:NEW</a:t>
                      </a:r>
                      <a:endParaRPr lang="en-IN" dirty="0">
                        <a:effectLst/>
                      </a:endParaRPr>
                    </a:p>
                  </a:txBody>
                  <a:tcPr marL="76200" marR="76200" marT="76200" marB="76200"/>
                </a:tc>
                <a:tc>
                  <a:txBody>
                    <a:bodyPr/>
                    <a:lstStyle/>
                    <a:p>
                      <a:pPr algn="l" fontAlgn="t"/>
                      <a:r>
                        <a:rPr lang="en-IN" dirty="0">
                          <a:effectLst/>
                        </a:rPr>
                        <a:t>VALID</a:t>
                      </a:r>
                    </a:p>
                  </a:txBody>
                  <a:tcPr marL="76200" marR="76200" marT="76200" marB="76200"/>
                </a:tc>
                <a:tc>
                  <a:txBody>
                    <a:bodyPr/>
                    <a:lstStyle/>
                    <a:p>
                      <a:pPr algn="l" fontAlgn="t"/>
                      <a:r>
                        <a:rPr lang="en-IN">
                          <a:effectLst/>
                        </a:rPr>
                        <a:t>VALID</a:t>
                      </a:r>
                    </a:p>
                  </a:txBody>
                  <a:tcPr marL="76200" marR="76200" marT="76200" marB="76200"/>
                </a:tc>
                <a:tc>
                  <a:txBody>
                    <a:bodyPr/>
                    <a:lstStyle/>
                    <a:p>
                      <a:pPr algn="l" fontAlgn="t"/>
                      <a:r>
                        <a:rPr lang="en-US">
                          <a:effectLst/>
                        </a:rPr>
                        <a:t>INVALID. There is no new value in delete case.</a:t>
                      </a:r>
                    </a:p>
                  </a:txBody>
                  <a:tcPr marL="76200" marR="76200" marT="76200" marB="76200"/>
                </a:tc>
              </a:tr>
              <a:tr h="1276951">
                <a:tc>
                  <a:txBody>
                    <a:bodyPr/>
                    <a:lstStyle/>
                    <a:p>
                      <a:pPr algn="l" fontAlgn="t"/>
                      <a:r>
                        <a:rPr lang="en-IN" b="1">
                          <a:effectLst/>
                        </a:rPr>
                        <a:t>:OLD</a:t>
                      </a:r>
                      <a:endParaRPr lang="en-IN">
                        <a:effectLst/>
                      </a:endParaRPr>
                    </a:p>
                  </a:txBody>
                  <a:tcPr marL="76200" marR="76200" marT="76200" marB="76200"/>
                </a:tc>
                <a:tc>
                  <a:txBody>
                    <a:bodyPr/>
                    <a:lstStyle/>
                    <a:p>
                      <a:pPr algn="l" fontAlgn="t"/>
                      <a:r>
                        <a:rPr lang="en-US" dirty="0">
                          <a:effectLst/>
                        </a:rPr>
                        <a:t>INVALID. There is no old value in insert case</a:t>
                      </a:r>
                    </a:p>
                  </a:txBody>
                  <a:tcPr marL="76200" marR="76200" marT="76200" marB="76200"/>
                </a:tc>
                <a:tc>
                  <a:txBody>
                    <a:bodyPr/>
                    <a:lstStyle/>
                    <a:p>
                      <a:pPr algn="l" fontAlgn="t"/>
                      <a:r>
                        <a:rPr lang="en-IN" dirty="0">
                          <a:effectLst/>
                        </a:rPr>
                        <a:t>VALID</a:t>
                      </a:r>
                    </a:p>
                  </a:txBody>
                  <a:tcPr marL="76200" marR="76200" marT="76200" marB="76200"/>
                </a:tc>
                <a:tc>
                  <a:txBody>
                    <a:bodyPr/>
                    <a:lstStyle/>
                    <a:p>
                      <a:pPr algn="l" fontAlgn="t"/>
                      <a:r>
                        <a:rPr lang="en-IN" dirty="0">
                          <a:effectLst/>
                        </a:rPr>
                        <a:t>VALID</a:t>
                      </a:r>
                    </a:p>
                  </a:txBody>
                  <a:tcPr marL="76200" marR="76200" marT="76200" marB="76200"/>
                </a:tc>
              </a:tr>
            </a:tbl>
          </a:graphicData>
        </a:graphic>
      </p:graphicFrame>
    </p:spTree>
    <p:extLst>
      <p:ext uri="{BB962C8B-B14F-4D97-AF65-F5344CB8AC3E}">
        <p14:creationId xmlns:p14="http://schemas.microsoft.com/office/powerpoint/2010/main" val="24389608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Cursor examples</a:t>
            </a:r>
            <a:endParaRPr lang="en-IN" dirty="0"/>
          </a:p>
        </p:txBody>
      </p:sp>
      <p:sp>
        <p:nvSpPr>
          <p:cNvPr id="3" name="Content Placeholder 2"/>
          <p:cNvSpPr>
            <a:spLocks noGrp="1"/>
          </p:cNvSpPr>
          <p:nvPr>
            <p:ph sz="half" idx="1"/>
          </p:nvPr>
        </p:nvSpPr>
        <p:spPr/>
        <p:txBody>
          <a:bodyPr/>
          <a:lstStyle/>
          <a:p>
            <a:pPr marL="0" lvl="0" indent="0" defTabSz="914400" eaLnBrk="0" fontAlgn="base" hangingPunct="0">
              <a:lnSpc>
                <a:spcPct val="100000"/>
              </a:lnSpc>
              <a:spcBef>
                <a:spcPct val="0"/>
              </a:spcBef>
              <a:spcAft>
                <a:spcPct val="0"/>
              </a:spcAft>
              <a:buNone/>
            </a:pPr>
            <a:r>
              <a:rPr lang="en-US" altLang="en-US" dirty="0" smtClean="0">
                <a:solidFill>
                  <a:srgbClr val="323232"/>
                </a:solidFill>
                <a:cs typeface="Arial" panose="020B0604020202020204" pitchFamily="34" charset="0"/>
              </a:rPr>
              <a:t>1. Get </a:t>
            </a:r>
            <a:r>
              <a:rPr lang="en-US" altLang="en-US" dirty="0">
                <a:solidFill>
                  <a:srgbClr val="323232"/>
                </a:solidFill>
                <a:cs typeface="Arial" panose="020B0604020202020204" pitchFamily="34" charset="0"/>
              </a:rPr>
              <a:t>the last name for a specific employee ID (the primary key in the employees table):</a:t>
            </a:r>
            <a:endParaRPr lang="en-US" altLang="en-US" dirty="0">
              <a:solidFill>
                <a:srgbClr val="323232"/>
              </a:solidFill>
              <a:cs typeface="Courier New" panose="02070309020205020404" pitchFamily="49" charset="0"/>
            </a:endParaRPr>
          </a:p>
          <a:p>
            <a:pPr marL="0" lvl="0" indent="0" defTabSz="914400" eaLnBrk="0" fontAlgn="base" hangingPunct="0">
              <a:lnSpc>
                <a:spcPct val="100000"/>
              </a:lnSpc>
              <a:spcBef>
                <a:spcPct val="0"/>
              </a:spcBef>
              <a:spcAft>
                <a:spcPct val="0"/>
              </a:spcAft>
              <a:buNone/>
            </a:pPr>
            <a:r>
              <a:rPr lang="en-US" altLang="en-US" dirty="0">
                <a:solidFill>
                  <a:srgbClr val="323232"/>
                </a:solidFill>
                <a:cs typeface="Courier New" panose="02070309020205020404" pitchFamily="49" charset="0"/>
              </a:rPr>
              <a:t>DECLARE </a:t>
            </a:r>
            <a:endParaRPr lang="en-US" altLang="en-US" dirty="0" smtClean="0">
              <a:solidFill>
                <a:srgbClr val="323232"/>
              </a:solidFill>
              <a:cs typeface="Courier New" panose="02070309020205020404" pitchFamily="49" charset="0"/>
            </a:endParaRPr>
          </a:p>
          <a:p>
            <a:pPr marL="0" lvl="0" indent="0" defTabSz="914400" eaLnBrk="0" fontAlgn="base" hangingPunct="0">
              <a:lnSpc>
                <a:spcPct val="100000"/>
              </a:lnSpc>
              <a:spcBef>
                <a:spcPct val="0"/>
              </a:spcBef>
              <a:spcAft>
                <a:spcPct val="0"/>
              </a:spcAft>
              <a:buNone/>
            </a:pPr>
            <a:r>
              <a:rPr lang="en-US" altLang="en-US" dirty="0" err="1" smtClean="0">
                <a:solidFill>
                  <a:srgbClr val="323232"/>
                </a:solidFill>
                <a:cs typeface="Courier New" panose="02070309020205020404" pitchFamily="49" charset="0"/>
              </a:rPr>
              <a:t>l_last_name</a:t>
            </a:r>
            <a:r>
              <a:rPr lang="en-US" altLang="en-US" dirty="0" smtClean="0">
                <a:solidFill>
                  <a:srgbClr val="323232"/>
                </a:solidFill>
                <a:cs typeface="Courier New" panose="02070309020205020404" pitchFamily="49" charset="0"/>
              </a:rPr>
              <a:t> </a:t>
            </a:r>
            <a:r>
              <a:rPr lang="en-US" altLang="en-US" dirty="0" err="1">
                <a:solidFill>
                  <a:srgbClr val="323232"/>
                </a:solidFill>
                <a:cs typeface="Courier New" panose="02070309020205020404" pitchFamily="49" charset="0"/>
              </a:rPr>
              <a:t>employees.last_name%TYPE</a:t>
            </a:r>
            <a:r>
              <a:rPr lang="en-US" altLang="en-US" dirty="0">
                <a:solidFill>
                  <a:srgbClr val="323232"/>
                </a:solidFill>
                <a:cs typeface="Courier New" panose="02070309020205020404" pitchFamily="49" charset="0"/>
              </a:rPr>
              <a:t>; </a:t>
            </a:r>
            <a:endParaRPr lang="en-US" altLang="en-US" dirty="0" smtClean="0">
              <a:solidFill>
                <a:srgbClr val="323232"/>
              </a:solidFill>
              <a:cs typeface="Courier New" panose="02070309020205020404" pitchFamily="49" charset="0"/>
            </a:endParaRPr>
          </a:p>
          <a:p>
            <a:pPr marL="0" lvl="0" indent="0" defTabSz="914400" eaLnBrk="0" fontAlgn="base" hangingPunct="0">
              <a:lnSpc>
                <a:spcPct val="100000"/>
              </a:lnSpc>
              <a:spcBef>
                <a:spcPct val="0"/>
              </a:spcBef>
              <a:spcAft>
                <a:spcPct val="0"/>
              </a:spcAft>
              <a:buNone/>
            </a:pPr>
            <a:r>
              <a:rPr lang="en-US" altLang="en-US" dirty="0" smtClean="0">
                <a:solidFill>
                  <a:srgbClr val="323232"/>
                </a:solidFill>
                <a:cs typeface="Courier New" panose="02070309020205020404" pitchFamily="49" charset="0"/>
              </a:rPr>
              <a:t>BEGIN</a:t>
            </a:r>
          </a:p>
          <a:p>
            <a:pPr marL="0" lvl="0" indent="0" defTabSz="914400" eaLnBrk="0" fontAlgn="base" hangingPunct="0">
              <a:lnSpc>
                <a:spcPct val="100000"/>
              </a:lnSpc>
              <a:spcBef>
                <a:spcPct val="0"/>
              </a:spcBef>
              <a:spcAft>
                <a:spcPct val="0"/>
              </a:spcAft>
              <a:buNone/>
            </a:pPr>
            <a:r>
              <a:rPr lang="en-US" altLang="en-US" dirty="0" smtClean="0">
                <a:solidFill>
                  <a:srgbClr val="323232"/>
                </a:solidFill>
                <a:cs typeface="Courier New" panose="02070309020205020404" pitchFamily="49" charset="0"/>
              </a:rPr>
              <a:t> </a:t>
            </a:r>
            <a:r>
              <a:rPr lang="en-US" altLang="en-US" dirty="0">
                <a:solidFill>
                  <a:srgbClr val="323232"/>
                </a:solidFill>
                <a:cs typeface="Courier New" panose="02070309020205020404" pitchFamily="49" charset="0"/>
              </a:rPr>
              <a:t>SELECT </a:t>
            </a:r>
            <a:r>
              <a:rPr lang="en-US" altLang="en-US" dirty="0" err="1">
                <a:solidFill>
                  <a:srgbClr val="323232"/>
                </a:solidFill>
                <a:cs typeface="Courier New" panose="02070309020205020404" pitchFamily="49" charset="0"/>
              </a:rPr>
              <a:t>last_name</a:t>
            </a:r>
            <a:r>
              <a:rPr lang="en-US" altLang="en-US" dirty="0">
                <a:solidFill>
                  <a:srgbClr val="323232"/>
                </a:solidFill>
                <a:cs typeface="Courier New" panose="02070309020205020404" pitchFamily="49" charset="0"/>
              </a:rPr>
              <a:t> INTO </a:t>
            </a:r>
            <a:r>
              <a:rPr lang="en-US" altLang="en-US" dirty="0" err="1">
                <a:solidFill>
                  <a:srgbClr val="323232"/>
                </a:solidFill>
                <a:cs typeface="Courier New" panose="02070309020205020404" pitchFamily="49" charset="0"/>
              </a:rPr>
              <a:t>l_last_name</a:t>
            </a:r>
            <a:r>
              <a:rPr lang="en-US" altLang="en-US" dirty="0">
                <a:solidFill>
                  <a:srgbClr val="323232"/>
                </a:solidFill>
                <a:cs typeface="Courier New" panose="02070309020205020404" pitchFamily="49" charset="0"/>
              </a:rPr>
              <a:t> FROM employees </a:t>
            </a:r>
            <a:endParaRPr lang="en-US" altLang="en-US" dirty="0" smtClean="0">
              <a:solidFill>
                <a:srgbClr val="323232"/>
              </a:solidFill>
              <a:cs typeface="Courier New" panose="02070309020205020404" pitchFamily="49" charset="0"/>
            </a:endParaRPr>
          </a:p>
          <a:p>
            <a:pPr marL="0" lvl="0" indent="0" defTabSz="914400" eaLnBrk="0" fontAlgn="base" hangingPunct="0">
              <a:lnSpc>
                <a:spcPct val="100000"/>
              </a:lnSpc>
              <a:spcBef>
                <a:spcPct val="0"/>
              </a:spcBef>
              <a:spcAft>
                <a:spcPct val="0"/>
              </a:spcAft>
              <a:buNone/>
            </a:pPr>
            <a:r>
              <a:rPr lang="en-US" altLang="en-US" dirty="0" smtClean="0">
                <a:solidFill>
                  <a:srgbClr val="323232"/>
                </a:solidFill>
                <a:cs typeface="Courier New" panose="02070309020205020404" pitchFamily="49" charset="0"/>
              </a:rPr>
              <a:t>WHERE </a:t>
            </a:r>
            <a:r>
              <a:rPr lang="en-US" altLang="en-US" dirty="0" err="1">
                <a:solidFill>
                  <a:srgbClr val="323232"/>
                </a:solidFill>
                <a:cs typeface="Courier New" panose="02070309020205020404" pitchFamily="49" charset="0"/>
              </a:rPr>
              <a:t>employee_id</a:t>
            </a:r>
            <a:r>
              <a:rPr lang="en-US" altLang="en-US" dirty="0">
                <a:solidFill>
                  <a:srgbClr val="323232"/>
                </a:solidFill>
                <a:cs typeface="Courier New" panose="02070309020205020404" pitchFamily="49" charset="0"/>
              </a:rPr>
              <a:t> = 138; </a:t>
            </a:r>
            <a:endParaRPr lang="en-US" altLang="en-US" dirty="0" smtClean="0">
              <a:solidFill>
                <a:srgbClr val="323232"/>
              </a:solidFill>
              <a:cs typeface="Courier New" panose="02070309020205020404" pitchFamily="49" charset="0"/>
            </a:endParaRPr>
          </a:p>
          <a:p>
            <a:pPr marL="0" lvl="0" indent="0" defTabSz="914400" eaLnBrk="0" fontAlgn="base" hangingPunct="0">
              <a:lnSpc>
                <a:spcPct val="100000"/>
              </a:lnSpc>
              <a:spcBef>
                <a:spcPct val="0"/>
              </a:spcBef>
              <a:spcAft>
                <a:spcPct val="0"/>
              </a:spcAft>
              <a:buNone/>
            </a:pPr>
            <a:r>
              <a:rPr lang="en-US" altLang="en-US" dirty="0" err="1" smtClean="0">
                <a:solidFill>
                  <a:srgbClr val="323232"/>
                </a:solidFill>
                <a:cs typeface="Courier New" panose="02070309020205020404" pitchFamily="49" charset="0"/>
              </a:rPr>
              <a:t>DBMS_OUTPUT.put_line</a:t>
            </a:r>
            <a:r>
              <a:rPr lang="en-US" altLang="en-US" dirty="0" smtClean="0">
                <a:solidFill>
                  <a:srgbClr val="323232"/>
                </a:solidFill>
                <a:cs typeface="Courier New" panose="02070309020205020404" pitchFamily="49" charset="0"/>
              </a:rPr>
              <a:t> </a:t>
            </a:r>
            <a:r>
              <a:rPr lang="en-US" altLang="en-US" dirty="0">
                <a:solidFill>
                  <a:srgbClr val="323232"/>
                </a:solidFill>
                <a:cs typeface="Courier New" panose="02070309020205020404" pitchFamily="49" charset="0"/>
              </a:rPr>
              <a:t>( </a:t>
            </a:r>
            <a:r>
              <a:rPr lang="en-US" altLang="en-US" dirty="0" err="1">
                <a:solidFill>
                  <a:srgbClr val="323232"/>
                </a:solidFill>
                <a:cs typeface="Courier New" panose="02070309020205020404" pitchFamily="49" charset="0"/>
              </a:rPr>
              <a:t>l_last_name</a:t>
            </a:r>
            <a:r>
              <a:rPr lang="en-US" altLang="en-US" dirty="0">
                <a:solidFill>
                  <a:srgbClr val="323232"/>
                </a:solidFill>
                <a:cs typeface="Courier New" panose="02070309020205020404" pitchFamily="49" charset="0"/>
              </a:rPr>
              <a:t>); </a:t>
            </a:r>
            <a:endParaRPr lang="en-US" altLang="en-US" dirty="0" smtClean="0">
              <a:solidFill>
                <a:srgbClr val="323232"/>
              </a:solidFill>
              <a:cs typeface="Courier New" panose="02070309020205020404" pitchFamily="49" charset="0"/>
            </a:endParaRPr>
          </a:p>
          <a:p>
            <a:pPr marL="0" lvl="0" indent="0" defTabSz="914400" eaLnBrk="0" fontAlgn="base" hangingPunct="0">
              <a:lnSpc>
                <a:spcPct val="100000"/>
              </a:lnSpc>
              <a:spcBef>
                <a:spcPct val="0"/>
              </a:spcBef>
              <a:spcAft>
                <a:spcPct val="0"/>
              </a:spcAft>
              <a:buNone/>
            </a:pPr>
            <a:r>
              <a:rPr lang="en-US" altLang="en-US" dirty="0" smtClean="0">
                <a:solidFill>
                  <a:srgbClr val="323232"/>
                </a:solidFill>
                <a:cs typeface="Courier New" panose="02070309020205020404" pitchFamily="49" charset="0"/>
              </a:rPr>
              <a:t>END</a:t>
            </a:r>
            <a:r>
              <a:rPr lang="en-US" altLang="en-US" dirty="0">
                <a:solidFill>
                  <a:srgbClr val="323232"/>
                </a:solidFill>
                <a:cs typeface="Courier New" panose="02070309020205020404" pitchFamily="49" charset="0"/>
              </a:rPr>
              <a:t>;</a:t>
            </a:r>
            <a:r>
              <a:rPr lang="en-US" altLang="en-US" dirty="0"/>
              <a:t> </a:t>
            </a:r>
            <a:endParaRPr lang="en-US" altLang="en-US" dirty="0" smtClean="0"/>
          </a:p>
          <a:p>
            <a:pPr marL="0" lvl="0" indent="0" defTabSz="914400" eaLnBrk="0" fontAlgn="base" hangingPunct="0">
              <a:lnSpc>
                <a:spcPct val="100000"/>
              </a:lnSpc>
              <a:spcBef>
                <a:spcPct val="0"/>
              </a:spcBef>
              <a:spcAft>
                <a:spcPct val="0"/>
              </a:spcAft>
              <a:buNone/>
            </a:pPr>
            <a:r>
              <a:rPr lang="en-US" altLang="en-US" dirty="0"/>
              <a:t>/</a:t>
            </a:r>
          </a:p>
          <a:p>
            <a:endParaRPr lang="en-IN" dirty="0"/>
          </a:p>
        </p:txBody>
      </p:sp>
    </p:spTree>
    <p:extLst>
      <p:ext uri="{BB962C8B-B14F-4D97-AF65-F5344CB8AC3E}">
        <p14:creationId xmlns:p14="http://schemas.microsoft.com/office/powerpoint/2010/main" val="27993240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based on the timing</a:t>
            </a:r>
            <a:br>
              <a:rPr lang="en-US" dirty="0"/>
            </a:br>
            <a:endParaRPr lang="en-IN" dirty="0"/>
          </a:p>
        </p:txBody>
      </p:sp>
      <p:sp>
        <p:nvSpPr>
          <p:cNvPr id="3" name="Content Placeholder 2"/>
          <p:cNvSpPr>
            <a:spLocks noGrp="1"/>
          </p:cNvSpPr>
          <p:nvPr>
            <p:ph sz="half" idx="1"/>
          </p:nvPr>
        </p:nvSpPr>
        <p:spPr/>
        <p:txBody>
          <a:bodyPr/>
          <a:lstStyle/>
          <a:p>
            <a:r>
              <a:rPr lang="en-US" dirty="0"/>
              <a:t>BEFORE Trigger: It fires before the specified event has occurred.</a:t>
            </a:r>
          </a:p>
          <a:p>
            <a:r>
              <a:rPr lang="en-US" dirty="0"/>
              <a:t>AFTER Trigger: It fires after the specified event has occurred.</a:t>
            </a:r>
          </a:p>
          <a:p>
            <a:r>
              <a:rPr lang="en-US" dirty="0"/>
              <a:t>INSTEAD OF Trigger: A special type. </a:t>
            </a:r>
          </a:p>
          <a:p>
            <a:endParaRPr lang="en-IN" dirty="0"/>
          </a:p>
        </p:txBody>
      </p:sp>
    </p:spTree>
    <p:extLst>
      <p:ext uri="{BB962C8B-B14F-4D97-AF65-F5344CB8AC3E}">
        <p14:creationId xmlns:p14="http://schemas.microsoft.com/office/powerpoint/2010/main" val="12183956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Trigger</a:t>
            </a:r>
            <a:endParaRPr lang="en-IN" dirty="0"/>
          </a:p>
        </p:txBody>
      </p:sp>
      <p:sp>
        <p:nvSpPr>
          <p:cNvPr id="3" name="Content Placeholder 2"/>
          <p:cNvSpPr>
            <a:spLocks noGrp="1"/>
          </p:cNvSpPr>
          <p:nvPr>
            <p:ph sz="half" idx="1"/>
          </p:nvPr>
        </p:nvSpPr>
        <p:spPr/>
        <p:txBody>
          <a:bodyPr/>
          <a:lstStyle/>
          <a:p>
            <a:pPr marL="0" indent="0">
              <a:buNone/>
            </a:pPr>
            <a:r>
              <a:rPr lang="en-US" altLang="en-US" dirty="0"/>
              <a:t>CREATE OR REPLACE TRIGGER </a:t>
            </a:r>
            <a:r>
              <a:rPr lang="en-US" altLang="en-US" dirty="0" err="1"/>
              <a:t>display_salary_changes</a:t>
            </a:r>
            <a:r>
              <a:rPr lang="en-US" altLang="en-US" dirty="0"/>
              <a:t> </a:t>
            </a:r>
            <a:endParaRPr lang="en-US" altLang="en-US" dirty="0" smtClean="0"/>
          </a:p>
          <a:p>
            <a:pPr marL="0" indent="0">
              <a:buNone/>
            </a:pPr>
            <a:r>
              <a:rPr lang="en-US" altLang="en-US" dirty="0" smtClean="0"/>
              <a:t>BEFORE </a:t>
            </a:r>
            <a:r>
              <a:rPr lang="en-US" altLang="en-US" dirty="0"/>
              <a:t>DELETE OR INSERT OR UPDATE </a:t>
            </a:r>
            <a:endParaRPr lang="en-US" altLang="en-US" dirty="0" smtClean="0"/>
          </a:p>
          <a:p>
            <a:pPr marL="0" indent="0">
              <a:buNone/>
            </a:pPr>
            <a:r>
              <a:rPr lang="en-US" altLang="en-US" dirty="0" smtClean="0"/>
              <a:t>ON </a:t>
            </a:r>
            <a:r>
              <a:rPr lang="en-US" altLang="en-US" dirty="0"/>
              <a:t>customers </a:t>
            </a:r>
            <a:endParaRPr lang="en-US" altLang="en-US" dirty="0" smtClean="0"/>
          </a:p>
          <a:p>
            <a:pPr marL="0" indent="0">
              <a:buNone/>
            </a:pPr>
            <a:r>
              <a:rPr lang="en-US" altLang="en-US" dirty="0" smtClean="0"/>
              <a:t>FOR </a:t>
            </a:r>
            <a:r>
              <a:rPr lang="en-US" altLang="en-US" dirty="0"/>
              <a:t>EACH ROW </a:t>
            </a:r>
            <a:endParaRPr lang="en-US" altLang="en-US" dirty="0" smtClean="0"/>
          </a:p>
          <a:p>
            <a:pPr marL="0" indent="0">
              <a:buNone/>
            </a:pPr>
            <a:r>
              <a:rPr lang="en-US" altLang="en-US" dirty="0" smtClean="0"/>
              <a:t>WHEN </a:t>
            </a:r>
            <a:r>
              <a:rPr lang="en-US" altLang="en-US" dirty="0"/>
              <a:t>(NEW.ID &gt; 0) </a:t>
            </a:r>
            <a:endParaRPr lang="en-US" altLang="en-US" dirty="0" smtClean="0"/>
          </a:p>
          <a:p>
            <a:pPr marL="0" indent="0">
              <a:buNone/>
            </a:pPr>
            <a:r>
              <a:rPr lang="en-US" altLang="en-US" dirty="0" smtClean="0"/>
              <a:t>DECLARE </a:t>
            </a:r>
            <a:r>
              <a:rPr lang="en-US" altLang="en-US" dirty="0" err="1"/>
              <a:t>sal_diff</a:t>
            </a:r>
            <a:r>
              <a:rPr lang="en-US" altLang="en-US" dirty="0"/>
              <a:t> number; </a:t>
            </a:r>
            <a:endParaRPr lang="en-US" altLang="en-US" dirty="0" smtClean="0"/>
          </a:p>
          <a:p>
            <a:pPr marL="0" indent="0">
              <a:buNone/>
            </a:pPr>
            <a:r>
              <a:rPr lang="en-US" altLang="en-US" dirty="0" smtClean="0"/>
              <a:t>BEGIN </a:t>
            </a:r>
          </a:p>
          <a:p>
            <a:pPr marL="0" indent="0">
              <a:buNone/>
            </a:pPr>
            <a:r>
              <a:rPr lang="en-US" altLang="en-US" dirty="0" err="1" smtClean="0"/>
              <a:t>sal_diff</a:t>
            </a:r>
            <a:r>
              <a:rPr lang="en-US" altLang="en-US" dirty="0" smtClean="0"/>
              <a:t> </a:t>
            </a:r>
            <a:r>
              <a:rPr lang="en-US" altLang="en-US" dirty="0"/>
              <a:t>:= :</a:t>
            </a:r>
            <a:r>
              <a:rPr lang="en-US" altLang="en-US" dirty="0" err="1"/>
              <a:t>NEW.salary</a:t>
            </a:r>
            <a:r>
              <a:rPr lang="en-US" altLang="en-US" dirty="0"/>
              <a:t> - :</a:t>
            </a:r>
            <a:r>
              <a:rPr lang="en-US" altLang="en-US" dirty="0" err="1"/>
              <a:t>OLD.salary</a:t>
            </a:r>
            <a:r>
              <a:rPr lang="en-US" altLang="en-US" dirty="0"/>
              <a:t>; </a:t>
            </a:r>
            <a:endParaRPr lang="en-US" altLang="en-US" dirty="0" smtClean="0"/>
          </a:p>
          <a:p>
            <a:pPr marL="0" indent="0">
              <a:buNone/>
            </a:pPr>
            <a:r>
              <a:rPr lang="en-US" altLang="en-US" dirty="0" err="1" smtClean="0"/>
              <a:t>dbms_output.put_line</a:t>
            </a:r>
            <a:r>
              <a:rPr lang="en-US" altLang="en-US" dirty="0"/>
              <a:t>('Old salary: ' || :</a:t>
            </a:r>
            <a:r>
              <a:rPr lang="en-US" altLang="en-US" dirty="0" err="1"/>
              <a:t>OLD.salary</a:t>
            </a:r>
            <a:r>
              <a:rPr lang="en-US" altLang="en-US" dirty="0"/>
              <a:t>); </a:t>
            </a:r>
            <a:endParaRPr lang="en-US" altLang="en-US" dirty="0" smtClean="0"/>
          </a:p>
          <a:p>
            <a:pPr marL="0" indent="0">
              <a:buNone/>
            </a:pPr>
            <a:r>
              <a:rPr lang="en-US" altLang="en-US" dirty="0" err="1" smtClean="0"/>
              <a:t>dbms_output.put_line</a:t>
            </a:r>
            <a:r>
              <a:rPr lang="en-US" altLang="en-US" dirty="0"/>
              <a:t>('New salary: ' || :</a:t>
            </a:r>
            <a:r>
              <a:rPr lang="en-US" altLang="en-US" dirty="0" err="1"/>
              <a:t>NEW.salary</a:t>
            </a:r>
            <a:r>
              <a:rPr lang="en-US" altLang="en-US" dirty="0"/>
              <a:t>); </a:t>
            </a:r>
            <a:endParaRPr lang="en-US" altLang="en-US" dirty="0" smtClean="0"/>
          </a:p>
          <a:p>
            <a:pPr marL="0" indent="0">
              <a:buNone/>
            </a:pPr>
            <a:r>
              <a:rPr lang="en-US" altLang="en-US" dirty="0" err="1" smtClean="0"/>
              <a:t>dbms_output.put_line</a:t>
            </a:r>
            <a:r>
              <a:rPr lang="en-US" altLang="en-US" dirty="0"/>
              <a:t>('Salary difference: ' || </a:t>
            </a:r>
            <a:r>
              <a:rPr lang="en-US" altLang="en-US" dirty="0" err="1"/>
              <a:t>sal_diff</a:t>
            </a:r>
            <a:r>
              <a:rPr lang="en-US" altLang="en-US" dirty="0"/>
              <a:t>); </a:t>
            </a:r>
            <a:endParaRPr lang="en-US" altLang="en-US" dirty="0" smtClean="0"/>
          </a:p>
          <a:p>
            <a:pPr marL="0" indent="0">
              <a:buNone/>
            </a:pPr>
            <a:r>
              <a:rPr lang="en-US" altLang="en-US" dirty="0" smtClean="0"/>
              <a:t>END</a:t>
            </a:r>
            <a:r>
              <a:rPr lang="en-US" altLang="en-US" dirty="0" smtClean="0"/>
              <a:t>; </a:t>
            </a:r>
            <a:r>
              <a:rPr lang="en-US" altLang="en-US" dirty="0"/>
              <a:t>/ </a:t>
            </a:r>
            <a:endParaRPr lang="en-US" altLang="en-US" sz="5400" dirty="0"/>
          </a:p>
          <a:p>
            <a:endParaRPr lang="en-IN" dirty="0"/>
          </a:p>
        </p:txBody>
      </p:sp>
    </p:spTree>
    <p:extLst>
      <p:ext uri="{BB962C8B-B14F-4D97-AF65-F5344CB8AC3E}">
        <p14:creationId xmlns:p14="http://schemas.microsoft.com/office/powerpoint/2010/main" val="305313373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INSTEAD OF Trigger</a:t>
            </a:r>
            <a:endParaRPr lang="en-IN" dirty="0"/>
          </a:p>
        </p:txBody>
      </p:sp>
      <p:sp>
        <p:nvSpPr>
          <p:cNvPr id="3" name="Content Placeholder 2"/>
          <p:cNvSpPr>
            <a:spLocks noGrp="1"/>
          </p:cNvSpPr>
          <p:nvPr>
            <p:ph sz="half" idx="1"/>
          </p:nvPr>
        </p:nvSpPr>
        <p:spPr/>
        <p:txBody>
          <a:bodyPr/>
          <a:lstStyle/>
          <a:p>
            <a:pPr marL="0" indent="0">
              <a:buNone/>
            </a:pPr>
            <a:r>
              <a:rPr lang="en-US" dirty="0"/>
              <a:t>"INSTEAD OF trigger" is the special type of trigger. It is used only in DML triggers. It is used when any DML event is going to occur on the complex view</a:t>
            </a:r>
            <a:r>
              <a:rPr lang="en-US" dirty="0" smtClean="0"/>
              <a:t>.</a:t>
            </a:r>
          </a:p>
          <a:p>
            <a:pPr marL="0" indent="0">
              <a:buNone/>
            </a:pPr>
            <a:endParaRPr lang="en-US" dirty="0"/>
          </a:p>
          <a:p>
            <a:pPr marL="0" indent="0">
              <a:buNone/>
            </a:pPr>
            <a:endParaRPr lang="en-US" dirty="0" smtClean="0"/>
          </a:p>
          <a:p>
            <a:pPr marL="0" indent="0">
              <a:buNone/>
            </a:pPr>
            <a:r>
              <a:rPr lang="en-US" altLang="en-US" dirty="0">
                <a:solidFill>
                  <a:srgbClr val="222222"/>
                </a:solidFill>
                <a:latin typeface="Monaco"/>
              </a:rPr>
              <a:t>CREATE VIEW </a:t>
            </a:r>
            <a:r>
              <a:rPr lang="en-US" altLang="en-US" dirty="0" err="1" smtClean="0">
                <a:solidFill>
                  <a:srgbClr val="222222"/>
                </a:solidFill>
                <a:latin typeface="Monaco"/>
              </a:rPr>
              <a:t>emp_view</a:t>
            </a:r>
            <a:r>
              <a:rPr lang="en-US" altLang="en-US" dirty="0">
                <a:solidFill>
                  <a:srgbClr val="222222"/>
                </a:solidFill>
                <a:latin typeface="Monaco"/>
              </a:rPr>
              <a:t>( </a:t>
            </a:r>
            <a:r>
              <a:rPr lang="en-US" altLang="en-US" dirty="0" err="1">
                <a:solidFill>
                  <a:srgbClr val="222222"/>
                </a:solidFill>
                <a:latin typeface="Monaco"/>
              </a:rPr>
              <a:t>Employee_name:dept_name,location</a:t>
            </a:r>
            <a:r>
              <a:rPr lang="en-US" altLang="en-US" dirty="0">
                <a:solidFill>
                  <a:srgbClr val="222222"/>
                </a:solidFill>
                <a:latin typeface="Monaco"/>
              </a:rPr>
              <a:t>) </a:t>
            </a:r>
            <a:endParaRPr lang="en-US" altLang="en-US" dirty="0" smtClean="0">
              <a:solidFill>
                <a:srgbClr val="222222"/>
              </a:solidFill>
              <a:latin typeface="Monaco"/>
            </a:endParaRPr>
          </a:p>
          <a:p>
            <a:pPr marL="0" indent="0">
              <a:buNone/>
            </a:pPr>
            <a:r>
              <a:rPr lang="en-US" altLang="en-US" dirty="0" smtClean="0">
                <a:solidFill>
                  <a:srgbClr val="222222"/>
                </a:solidFill>
                <a:latin typeface="Monaco"/>
              </a:rPr>
              <a:t>AS </a:t>
            </a:r>
            <a:r>
              <a:rPr lang="en-US" altLang="en-US" dirty="0">
                <a:solidFill>
                  <a:srgbClr val="222222"/>
                </a:solidFill>
                <a:latin typeface="Monaco"/>
              </a:rPr>
              <a:t>SELECT </a:t>
            </a:r>
            <a:r>
              <a:rPr lang="en-US" altLang="en-US" dirty="0" err="1">
                <a:solidFill>
                  <a:srgbClr val="222222"/>
                </a:solidFill>
                <a:latin typeface="Monaco"/>
              </a:rPr>
              <a:t>emp.emp_name,dept.dept_name,dept.location</a:t>
            </a:r>
            <a:r>
              <a:rPr lang="en-US" altLang="en-US" dirty="0">
                <a:solidFill>
                  <a:srgbClr val="222222"/>
                </a:solidFill>
                <a:latin typeface="Monaco"/>
              </a:rPr>
              <a:t> </a:t>
            </a:r>
            <a:endParaRPr lang="en-US" altLang="en-US" dirty="0" smtClean="0">
              <a:solidFill>
                <a:srgbClr val="222222"/>
              </a:solidFill>
              <a:latin typeface="Monaco"/>
            </a:endParaRPr>
          </a:p>
          <a:p>
            <a:pPr marL="0" indent="0">
              <a:buNone/>
            </a:pPr>
            <a:r>
              <a:rPr lang="en-US" altLang="en-US" dirty="0" smtClean="0">
                <a:solidFill>
                  <a:srgbClr val="222222"/>
                </a:solidFill>
                <a:latin typeface="Monaco"/>
              </a:rPr>
              <a:t>FROM </a:t>
            </a:r>
            <a:r>
              <a:rPr lang="en-US" altLang="en-US" dirty="0" err="1">
                <a:solidFill>
                  <a:srgbClr val="222222"/>
                </a:solidFill>
                <a:latin typeface="Monaco"/>
              </a:rPr>
              <a:t>emp,dept</a:t>
            </a:r>
            <a:r>
              <a:rPr lang="en-US" altLang="en-US" dirty="0">
                <a:solidFill>
                  <a:srgbClr val="222222"/>
                </a:solidFill>
                <a:latin typeface="Monaco"/>
              </a:rPr>
              <a:t> </a:t>
            </a:r>
            <a:endParaRPr lang="en-US" altLang="en-US" dirty="0" smtClean="0">
              <a:solidFill>
                <a:srgbClr val="222222"/>
              </a:solidFill>
              <a:latin typeface="Monaco"/>
            </a:endParaRPr>
          </a:p>
          <a:p>
            <a:pPr marL="0" indent="0">
              <a:buNone/>
            </a:pPr>
            <a:r>
              <a:rPr lang="en-US" altLang="en-US" dirty="0" smtClean="0">
                <a:solidFill>
                  <a:srgbClr val="222222"/>
                </a:solidFill>
                <a:latin typeface="Monaco"/>
              </a:rPr>
              <a:t>WHERE </a:t>
            </a:r>
            <a:r>
              <a:rPr lang="en-US" altLang="en-US" dirty="0" err="1">
                <a:solidFill>
                  <a:srgbClr val="222222"/>
                </a:solidFill>
                <a:latin typeface="Monaco"/>
              </a:rPr>
              <a:t>emp.dept_no</a:t>
            </a:r>
            <a:r>
              <a:rPr lang="en-US" altLang="en-US" dirty="0">
                <a:solidFill>
                  <a:srgbClr val="222222"/>
                </a:solidFill>
                <a:latin typeface="Monaco"/>
              </a:rPr>
              <a:t>=</a:t>
            </a:r>
            <a:r>
              <a:rPr lang="en-US" altLang="en-US" dirty="0" err="1">
                <a:solidFill>
                  <a:srgbClr val="222222"/>
                </a:solidFill>
                <a:latin typeface="Monaco"/>
              </a:rPr>
              <a:t>dept.dept_no</a:t>
            </a:r>
            <a:r>
              <a:rPr lang="en-US" altLang="en-US" dirty="0">
                <a:solidFill>
                  <a:srgbClr val="222222"/>
                </a:solidFill>
                <a:latin typeface="Monaco"/>
              </a:rPr>
              <a:t>; </a:t>
            </a:r>
            <a:endParaRPr lang="en-US" altLang="en-US" sz="5400" dirty="0">
              <a:latin typeface="Arial" panose="020B0604020202020204" pitchFamily="34" charset="0"/>
            </a:endParaRPr>
          </a:p>
          <a:p>
            <a:pPr marL="0" indent="0">
              <a:buNone/>
            </a:pPr>
            <a:endParaRPr lang="en-US" dirty="0" smtClean="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2998197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altLang="en-US" dirty="0">
                <a:solidFill>
                  <a:srgbClr val="222222"/>
                </a:solidFill>
                <a:latin typeface="Monaco"/>
              </a:rPr>
              <a:t>CREATE TRIGGER </a:t>
            </a:r>
            <a:r>
              <a:rPr lang="en-US" altLang="en-US" dirty="0" err="1" smtClean="0">
                <a:solidFill>
                  <a:srgbClr val="222222"/>
                </a:solidFill>
                <a:latin typeface="Monaco"/>
              </a:rPr>
              <a:t>view_modify_trg</a:t>
            </a:r>
            <a:r>
              <a:rPr lang="en-US" altLang="en-US" dirty="0" smtClean="0">
                <a:solidFill>
                  <a:srgbClr val="222222"/>
                </a:solidFill>
                <a:latin typeface="Monaco"/>
              </a:rPr>
              <a:t> </a:t>
            </a:r>
          </a:p>
          <a:p>
            <a:r>
              <a:rPr lang="en-US" altLang="en-US" dirty="0" smtClean="0">
                <a:solidFill>
                  <a:srgbClr val="222222"/>
                </a:solidFill>
                <a:latin typeface="Monaco"/>
              </a:rPr>
              <a:t>INSTEAD </a:t>
            </a:r>
            <a:r>
              <a:rPr lang="en-US" altLang="en-US" dirty="0">
                <a:solidFill>
                  <a:srgbClr val="222222"/>
                </a:solidFill>
                <a:latin typeface="Monaco"/>
              </a:rPr>
              <a:t>OF </a:t>
            </a:r>
            <a:endParaRPr lang="en-US" altLang="en-US" dirty="0" smtClean="0">
              <a:solidFill>
                <a:srgbClr val="222222"/>
              </a:solidFill>
              <a:latin typeface="Monaco"/>
            </a:endParaRPr>
          </a:p>
          <a:p>
            <a:r>
              <a:rPr lang="en-US" altLang="en-US" dirty="0" smtClean="0">
                <a:solidFill>
                  <a:srgbClr val="222222"/>
                </a:solidFill>
                <a:latin typeface="Monaco"/>
              </a:rPr>
              <a:t>UPDATE </a:t>
            </a:r>
          </a:p>
          <a:p>
            <a:r>
              <a:rPr lang="en-US" altLang="en-US" dirty="0" smtClean="0">
                <a:solidFill>
                  <a:srgbClr val="222222"/>
                </a:solidFill>
                <a:latin typeface="Monaco"/>
              </a:rPr>
              <a:t>ON </a:t>
            </a:r>
            <a:r>
              <a:rPr lang="en-US" altLang="en-US" dirty="0" err="1" smtClean="0">
                <a:solidFill>
                  <a:srgbClr val="222222"/>
                </a:solidFill>
                <a:latin typeface="Monaco"/>
              </a:rPr>
              <a:t>emp_view</a:t>
            </a:r>
            <a:r>
              <a:rPr lang="en-US" altLang="en-US" dirty="0" smtClean="0">
                <a:solidFill>
                  <a:srgbClr val="222222"/>
                </a:solidFill>
                <a:latin typeface="Monaco"/>
              </a:rPr>
              <a:t> </a:t>
            </a:r>
          </a:p>
          <a:p>
            <a:r>
              <a:rPr lang="en-US" altLang="en-US" dirty="0" smtClean="0">
                <a:solidFill>
                  <a:srgbClr val="222222"/>
                </a:solidFill>
                <a:latin typeface="Monaco"/>
              </a:rPr>
              <a:t>FOR </a:t>
            </a:r>
            <a:r>
              <a:rPr lang="en-US" altLang="en-US" dirty="0">
                <a:solidFill>
                  <a:srgbClr val="222222"/>
                </a:solidFill>
                <a:latin typeface="Monaco"/>
              </a:rPr>
              <a:t>EACH </a:t>
            </a:r>
            <a:r>
              <a:rPr lang="en-US" altLang="en-US" dirty="0" smtClean="0">
                <a:solidFill>
                  <a:srgbClr val="222222"/>
                </a:solidFill>
                <a:latin typeface="Monaco"/>
              </a:rPr>
              <a:t>ROW</a:t>
            </a:r>
          </a:p>
          <a:p>
            <a:r>
              <a:rPr lang="en-US" altLang="en-US" dirty="0" smtClean="0">
                <a:solidFill>
                  <a:srgbClr val="222222"/>
                </a:solidFill>
                <a:latin typeface="Monaco"/>
              </a:rPr>
              <a:t>BEGIN </a:t>
            </a:r>
          </a:p>
          <a:p>
            <a:r>
              <a:rPr lang="en-US" altLang="en-US" dirty="0" smtClean="0">
                <a:solidFill>
                  <a:srgbClr val="222222"/>
                </a:solidFill>
                <a:latin typeface="Monaco"/>
              </a:rPr>
              <a:t>UPDATE </a:t>
            </a:r>
            <a:r>
              <a:rPr lang="en-US" altLang="en-US" dirty="0" err="1">
                <a:solidFill>
                  <a:srgbClr val="222222"/>
                </a:solidFill>
                <a:latin typeface="Monaco"/>
              </a:rPr>
              <a:t>dept</a:t>
            </a:r>
            <a:r>
              <a:rPr lang="en-US" altLang="en-US" dirty="0">
                <a:solidFill>
                  <a:srgbClr val="222222"/>
                </a:solidFill>
                <a:latin typeface="Monaco"/>
              </a:rPr>
              <a:t> SET location=:</a:t>
            </a:r>
            <a:r>
              <a:rPr lang="en-US" altLang="en-US" dirty="0" err="1">
                <a:solidFill>
                  <a:srgbClr val="222222"/>
                </a:solidFill>
                <a:latin typeface="Monaco"/>
              </a:rPr>
              <a:t>new.location</a:t>
            </a:r>
            <a:r>
              <a:rPr lang="en-US" altLang="en-US" dirty="0">
                <a:solidFill>
                  <a:srgbClr val="222222"/>
                </a:solidFill>
                <a:latin typeface="Monaco"/>
              </a:rPr>
              <a:t> </a:t>
            </a:r>
            <a:endParaRPr lang="en-US" altLang="en-US" dirty="0" smtClean="0">
              <a:solidFill>
                <a:srgbClr val="222222"/>
              </a:solidFill>
              <a:latin typeface="Monaco"/>
            </a:endParaRPr>
          </a:p>
          <a:p>
            <a:r>
              <a:rPr lang="en-US" altLang="en-US" dirty="0" smtClean="0">
                <a:solidFill>
                  <a:srgbClr val="222222"/>
                </a:solidFill>
                <a:latin typeface="Monaco"/>
              </a:rPr>
              <a:t>WHERE </a:t>
            </a:r>
            <a:r>
              <a:rPr lang="en-US" altLang="en-US" dirty="0" err="1">
                <a:solidFill>
                  <a:srgbClr val="222222"/>
                </a:solidFill>
                <a:latin typeface="Monaco"/>
              </a:rPr>
              <a:t>dept_name</a:t>
            </a:r>
            <a:r>
              <a:rPr lang="en-US" altLang="en-US" dirty="0">
                <a:solidFill>
                  <a:srgbClr val="222222"/>
                </a:solidFill>
                <a:latin typeface="Monaco"/>
              </a:rPr>
              <a:t>=:</a:t>
            </a:r>
            <a:r>
              <a:rPr lang="en-US" altLang="en-US" dirty="0" err="1">
                <a:solidFill>
                  <a:srgbClr val="222222"/>
                </a:solidFill>
                <a:latin typeface="Monaco"/>
              </a:rPr>
              <a:t>old.dept_name</a:t>
            </a:r>
            <a:r>
              <a:rPr lang="en-US" altLang="en-US" dirty="0">
                <a:solidFill>
                  <a:srgbClr val="222222"/>
                </a:solidFill>
                <a:latin typeface="Monaco"/>
              </a:rPr>
              <a:t>; </a:t>
            </a:r>
            <a:endParaRPr lang="en-US" altLang="en-US" dirty="0" smtClean="0">
              <a:solidFill>
                <a:srgbClr val="222222"/>
              </a:solidFill>
              <a:latin typeface="Monaco"/>
            </a:endParaRPr>
          </a:p>
          <a:p>
            <a:r>
              <a:rPr lang="en-US" altLang="en-US" dirty="0" smtClean="0">
                <a:solidFill>
                  <a:srgbClr val="222222"/>
                </a:solidFill>
                <a:latin typeface="Monaco"/>
              </a:rPr>
              <a:t>END</a:t>
            </a:r>
            <a:r>
              <a:rPr lang="en-US" altLang="en-US" dirty="0">
                <a:solidFill>
                  <a:srgbClr val="222222"/>
                </a:solidFill>
                <a:latin typeface="Monaco"/>
              </a:rPr>
              <a:t>; /</a:t>
            </a:r>
            <a:r>
              <a:rPr lang="en-US" altLang="en-US" sz="4000" dirty="0"/>
              <a:t> </a:t>
            </a:r>
            <a:endParaRPr lang="en-US" altLang="en-US" sz="5400" dirty="0">
              <a:latin typeface="Arial" panose="020B0604020202020204" pitchFamily="34" charset="0"/>
            </a:endParaRPr>
          </a:p>
          <a:p>
            <a:endParaRPr lang="en-IN" dirty="0"/>
          </a:p>
        </p:txBody>
      </p:sp>
    </p:spTree>
    <p:extLst>
      <p:ext uri="{BB962C8B-B14F-4D97-AF65-F5344CB8AC3E}">
        <p14:creationId xmlns:p14="http://schemas.microsoft.com/office/powerpoint/2010/main" val="39860254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marL="0" indent="0">
              <a:buNone/>
            </a:pPr>
            <a:r>
              <a:rPr lang="en-US" altLang="en-US" dirty="0">
                <a:solidFill>
                  <a:srgbClr val="222222"/>
                </a:solidFill>
                <a:latin typeface="Monaco"/>
              </a:rPr>
              <a:t>BEGIN UPDATE </a:t>
            </a:r>
            <a:r>
              <a:rPr lang="en-US" altLang="en-US" dirty="0" err="1" smtClean="0">
                <a:solidFill>
                  <a:srgbClr val="222222"/>
                </a:solidFill>
                <a:latin typeface="Monaco"/>
              </a:rPr>
              <a:t>emp_view</a:t>
            </a:r>
            <a:r>
              <a:rPr lang="en-US" altLang="en-US" dirty="0" smtClean="0">
                <a:solidFill>
                  <a:srgbClr val="222222"/>
                </a:solidFill>
                <a:latin typeface="Monaco"/>
              </a:rPr>
              <a:t> </a:t>
            </a:r>
            <a:r>
              <a:rPr lang="en-US" altLang="en-US" dirty="0">
                <a:solidFill>
                  <a:srgbClr val="222222"/>
                </a:solidFill>
                <a:latin typeface="Monaco"/>
              </a:rPr>
              <a:t>SET location=</a:t>
            </a:r>
            <a:r>
              <a:rPr lang="en-US" altLang="en-US" dirty="0" smtClean="0">
                <a:solidFill>
                  <a:srgbClr val="222222"/>
                </a:solidFill>
                <a:latin typeface="Monaco"/>
              </a:rPr>
              <a:t>'FRANCE‘</a:t>
            </a:r>
          </a:p>
          <a:p>
            <a:pPr marL="0" indent="0">
              <a:buNone/>
            </a:pPr>
            <a:r>
              <a:rPr lang="en-US" altLang="en-US" dirty="0" smtClean="0">
                <a:solidFill>
                  <a:srgbClr val="222222"/>
                </a:solidFill>
                <a:latin typeface="Monaco"/>
              </a:rPr>
              <a:t>WHERE </a:t>
            </a:r>
            <a:r>
              <a:rPr lang="en-US" altLang="en-US" dirty="0" err="1">
                <a:solidFill>
                  <a:srgbClr val="222222"/>
                </a:solidFill>
                <a:latin typeface="Monaco"/>
              </a:rPr>
              <a:t>employee_name</a:t>
            </a:r>
            <a:r>
              <a:rPr lang="en-US" altLang="en-US" dirty="0">
                <a:solidFill>
                  <a:srgbClr val="222222"/>
                </a:solidFill>
                <a:latin typeface="Monaco"/>
              </a:rPr>
              <a:t>='XXX'; </a:t>
            </a:r>
            <a:endParaRPr lang="en-US" altLang="en-US" dirty="0" smtClean="0">
              <a:solidFill>
                <a:srgbClr val="222222"/>
              </a:solidFill>
              <a:latin typeface="Monaco"/>
            </a:endParaRPr>
          </a:p>
          <a:p>
            <a:pPr marL="0" indent="0">
              <a:buNone/>
            </a:pPr>
            <a:r>
              <a:rPr lang="en-US" altLang="en-US" dirty="0" smtClean="0">
                <a:solidFill>
                  <a:srgbClr val="222222"/>
                </a:solidFill>
                <a:latin typeface="Monaco"/>
              </a:rPr>
              <a:t>COMMIT</a:t>
            </a:r>
            <a:r>
              <a:rPr lang="en-US" altLang="en-US" dirty="0">
                <a:solidFill>
                  <a:srgbClr val="222222"/>
                </a:solidFill>
                <a:latin typeface="Monaco"/>
              </a:rPr>
              <a:t>; </a:t>
            </a:r>
            <a:endParaRPr lang="en-US" altLang="en-US" dirty="0" smtClean="0">
              <a:solidFill>
                <a:srgbClr val="222222"/>
              </a:solidFill>
              <a:latin typeface="Monaco"/>
            </a:endParaRPr>
          </a:p>
          <a:p>
            <a:pPr marL="0" indent="0">
              <a:buNone/>
            </a:pPr>
            <a:r>
              <a:rPr lang="en-US" altLang="en-US" dirty="0" smtClean="0">
                <a:solidFill>
                  <a:srgbClr val="222222"/>
                </a:solidFill>
                <a:latin typeface="Monaco"/>
              </a:rPr>
              <a:t>END;</a:t>
            </a:r>
          </a:p>
          <a:p>
            <a:pPr marL="0" indent="0">
              <a:buNone/>
            </a:pPr>
            <a:r>
              <a:rPr lang="en-US" altLang="en-US" dirty="0" smtClean="0">
                <a:solidFill>
                  <a:srgbClr val="222222"/>
                </a:solidFill>
                <a:latin typeface="Monaco"/>
              </a:rPr>
              <a:t> </a:t>
            </a:r>
            <a:r>
              <a:rPr lang="en-US" altLang="en-US" dirty="0">
                <a:solidFill>
                  <a:srgbClr val="222222"/>
                </a:solidFill>
                <a:latin typeface="Monaco"/>
              </a:rPr>
              <a:t>/</a:t>
            </a:r>
            <a:r>
              <a:rPr lang="en-US" altLang="en-US" sz="4000" dirty="0"/>
              <a:t> </a:t>
            </a:r>
            <a:endParaRPr lang="en-US" altLang="en-US" sz="5400" dirty="0">
              <a:latin typeface="Arial" panose="020B0604020202020204" pitchFamily="34" charset="0"/>
            </a:endParaRPr>
          </a:p>
          <a:p>
            <a:endParaRPr lang="en-IN" dirty="0"/>
          </a:p>
        </p:txBody>
      </p:sp>
    </p:spTree>
    <p:extLst>
      <p:ext uri="{BB962C8B-B14F-4D97-AF65-F5344CB8AC3E}">
        <p14:creationId xmlns:p14="http://schemas.microsoft.com/office/powerpoint/2010/main" val="129709228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572" y="4250376"/>
            <a:ext cx="12404035" cy="1316446"/>
          </a:xfrm>
        </p:spPr>
        <p:txBody>
          <a:bodyPr/>
          <a:lstStyle/>
          <a:p>
            <a:r>
              <a:rPr lang="en-US" sz="8000" dirty="0"/>
              <a:t>Thank You</a:t>
            </a:r>
          </a:p>
        </p:txBody>
      </p:sp>
    </p:spTree>
    <p:extLst>
      <p:ext uri="{BB962C8B-B14F-4D97-AF65-F5344CB8AC3E}">
        <p14:creationId xmlns:p14="http://schemas.microsoft.com/office/powerpoint/2010/main" val="57174667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IN"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96990224"/>
              </p:ext>
            </p:extLst>
          </p:nvPr>
        </p:nvGraphicFramePr>
        <p:xfrm>
          <a:off x="593124" y="1198604"/>
          <a:ext cx="9341708" cy="5339056"/>
        </p:xfrm>
        <a:graphic>
          <a:graphicData uri="http://schemas.openxmlformats.org/drawingml/2006/table">
            <a:tbl>
              <a:tblPr/>
              <a:tblGrid>
                <a:gridCol w="1482811"/>
                <a:gridCol w="7858897"/>
              </a:tblGrid>
              <a:tr h="302119">
                <a:tc>
                  <a:txBody>
                    <a:bodyPr/>
                    <a:lstStyle/>
                    <a:p>
                      <a:pPr algn="ctr" fontAlgn="t"/>
                      <a:r>
                        <a:rPr lang="en-IN" sz="1300">
                          <a:effectLst/>
                        </a:rPr>
                        <a:t>S.No</a:t>
                      </a:r>
                    </a:p>
                  </a:txBody>
                  <a:tcPr marL="54499" marR="54499" marT="54499" marB="544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300">
                          <a:effectLst/>
                        </a:rPr>
                        <a:t>Loop Type &amp; Description</a:t>
                      </a:r>
                    </a:p>
                  </a:txBody>
                  <a:tcPr marL="54499" marR="54499" marT="54499" marB="544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833672">
                <a:tc>
                  <a:txBody>
                    <a:bodyPr/>
                    <a:lstStyle/>
                    <a:p>
                      <a:pPr algn="ctr" fontAlgn="ctr"/>
                      <a:r>
                        <a:rPr lang="en-IN" sz="1300">
                          <a:effectLst/>
                        </a:rPr>
                        <a:t>1</a:t>
                      </a:r>
                    </a:p>
                  </a:txBody>
                  <a:tcPr marL="54499" marR="54499" marT="54499" marB="544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300" b="1" u="none" strike="noStrike" dirty="0">
                          <a:solidFill>
                            <a:srgbClr val="313131"/>
                          </a:solidFill>
                          <a:effectLst/>
                          <a:hlinkClick r:id="rId2" tooltip="Basic loop in PL/SQL"/>
                        </a:rPr>
                        <a:t>PL/SQL Basic </a:t>
                      </a:r>
                      <a:r>
                        <a:rPr lang="en-US" sz="1300" b="1" u="none" strike="noStrike" dirty="0" err="1">
                          <a:solidFill>
                            <a:srgbClr val="313131"/>
                          </a:solidFill>
                          <a:effectLst/>
                          <a:hlinkClick r:id="rId2" tooltip="Basic loop in PL/SQL"/>
                        </a:rPr>
                        <a:t>LOOP</a:t>
                      </a:r>
                      <a:r>
                        <a:rPr lang="en-US" sz="1300" dirty="0" err="1">
                          <a:solidFill>
                            <a:srgbClr val="000000"/>
                          </a:solidFill>
                          <a:effectLst/>
                        </a:rPr>
                        <a:t>In</a:t>
                      </a:r>
                      <a:r>
                        <a:rPr lang="en-US" sz="1300" dirty="0">
                          <a:solidFill>
                            <a:srgbClr val="000000"/>
                          </a:solidFill>
                          <a:effectLst/>
                        </a:rPr>
                        <a:t> this loop structure, sequence of statements is enclosed between the LOOP and the END LOOP statements. At each iteration, the sequence of statements is executed and then control resumes at the top of the loop.</a:t>
                      </a:r>
                    </a:p>
                  </a:txBody>
                  <a:tcPr marL="54499" marR="54499" marT="54499" marB="544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57984">
                <a:tc>
                  <a:txBody>
                    <a:bodyPr/>
                    <a:lstStyle/>
                    <a:p>
                      <a:pPr algn="ctr" fontAlgn="ctr"/>
                      <a:r>
                        <a:rPr lang="en-IN" sz="1300">
                          <a:effectLst/>
                        </a:rPr>
                        <a:t>2</a:t>
                      </a:r>
                    </a:p>
                  </a:txBody>
                  <a:tcPr marL="54499" marR="54499" marT="54499" marB="544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300" b="1" u="none" strike="noStrike">
                          <a:solidFill>
                            <a:srgbClr val="313131"/>
                          </a:solidFill>
                          <a:effectLst/>
                          <a:hlinkClick r:id="rId3" tooltip="While loop in Pl/SQL"/>
                        </a:rPr>
                        <a:t>PL/SQL WHILE LOOP</a:t>
                      </a:r>
                      <a:r>
                        <a:rPr lang="en-US" sz="1300">
                          <a:solidFill>
                            <a:srgbClr val="000000"/>
                          </a:solidFill>
                          <a:effectLst/>
                        </a:rPr>
                        <a:t>Repeats a statement or group of statements while a given condition is true. It tests the condition before executing the loop body.</a:t>
                      </a:r>
                    </a:p>
                  </a:txBody>
                  <a:tcPr marL="54499" marR="54499" marT="54499" marB="544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66089">
                <a:tc>
                  <a:txBody>
                    <a:bodyPr/>
                    <a:lstStyle/>
                    <a:p>
                      <a:pPr algn="ctr" fontAlgn="ctr"/>
                      <a:r>
                        <a:rPr lang="en-IN" sz="1300">
                          <a:effectLst/>
                        </a:rPr>
                        <a:t>3</a:t>
                      </a:r>
                    </a:p>
                  </a:txBody>
                  <a:tcPr marL="54499" marR="54499" marT="54499" marB="544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300" b="1" u="none" strike="noStrike">
                          <a:solidFill>
                            <a:srgbClr val="313131"/>
                          </a:solidFill>
                          <a:effectLst/>
                          <a:hlinkClick r:id="rId4" tooltip="For loop in PL/SQL"/>
                        </a:rPr>
                        <a:t>PL/SQL FOR LOOP</a:t>
                      </a:r>
                      <a:r>
                        <a:rPr lang="en-US" sz="1300">
                          <a:solidFill>
                            <a:srgbClr val="000000"/>
                          </a:solidFill>
                          <a:effectLst/>
                        </a:rPr>
                        <a:t>Execute a sequence of statements multiple times and abbreviates the code that manages the loop variable.</a:t>
                      </a:r>
                    </a:p>
                  </a:txBody>
                  <a:tcPr marL="54499" marR="54499" marT="54499" marB="544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74193">
                <a:tc>
                  <a:txBody>
                    <a:bodyPr/>
                    <a:lstStyle/>
                    <a:p>
                      <a:pPr algn="ctr" fontAlgn="ctr"/>
                      <a:r>
                        <a:rPr lang="en-IN" sz="1300">
                          <a:effectLst/>
                        </a:rPr>
                        <a:t>4</a:t>
                      </a:r>
                    </a:p>
                  </a:txBody>
                  <a:tcPr marL="54499" marR="54499" marT="54499" marB="544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300" b="1" u="none" strike="noStrike" dirty="0">
                          <a:solidFill>
                            <a:srgbClr val="313131"/>
                          </a:solidFill>
                          <a:effectLst/>
                          <a:hlinkClick r:id="rId5" tooltip="Nested loops in PL/SQL"/>
                        </a:rPr>
                        <a:t>Nested loops in PL/</a:t>
                      </a:r>
                      <a:r>
                        <a:rPr lang="en-US" sz="1300" b="1" u="none" strike="noStrike" dirty="0" err="1">
                          <a:solidFill>
                            <a:srgbClr val="313131"/>
                          </a:solidFill>
                          <a:effectLst/>
                          <a:hlinkClick r:id="rId5" tooltip="Nested loops in PL/SQL"/>
                        </a:rPr>
                        <a:t>SQL</a:t>
                      </a:r>
                      <a:r>
                        <a:rPr lang="en-US" sz="1300" dirty="0" err="1">
                          <a:solidFill>
                            <a:srgbClr val="000000"/>
                          </a:solidFill>
                          <a:effectLst/>
                        </a:rPr>
                        <a:t>You</a:t>
                      </a:r>
                      <a:r>
                        <a:rPr lang="en-US" sz="1300" dirty="0">
                          <a:solidFill>
                            <a:srgbClr val="000000"/>
                          </a:solidFill>
                          <a:effectLst/>
                        </a:rPr>
                        <a:t> can use one or more loop inside any another basic loop, while, or for loop.</a:t>
                      </a:r>
                    </a:p>
                  </a:txBody>
                  <a:tcPr marL="54499" marR="54499" marT="54499" marB="544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091489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t>Labelling </a:t>
            </a:r>
            <a:r>
              <a:rPr lang="en-IN" b="0" dirty="0"/>
              <a:t>a PL/SQL Loop</a:t>
            </a:r>
            <a:br>
              <a:rPr lang="en-IN" b="0" dirty="0"/>
            </a:br>
            <a:endParaRPr lang="en-IN" dirty="0"/>
          </a:p>
        </p:txBody>
      </p:sp>
      <p:sp>
        <p:nvSpPr>
          <p:cNvPr id="3" name="Content Placeholder 2"/>
          <p:cNvSpPr>
            <a:spLocks noGrp="1"/>
          </p:cNvSpPr>
          <p:nvPr>
            <p:ph sz="half" idx="1"/>
          </p:nvPr>
        </p:nvSpPr>
        <p:spPr/>
        <p:txBody>
          <a:bodyPr/>
          <a:lstStyle/>
          <a:p>
            <a:pPr marL="0" indent="0">
              <a:buNone/>
            </a:pPr>
            <a:r>
              <a:rPr lang="en-US" altLang="en-US" sz="2000" dirty="0" smtClean="0">
                <a:solidFill>
                  <a:srgbClr val="313131"/>
                </a:solidFill>
              </a:rPr>
              <a:t>DECLARE</a:t>
            </a:r>
          </a:p>
          <a:p>
            <a:pPr marL="0" indent="0">
              <a:buNone/>
            </a:pPr>
            <a:r>
              <a:rPr lang="en-US" altLang="en-US" sz="2000" dirty="0" smtClean="0">
                <a:solidFill>
                  <a:srgbClr val="313131"/>
                </a:solidFill>
              </a:rPr>
              <a:t> </a:t>
            </a:r>
            <a:r>
              <a:rPr lang="en-US" altLang="en-US" sz="2000" dirty="0" err="1">
                <a:solidFill>
                  <a:srgbClr val="313131"/>
                </a:solidFill>
              </a:rPr>
              <a:t>i</a:t>
            </a:r>
            <a:r>
              <a:rPr lang="en-US" altLang="en-US" sz="2000" dirty="0">
                <a:solidFill>
                  <a:srgbClr val="313131"/>
                </a:solidFill>
              </a:rPr>
              <a:t> number</a:t>
            </a:r>
            <a:r>
              <a:rPr lang="en-US" altLang="en-US" sz="2000" dirty="0">
                <a:solidFill>
                  <a:srgbClr val="666600"/>
                </a:solidFill>
              </a:rPr>
              <a:t>(</a:t>
            </a:r>
            <a:r>
              <a:rPr lang="en-US" altLang="en-US" sz="2000" dirty="0">
                <a:solidFill>
                  <a:srgbClr val="006666"/>
                </a:solidFill>
              </a:rPr>
              <a:t>1</a:t>
            </a:r>
            <a:r>
              <a:rPr lang="en-US" altLang="en-US" sz="2000" dirty="0" smtClean="0">
                <a:solidFill>
                  <a:srgbClr val="666600"/>
                </a:solidFill>
              </a:rPr>
              <a:t>);</a:t>
            </a:r>
          </a:p>
          <a:p>
            <a:pPr marL="0" indent="0">
              <a:buNone/>
            </a:pPr>
            <a:r>
              <a:rPr lang="en-US" altLang="en-US" sz="2000" dirty="0" smtClean="0">
                <a:solidFill>
                  <a:srgbClr val="313131"/>
                </a:solidFill>
              </a:rPr>
              <a:t> </a:t>
            </a:r>
            <a:r>
              <a:rPr lang="en-US" altLang="en-US" sz="2000" dirty="0">
                <a:solidFill>
                  <a:srgbClr val="313131"/>
                </a:solidFill>
              </a:rPr>
              <a:t>j number</a:t>
            </a:r>
            <a:r>
              <a:rPr lang="en-US" altLang="en-US" sz="2000" dirty="0">
                <a:solidFill>
                  <a:srgbClr val="666600"/>
                </a:solidFill>
              </a:rPr>
              <a:t>(</a:t>
            </a:r>
            <a:r>
              <a:rPr lang="en-US" altLang="en-US" sz="2000" dirty="0">
                <a:solidFill>
                  <a:srgbClr val="006666"/>
                </a:solidFill>
              </a:rPr>
              <a:t>1</a:t>
            </a:r>
            <a:r>
              <a:rPr lang="en-US" altLang="en-US" sz="2000" dirty="0">
                <a:solidFill>
                  <a:srgbClr val="666600"/>
                </a:solidFill>
              </a:rPr>
              <a:t>);</a:t>
            </a:r>
            <a:r>
              <a:rPr lang="en-US" altLang="en-US" sz="2000" dirty="0">
                <a:solidFill>
                  <a:srgbClr val="313131"/>
                </a:solidFill>
              </a:rPr>
              <a:t> </a:t>
            </a:r>
            <a:endParaRPr lang="en-US" altLang="en-US" sz="2000" dirty="0" smtClean="0">
              <a:solidFill>
                <a:srgbClr val="313131"/>
              </a:solidFill>
            </a:endParaRPr>
          </a:p>
          <a:p>
            <a:pPr marL="0" indent="0">
              <a:buNone/>
            </a:pPr>
            <a:r>
              <a:rPr lang="en-US" altLang="en-US" sz="2000" dirty="0" smtClean="0">
                <a:solidFill>
                  <a:srgbClr val="000088"/>
                </a:solidFill>
              </a:rPr>
              <a:t>BEGIN</a:t>
            </a:r>
            <a:r>
              <a:rPr lang="en-US" altLang="en-US" sz="2000" dirty="0" smtClean="0">
                <a:solidFill>
                  <a:srgbClr val="313131"/>
                </a:solidFill>
              </a:rPr>
              <a:t> </a:t>
            </a:r>
          </a:p>
          <a:p>
            <a:pPr marL="0" indent="0">
              <a:buNone/>
            </a:pPr>
            <a:r>
              <a:rPr lang="en-US" altLang="en-US" sz="2000" dirty="0" smtClean="0">
                <a:solidFill>
                  <a:srgbClr val="666600"/>
                </a:solidFill>
              </a:rPr>
              <a:t>&lt;&lt;</a:t>
            </a:r>
            <a:r>
              <a:rPr lang="en-US" altLang="en-US" sz="2000" dirty="0" smtClean="0">
                <a:solidFill>
                  <a:srgbClr val="313131"/>
                </a:solidFill>
              </a:rPr>
              <a:t> </a:t>
            </a:r>
            <a:r>
              <a:rPr lang="en-US" altLang="en-US" sz="2000" dirty="0" err="1">
                <a:solidFill>
                  <a:srgbClr val="313131"/>
                </a:solidFill>
              </a:rPr>
              <a:t>outer_loop</a:t>
            </a:r>
            <a:r>
              <a:rPr lang="en-US" altLang="en-US" sz="2000" dirty="0">
                <a:solidFill>
                  <a:srgbClr val="313131"/>
                </a:solidFill>
              </a:rPr>
              <a:t> </a:t>
            </a:r>
            <a:r>
              <a:rPr lang="en-US" altLang="en-US" sz="2000" dirty="0" smtClean="0">
                <a:solidFill>
                  <a:srgbClr val="666600"/>
                </a:solidFill>
              </a:rPr>
              <a:t>&gt;&gt;</a:t>
            </a:r>
          </a:p>
          <a:p>
            <a:pPr marL="0" indent="0">
              <a:buNone/>
            </a:pPr>
            <a:r>
              <a:rPr lang="en-US" altLang="en-US" sz="2000" dirty="0" smtClean="0">
                <a:solidFill>
                  <a:srgbClr val="313131"/>
                </a:solidFill>
              </a:rPr>
              <a:t> </a:t>
            </a:r>
            <a:r>
              <a:rPr lang="en-US" altLang="en-US" sz="2000" dirty="0">
                <a:solidFill>
                  <a:srgbClr val="313131"/>
                </a:solidFill>
              </a:rPr>
              <a:t>FOR </a:t>
            </a:r>
            <a:r>
              <a:rPr lang="en-US" altLang="en-US" sz="2000" dirty="0" err="1">
                <a:solidFill>
                  <a:srgbClr val="313131"/>
                </a:solidFill>
              </a:rPr>
              <a:t>i</a:t>
            </a:r>
            <a:r>
              <a:rPr lang="en-US" altLang="en-US" sz="2000" dirty="0">
                <a:solidFill>
                  <a:srgbClr val="313131"/>
                </a:solidFill>
              </a:rPr>
              <a:t> IN </a:t>
            </a:r>
            <a:r>
              <a:rPr lang="en-US" altLang="en-US" sz="2000" dirty="0">
                <a:solidFill>
                  <a:srgbClr val="006666"/>
                </a:solidFill>
              </a:rPr>
              <a:t>1.</a:t>
            </a:r>
            <a:r>
              <a:rPr lang="en-US" altLang="en-US" sz="2000" dirty="0">
                <a:solidFill>
                  <a:srgbClr val="666600"/>
                </a:solidFill>
              </a:rPr>
              <a:t>.</a:t>
            </a:r>
            <a:r>
              <a:rPr lang="en-US" altLang="en-US" sz="2000" dirty="0">
                <a:solidFill>
                  <a:srgbClr val="006666"/>
                </a:solidFill>
              </a:rPr>
              <a:t>3</a:t>
            </a:r>
            <a:r>
              <a:rPr lang="en-US" altLang="en-US" sz="2000" dirty="0">
                <a:solidFill>
                  <a:srgbClr val="313131"/>
                </a:solidFill>
              </a:rPr>
              <a:t> LOOP </a:t>
            </a:r>
            <a:endParaRPr lang="en-US" altLang="en-US" sz="2000" dirty="0" smtClean="0">
              <a:solidFill>
                <a:srgbClr val="313131"/>
              </a:solidFill>
            </a:endParaRPr>
          </a:p>
          <a:p>
            <a:pPr marL="0" indent="0">
              <a:buNone/>
            </a:pPr>
            <a:r>
              <a:rPr lang="en-US" altLang="en-US" sz="2000" dirty="0" smtClean="0">
                <a:solidFill>
                  <a:srgbClr val="666600"/>
                </a:solidFill>
              </a:rPr>
              <a:t>&lt;&lt;</a:t>
            </a:r>
            <a:r>
              <a:rPr lang="en-US" altLang="en-US" sz="2000" dirty="0" smtClean="0">
                <a:solidFill>
                  <a:srgbClr val="313131"/>
                </a:solidFill>
              </a:rPr>
              <a:t> </a:t>
            </a:r>
            <a:r>
              <a:rPr lang="en-US" altLang="en-US" sz="2000" dirty="0" err="1">
                <a:solidFill>
                  <a:srgbClr val="313131"/>
                </a:solidFill>
              </a:rPr>
              <a:t>inner_loop</a:t>
            </a:r>
            <a:r>
              <a:rPr lang="en-US" altLang="en-US" sz="2000" dirty="0">
                <a:solidFill>
                  <a:srgbClr val="313131"/>
                </a:solidFill>
              </a:rPr>
              <a:t> </a:t>
            </a:r>
            <a:r>
              <a:rPr lang="en-US" altLang="en-US" sz="2000" dirty="0" smtClean="0">
                <a:solidFill>
                  <a:srgbClr val="666600"/>
                </a:solidFill>
              </a:rPr>
              <a:t>&gt;&gt;</a:t>
            </a:r>
          </a:p>
          <a:p>
            <a:pPr marL="0" indent="0">
              <a:buNone/>
            </a:pPr>
            <a:r>
              <a:rPr lang="en-US" altLang="en-US" sz="2000" dirty="0" smtClean="0">
                <a:solidFill>
                  <a:srgbClr val="313131"/>
                </a:solidFill>
              </a:rPr>
              <a:t> </a:t>
            </a:r>
            <a:r>
              <a:rPr lang="en-US" altLang="en-US" sz="2000" dirty="0">
                <a:solidFill>
                  <a:srgbClr val="313131"/>
                </a:solidFill>
              </a:rPr>
              <a:t>FOR j IN </a:t>
            </a:r>
            <a:r>
              <a:rPr lang="en-US" altLang="en-US" sz="2000" dirty="0">
                <a:solidFill>
                  <a:srgbClr val="006666"/>
                </a:solidFill>
              </a:rPr>
              <a:t>1.</a:t>
            </a:r>
            <a:r>
              <a:rPr lang="en-US" altLang="en-US" sz="2000" dirty="0">
                <a:solidFill>
                  <a:srgbClr val="666600"/>
                </a:solidFill>
              </a:rPr>
              <a:t>.</a:t>
            </a:r>
            <a:r>
              <a:rPr lang="en-US" altLang="en-US" sz="2000" dirty="0">
                <a:solidFill>
                  <a:srgbClr val="006666"/>
                </a:solidFill>
              </a:rPr>
              <a:t>3</a:t>
            </a:r>
            <a:r>
              <a:rPr lang="en-US" altLang="en-US" sz="2000" dirty="0">
                <a:solidFill>
                  <a:srgbClr val="313131"/>
                </a:solidFill>
              </a:rPr>
              <a:t> </a:t>
            </a:r>
            <a:r>
              <a:rPr lang="en-US" altLang="en-US" sz="2000" dirty="0" smtClean="0">
                <a:solidFill>
                  <a:srgbClr val="313131"/>
                </a:solidFill>
              </a:rPr>
              <a:t>LOOP</a:t>
            </a:r>
          </a:p>
          <a:p>
            <a:pPr marL="0" indent="0">
              <a:buNone/>
            </a:pPr>
            <a:r>
              <a:rPr lang="en-US" altLang="en-US" sz="2000" dirty="0" smtClean="0">
                <a:solidFill>
                  <a:srgbClr val="313131"/>
                </a:solidFill>
              </a:rPr>
              <a:t> </a:t>
            </a:r>
            <a:r>
              <a:rPr lang="en-US" altLang="en-US" sz="2000" dirty="0" err="1">
                <a:solidFill>
                  <a:srgbClr val="313131"/>
                </a:solidFill>
              </a:rPr>
              <a:t>dbms_output</a:t>
            </a:r>
            <a:r>
              <a:rPr lang="en-US" altLang="en-US" sz="2000" dirty="0" err="1">
                <a:solidFill>
                  <a:srgbClr val="666600"/>
                </a:solidFill>
              </a:rPr>
              <a:t>.</a:t>
            </a:r>
            <a:r>
              <a:rPr lang="en-US" altLang="en-US" sz="2000" dirty="0" err="1">
                <a:solidFill>
                  <a:srgbClr val="313131"/>
                </a:solidFill>
              </a:rPr>
              <a:t>put_line</a:t>
            </a:r>
            <a:r>
              <a:rPr lang="en-US" altLang="en-US" sz="2000" dirty="0">
                <a:solidFill>
                  <a:srgbClr val="666600"/>
                </a:solidFill>
              </a:rPr>
              <a:t>(</a:t>
            </a:r>
            <a:r>
              <a:rPr lang="en-US" altLang="en-US" sz="2000" dirty="0">
                <a:solidFill>
                  <a:srgbClr val="008800"/>
                </a:solidFill>
              </a:rPr>
              <a:t>'</a:t>
            </a:r>
            <a:r>
              <a:rPr lang="en-US" altLang="en-US" sz="2000" dirty="0" err="1">
                <a:solidFill>
                  <a:srgbClr val="008800"/>
                </a:solidFill>
              </a:rPr>
              <a:t>i</a:t>
            </a:r>
            <a:r>
              <a:rPr lang="en-US" altLang="en-US" sz="2000" dirty="0">
                <a:solidFill>
                  <a:srgbClr val="008800"/>
                </a:solidFill>
              </a:rPr>
              <a:t> is: '</a:t>
            </a:r>
            <a:r>
              <a:rPr lang="en-US" altLang="en-US" sz="2000" dirty="0">
                <a:solidFill>
                  <a:srgbClr val="666600"/>
                </a:solidFill>
              </a:rPr>
              <a:t>||</a:t>
            </a:r>
            <a:r>
              <a:rPr lang="en-US" altLang="en-US" sz="2000" dirty="0">
                <a:solidFill>
                  <a:srgbClr val="313131"/>
                </a:solidFill>
              </a:rPr>
              <a:t> </a:t>
            </a:r>
            <a:r>
              <a:rPr lang="en-US" altLang="en-US" sz="2000" dirty="0" err="1">
                <a:solidFill>
                  <a:srgbClr val="313131"/>
                </a:solidFill>
              </a:rPr>
              <a:t>i</a:t>
            </a:r>
            <a:r>
              <a:rPr lang="en-US" altLang="en-US" sz="2000" dirty="0">
                <a:solidFill>
                  <a:srgbClr val="313131"/>
                </a:solidFill>
              </a:rPr>
              <a:t> </a:t>
            </a:r>
            <a:r>
              <a:rPr lang="en-US" altLang="en-US" sz="2000" dirty="0">
                <a:solidFill>
                  <a:srgbClr val="666600"/>
                </a:solidFill>
              </a:rPr>
              <a:t>||</a:t>
            </a:r>
            <a:r>
              <a:rPr lang="en-US" altLang="en-US" sz="2000" dirty="0">
                <a:solidFill>
                  <a:srgbClr val="313131"/>
                </a:solidFill>
              </a:rPr>
              <a:t> </a:t>
            </a:r>
            <a:r>
              <a:rPr lang="en-US" altLang="en-US" sz="2000" dirty="0">
                <a:solidFill>
                  <a:srgbClr val="008800"/>
                </a:solidFill>
              </a:rPr>
              <a:t>' and j is: '</a:t>
            </a:r>
            <a:r>
              <a:rPr lang="en-US" altLang="en-US" sz="2000" dirty="0">
                <a:solidFill>
                  <a:srgbClr val="313131"/>
                </a:solidFill>
              </a:rPr>
              <a:t> </a:t>
            </a:r>
            <a:r>
              <a:rPr lang="en-US" altLang="en-US" sz="2000" dirty="0">
                <a:solidFill>
                  <a:srgbClr val="666600"/>
                </a:solidFill>
              </a:rPr>
              <a:t>||</a:t>
            </a:r>
            <a:r>
              <a:rPr lang="en-US" altLang="en-US" sz="2000" dirty="0">
                <a:solidFill>
                  <a:srgbClr val="313131"/>
                </a:solidFill>
              </a:rPr>
              <a:t> j</a:t>
            </a:r>
            <a:r>
              <a:rPr lang="en-US" altLang="en-US" sz="2000" dirty="0">
                <a:solidFill>
                  <a:srgbClr val="666600"/>
                </a:solidFill>
              </a:rPr>
              <a:t>);</a:t>
            </a:r>
            <a:r>
              <a:rPr lang="en-US" altLang="en-US" sz="2000" dirty="0">
                <a:solidFill>
                  <a:srgbClr val="313131"/>
                </a:solidFill>
              </a:rPr>
              <a:t> </a:t>
            </a:r>
            <a:endParaRPr lang="en-US" altLang="en-US" sz="2000" dirty="0" smtClean="0">
              <a:solidFill>
                <a:srgbClr val="313131"/>
              </a:solidFill>
            </a:endParaRPr>
          </a:p>
          <a:p>
            <a:pPr marL="0" indent="0">
              <a:buNone/>
            </a:pPr>
            <a:r>
              <a:rPr lang="en-US" altLang="en-US" sz="2000" dirty="0" smtClean="0">
                <a:solidFill>
                  <a:srgbClr val="000088"/>
                </a:solidFill>
              </a:rPr>
              <a:t>END</a:t>
            </a:r>
            <a:r>
              <a:rPr lang="en-US" altLang="en-US" sz="2000" dirty="0" smtClean="0">
                <a:solidFill>
                  <a:srgbClr val="313131"/>
                </a:solidFill>
              </a:rPr>
              <a:t> </a:t>
            </a:r>
            <a:r>
              <a:rPr lang="en-US" altLang="en-US" sz="2000" dirty="0">
                <a:solidFill>
                  <a:srgbClr val="313131"/>
                </a:solidFill>
              </a:rPr>
              <a:t>loop </a:t>
            </a:r>
            <a:r>
              <a:rPr lang="en-US" altLang="en-US" sz="2000" dirty="0" err="1">
                <a:solidFill>
                  <a:srgbClr val="313131"/>
                </a:solidFill>
              </a:rPr>
              <a:t>inner_loop</a:t>
            </a:r>
            <a:r>
              <a:rPr lang="en-US" altLang="en-US" sz="2000" dirty="0">
                <a:solidFill>
                  <a:srgbClr val="666600"/>
                </a:solidFill>
              </a:rPr>
              <a:t>;</a:t>
            </a:r>
            <a:r>
              <a:rPr lang="en-US" altLang="en-US" sz="2000" dirty="0">
                <a:solidFill>
                  <a:srgbClr val="313131"/>
                </a:solidFill>
              </a:rPr>
              <a:t> </a:t>
            </a:r>
            <a:endParaRPr lang="en-US" altLang="en-US" sz="2000" dirty="0" smtClean="0">
              <a:solidFill>
                <a:srgbClr val="313131"/>
              </a:solidFill>
            </a:endParaRPr>
          </a:p>
          <a:p>
            <a:pPr marL="0" indent="0">
              <a:buNone/>
            </a:pPr>
            <a:r>
              <a:rPr lang="en-US" altLang="en-US" sz="2000" dirty="0" smtClean="0">
                <a:solidFill>
                  <a:srgbClr val="000088"/>
                </a:solidFill>
              </a:rPr>
              <a:t>END</a:t>
            </a:r>
            <a:r>
              <a:rPr lang="en-US" altLang="en-US" sz="2000" dirty="0" smtClean="0">
                <a:solidFill>
                  <a:srgbClr val="313131"/>
                </a:solidFill>
              </a:rPr>
              <a:t> </a:t>
            </a:r>
            <a:r>
              <a:rPr lang="en-US" altLang="en-US" sz="2000" dirty="0">
                <a:solidFill>
                  <a:srgbClr val="313131"/>
                </a:solidFill>
              </a:rPr>
              <a:t>loop </a:t>
            </a:r>
            <a:r>
              <a:rPr lang="en-US" altLang="en-US" sz="2000" dirty="0" err="1">
                <a:solidFill>
                  <a:srgbClr val="313131"/>
                </a:solidFill>
              </a:rPr>
              <a:t>outer_loop</a:t>
            </a:r>
            <a:r>
              <a:rPr lang="en-US" altLang="en-US" sz="2000" dirty="0">
                <a:solidFill>
                  <a:srgbClr val="666600"/>
                </a:solidFill>
              </a:rPr>
              <a:t>;</a:t>
            </a:r>
            <a:r>
              <a:rPr lang="en-US" altLang="en-US" sz="2000" dirty="0">
                <a:solidFill>
                  <a:srgbClr val="313131"/>
                </a:solidFill>
              </a:rPr>
              <a:t> </a:t>
            </a:r>
            <a:endParaRPr lang="en-US" altLang="en-US" sz="2000" dirty="0" smtClean="0">
              <a:solidFill>
                <a:srgbClr val="313131"/>
              </a:solidFill>
            </a:endParaRPr>
          </a:p>
          <a:p>
            <a:pPr marL="0" indent="0">
              <a:buNone/>
            </a:pPr>
            <a:r>
              <a:rPr lang="en-US" altLang="en-US" sz="2000" dirty="0" smtClean="0">
                <a:solidFill>
                  <a:srgbClr val="000088"/>
                </a:solidFill>
              </a:rPr>
              <a:t>END</a:t>
            </a:r>
            <a:r>
              <a:rPr lang="en-US" altLang="en-US" sz="2000" dirty="0" smtClean="0">
                <a:solidFill>
                  <a:srgbClr val="666600"/>
                </a:solidFill>
              </a:rPr>
              <a:t>;</a:t>
            </a:r>
          </a:p>
          <a:p>
            <a:pPr marL="0" indent="0">
              <a:buNone/>
            </a:pPr>
            <a:r>
              <a:rPr lang="en-US" altLang="en-US" sz="2000" dirty="0" smtClean="0">
                <a:solidFill>
                  <a:srgbClr val="313131"/>
                </a:solidFill>
              </a:rPr>
              <a:t> </a:t>
            </a:r>
            <a:r>
              <a:rPr lang="en-US" altLang="en-US" sz="2000" dirty="0">
                <a:solidFill>
                  <a:srgbClr val="666600"/>
                </a:solidFill>
              </a:rPr>
              <a:t>/</a:t>
            </a:r>
            <a:r>
              <a:rPr lang="en-US" altLang="en-US" sz="2000" dirty="0"/>
              <a:t> </a:t>
            </a:r>
          </a:p>
          <a:p>
            <a:pPr marL="0" indent="0">
              <a:buNone/>
            </a:pPr>
            <a:endParaRPr lang="en-IN" sz="2000" dirty="0"/>
          </a:p>
        </p:txBody>
      </p:sp>
    </p:spTree>
    <p:extLst>
      <p:ext uri="{BB962C8B-B14F-4D97-AF65-F5344CB8AC3E}">
        <p14:creationId xmlns:p14="http://schemas.microsoft.com/office/powerpoint/2010/main" val="41399733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t>Loop </a:t>
            </a:r>
            <a:r>
              <a:rPr lang="en-IN" b="0" dirty="0"/>
              <a:t>Control Statements</a:t>
            </a:r>
            <a:br>
              <a:rPr lang="en-IN" b="0" dirty="0"/>
            </a:br>
            <a:endParaRPr lang="en-IN"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452254188"/>
              </p:ext>
            </p:extLst>
          </p:nvPr>
        </p:nvGraphicFramePr>
        <p:xfrm>
          <a:off x="1132745" y="1378675"/>
          <a:ext cx="9049223" cy="4379574"/>
        </p:xfrm>
        <a:graphic>
          <a:graphicData uri="http://schemas.openxmlformats.org/drawingml/2006/table">
            <a:tbl>
              <a:tblPr/>
              <a:tblGrid>
                <a:gridCol w="2080012"/>
                <a:gridCol w="6969211"/>
              </a:tblGrid>
              <a:tr h="557400">
                <a:tc>
                  <a:txBody>
                    <a:bodyPr/>
                    <a:lstStyle/>
                    <a:p>
                      <a:pPr algn="ctr" fontAlgn="t"/>
                      <a:r>
                        <a:rPr lang="en-IN" dirty="0" err="1">
                          <a:effectLst/>
                        </a:rPr>
                        <a:t>S.No</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Control Statement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274058">
                <a:tc>
                  <a:txBody>
                    <a:bodyPr/>
                    <a:lstStyle/>
                    <a:p>
                      <a:pPr algn="ctr" fontAlgn="ctr"/>
                      <a:r>
                        <a:rPr lang="en-IN">
                          <a:effectLst/>
                        </a:rPr>
                        <a:t>1</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u="none" strike="noStrike">
                          <a:solidFill>
                            <a:srgbClr val="313131"/>
                          </a:solidFill>
                          <a:effectLst/>
                          <a:hlinkClick r:id="rId2" tooltip="Exit statement in PL/SQL"/>
                        </a:rPr>
                        <a:t>EXIT statement</a:t>
                      </a:r>
                      <a:r>
                        <a:rPr lang="en-US">
                          <a:solidFill>
                            <a:srgbClr val="000000"/>
                          </a:solidFill>
                          <a:effectLst/>
                        </a:rPr>
                        <a:t>The Exit statement completes the loop and control passes to the statement immediately after the END LOOP.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74058">
                <a:tc>
                  <a:txBody>
                    <a:bodyPr/>
                    <a:lstStyle/>
                    <a:p>
                      <a:pPr algn="ctr" fontAlgn="ctr"/>
                      <a:r>
                        <a:rPr lang="en-IN">
                          <a:effectLst/>
                        </a:rPr>
                        <a:t>2</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u="none" strike="noStrike">
                          <a:solidFill>
                            <a:srgbClr val="313131"/>
                          </a:solidFill>
                          <a:effectLst/>
                          <a:hlinkClick r:id="rId3" tooltip="Continue statement in PL/SQL"/>
                        </a:rPr>
                        <a:t>CONTINUE statement</a:t>
                      </a:r>
                      <a:r>
                        <a:rPr lang="en-US">
                          <a:solidFill>
                            <a:srgbClr val="000000"/>
                          </a:solidFill>
                          <a:effectLst/>
                        </a:rPr>
                        <a:t>Causes the loop to skip the remainder of its body and immediately retest its condition prior to reiterating.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74058">
                <a:tc>
                  <a:txBody>
                    <a:bodyPr/>
                    <a:lstStyle/>
                    <a:p>
                      <a:pPr algn="ctr" fontAlgn="ctr"/>
                      <a:r>
                        <a:rPr lang="en-IN">
                          <a:effectLst/>
                        </a:rPr>
                        <a:t>3</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u="none" strike="noStrike" dirty="0">
                          <a:solidFill>
                            <a:srgbClr val="313131"/>
                          </a:solidFill>
                          <a:effectLst/>
                          <a:hlinkClick r:id="rId4" tooltip="GOTO statement in PL/SQL"/>
                        </a:rPr>
                        <a:t>GOTO </a:t>
                      </a:r>
                      <a:r>
                        <a:rPr lang="en-US" b="1" u="none" strike="noStrike" dirty="0" smtClean="0">
                          <a:solidFill>
                            <a:srgbClr val="313131"/>
                          </a:solidFill>
                          <a:effectLst/>
                          <a:hlinkClick r:id="rId4" tooltip="GOTO statement in PL/SQL"/>
                        </a:rPr>
                        <a:t>statement</a:t>
                      </a:r>
                      <a:r>
                        <a:rPr lang="en-US" b="1" u="none" strike="noStrike" dirty="0" smtClean="0">
                          <a:solidFill>
                            <a:srgbClr val="313131"/>
                          </a:solidFill>
                          <a:effectLst/>
                        </a:rPr>
                        <a:t> </a:t>
                      </a:r>
                      <a:r>
                        <a:rPr lang="en-US" dirty="0" smtClean="0">
                          <a:solidFill>
                            <a:srgbClr val="000000"/>
                          </a:solidFill>
                          <a:effectLst/>
                        </a:rPr>
                        <a:t>Transfers </a:t>
                      </a:r>
                      <a:r>
                        <a:rPr lang="en-US" dirty="0">
                          <a:solidFill>
                            <a:srgbClr val="000000"/>
                          </a:solidFill>
                          <a:effectLst/>
                        </a:rPr>
                        <a:t>control to the labeled statement. Though it is not advised to use the GOTO statement in your program.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678238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Records</a:t>
            </a:r>
            <a:endParaRPr lang="en-IN" dirty="0"/>
          </a:p>
        </p:txBody>
      </p:sp>
      <p:sp>
        <p:nvSpPr>
          <p:cNvPr id="3" name="Content Placeholder 2"/>
          <p:cNvSpPr>
            <a:spLocks noGrp="1"/>
          </p:cNvSpPr>
          <p:nvPr>
            <p:ph sz="half" idx="1"/>
          </p:nvPr>
        </p:nvSpPr>
        <p:spPr/>
        <p:txBody>
          <a:bodyPr/>
          <a:lstStyle/>
          <a:p>
            <a:pPr marL="0" indent="0">
              <a:buNone/>
            </a:pPr>
            <a:r>
              <a:rPr lang="en-US" dirty="0"/>
              <a:t>A </a:t>
            </a:r>
            <a:r>
              <a:rPr lang="en-US" b="1" dirty="0"/>
              <a:t>record</a:t>
            </a:r>
            <a:r>
              <a:rPr lang="en-US" dirty="0"/>
              <a:t> is a data structure that can hold data items of different kinds</a:t>
            </a:r>
            <a:r>
              <a:rPr lang="en-US" dirty="0" smtClean="0"/>
              <a:t>.</a:t>
            </a:r>
          </a:p>
          <a:p>
            <a:pPr marL="0" indent="0">
              <a:buNone/>
            </a:pPr>
            <a:endParaRPr lang="en-US" dirty="0" smtClean="0"/>
          </a:p>
          <a:p>
            <a:pPr marL="0" indent="0">
              <a:buNone/>
            </a:pPr>
            <a:r>
              <a:rPr lang="en-US" dirty="0"/>
              <a:t>PL/SQL can handle the following types of records −</a:t>
            </a:r>
          </a:p>
          <a:p>
            <a:r>
              <a:rPr lang="en-US" dirty="0"/>
              <a:t>Table-based</a:t>
            </a:r>
          </a:p>
          <a:p>
            <a:r>
              <a:rPr lang="en-US" dirty="0"/>
              <a:t>Cursor-based records</a:t>
            </a:r>
          </a:p>
          <a:p>
            <a:r>
              <a:rPr lang="en-US" dirty="0"/>
              <a:t>User-defined records</a:t>
            </a:r>
          </a:p>
          <a:p>
            <a:pPr marL="0" indent="0">
              <a:buNone/>
            </a:pPr>
            <a:endParaRPr lang="en-US" dirty="0" smtClean="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29596377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Table-Based Records</a:t>
            </a:r>
            <a:br>
              <a:rPr lang="en-IN" b="0" dirty="0"/>
            </a:br>
            <a:endParaRPr lang="en-IN" dirty="0"/>
          </a:p>
        </p:txBody>
      </p:sp>
      <p:sp>
        <p:nvSpPr>
          <p:cNvPr id="3" name="Content Placeholder 2"/>
          <p:cNvSpPr>
            <a:spLocks noGrp="1"/>
          </p:cNvSpPr>
          <p:nvPr>
            <p:ph sz="half" idx="1"/>
          </p:nvPr>
        </p:nvSpPr>
        <p:spPr/>
        <p:txBody>
          <a:bodyPr/>
          <a:lstStyle/>
          <a:p>
            <a:r>
              <a:rPr lang="en-US" dirty="0" smtClean="0"/>
              <a:t>Syntax:</a:t>
            </a:r>
          </a:p>
          <a:p>
            <a:pPr marL="0" indent="0">
              <a:buNone/>
            </a:pPr>
            <a:r>
              <a:rPr lang="en-US" dirty="0" err="1"/>
              <a:t>v</a:t>
            </a:r>
            <a:r>
              <a:rPr lang="en-US" dirty="0" err="1" smtClean="0"/>
              <a:t>ariable_name</a:t>
            </a:r>
            <a:r>
              <a:rPr lang="en-US" dirty="0" smtClean="0"/>
              <a:t> </a:t>
            </a:r>
            <a:r>
              <a:rPr lang="en-US" dirty="0" err="1" smtClean="0"/>
              <a:t>table_name%ROWTYPE</a:t>
            </a:r>
            <a:endParaRPr lang="en-US" dirty="0" smtClean="0"/>
          </a:p>
          <a:p>
            <a:r>
              <a:rPr lang="en-US" dirty="0" smtClean="0"/>
              <a:t>Example:</a:t>
            </a:r>
          </a:p>
          <a:p>
            <a:pPr marL="0" indent="0">
              <a:buNone/>
            </a:pPr>
            <a:r>
              <a:rPr lang="en-US" altLang="en-US" dirty="0" smtClean="0">
                <a:solidFill>
                  <a:srgbClr val="313131"/>
                </a:solidFill>
              </a:rPr>
              <a:t>DECLARE</a:t>
            </a:r>
          </a:p>
          <a:p>
            <a:pPr marL="0" indent="0">
              <a:buNone/>
            </a:pPr>
            <a:r>
              <a:rPr lang="en-US" altLang="en-US" dirty="0" smtClean="0">
                <a:solidFill>
                  <a:srgbClr val="313131"/>
                </a:solidFill>
              </a:rPr>
              <a:t> </a:t>
            </a:r>
            <a:r>
              <a:rPr lang="en-US" altLang="en-US" dirty="0" err="1">
                <a:solidFill>
                  <a:srgbClr val="313131"/>
                </a:solidFill>
              </a:rPr>
              <a:t>customer_rec</a:t>
            </a:r>
            <a:r>
              <a:rPr lang="en-US" altLang="en-US" dirty="0">
                <a:solidFill>
                  <a:srgbClr val="313131"/>
                </a:solidFill>
              </a:rPr>
              <a:t> </a:t>
            </a:r>
            <a:r>
              <a:rPr lang="en-US" altLang="en-US" dirty="0" err="1">
                <a:solidFill>
                  <a:srgbClr val="313131"/>
                </a:solidFill>
              </a:rPr>
              <a:t>customers</a:t>
            </a:r>
            <a:r>
              <a:rPr lang="en-US" altLang="en-US" dirty="0" err="1">
                <a:solidFill>
                  <a:srgbClr val="666600"/>
                </a:solidFill>
              </a:rPr>
              <a:t>%</a:t>
            </a:r>
            <a:r>
              <a:rPr lang="en-US" altLang="en-US" dirty="0" err="1">
                <a:solidFill>
                  <a:srgbClr val="313131"/>
                </a:solidFill>
              </a:rPr>
              <a:t>rowtype</a:t>
            </a:r>
            <a:r>
              <a:rPr lang="en-US" altLang="en-US" dirty="0">
                <a:solidFill>
                  <a:srgbClr val="666600"/>
                </a:solidFill>
              </a:rPr>
              <a:t>;</a:t>
            </a:r>
            <a:r>
              <a:rPr lang="en-US" altLang="en-US" dirty="0">
                <a:solidFill>
                  <a:srgbClr val="313131"/>
                </a:solidFill>
              </a:rPr>
              <a:t> </a:t>
            </a:r>
            <a:endParaRPr lang="en-US" altLang="en-US" dirty="0" smtClean="0">
              <a:solidFill>
                <a:srgbClr val="313131"/>
              </a:solidFill>
            </a:endParaRPr>
          </a:p>
          <a:p>
            <a:pPr marL="0" indent="0">
              <a:buNone/>
            </a:pPr>
            <a:r>
              <a:rPr lang="en-US" altLang="en-US" dirty="0" smtClean="0">
                <a:solidFill>
                  <a:srgbClr val="000088"/>
                </a:solidFill>
              </a:rPr>
              <a:t>BEGIN</a:t>
            </a:r>
          </a:p>
          <a:p>
            <a:pPr marL="0" indent="0">
              <a:buNone/>
            </a:pPr>
            <a:r>
              <a:rPr lang="en-US" altLang="en-US" dirty="0" smtClean="0">
                <a:solidFill>
                  <a:srgbClr val="313131"/>
                </a:solidFill>
              </a:rPr>
              <a:t> </a:t>
            </a:r>
            <a:r>
              <a:rPr lang="en-US" altLang="en-US" dirty="0">
                <a:solidFill>
                  <a:srgbClr val="313131"/>
                </a:solidFill>
              </a:rPr>
              <a:t>SELECT </a:t>
            </a:r>
            <a:r>
              <a:rPr lang="en-US" altLang="en-US" dirty="0">
                <a:solidFill>
                  <a:srgbClr val="666600"/>
                </a:solidFill>
              </a:rPr>
              <a:t>*</a:t>
            </a:r>
            <a:r>
              <a:rPr lang="en-US" altLang="en-US" dirty="0">
                <a:solidFill>
                  <a:srgbClr val="313131"/>
                </a:solidFill>
              </a:rPr>
              <a:t> </a:t>
            </a:r>
            <a:r>
              <a:rPr lang="en-US" altLang="en-US" dirty="0">
                <a:solidFill>
                  <a:srgbClr val="000088"/>
                </a:solidFill>
              </a:rPr>
              <a:t>into</a:t>
            </a:r>
            <a:r>
              <a:rPr lang="en-US" altLang="en-US" dirty="0">
                <a:solidFill>
                  <a:srgbClr val="313131"/>
                </a:solidFill>
              </a:rPr>
              <a:t> </a:t>
            </a:r>
            <a:r>
              <a:rPr lang="en-US" altLang="en-US" dirty="0" err="1">
                <a:solidFill>
                  <a:srgbClr val="313131"/>
                </a:solidFill>
              </a:rPr>
              <a:t>customer_rec</a:t>
            </a:r>
            <a:r>
              <a:rPr lang="en-US" altLang="en-US" dirty="0">
                <a:solidFill>
                  <a:srgbClr val="313131"/>
                </a:solidFill>
              </a:rPr>
              <a:t> FROM customers WHERE id </a:t>
            </a:r>
            <a:r>
              <a:rPr lang="en-US" altLang="en-US" dirty="0">
                <a:solidFill>
                  <a:srgbClr val="666600"/>
                </a:solidFill>
              </a:rPr>
              <a:t>=</a:t>
            </a:r>
            <a:r>
              <a:rPr lang="en-US" altLang="en-US" dirty="0">
                <a:solidFill>
                  <a:srgbClr val="313131"/>
                </a:solidFill>
              </a:rPr>
              <a:t> </a:t>
            </a:r>
            <a:r>
              <a:rPr lang="en-US" altLang="en-US" dirty="0">
                <a:solidFill>
                  <a:srgbClr val="006666"/>
                </a:solidFill>
              </a:rPr>
              <a:t>5</a:t>
            </a:r>
            <a:r>
              <a:rPr lang="en-US" altLang="en-US" dirty="0">
                <a:solidFill>
                  <a:srgbClr val="666600"/>
                </a:solidFill>
              </a:rPr>
              <a:t>;</a:t>
            </a:r>
            <a:r>
              <a:rPr lang="en-US" altLang="en-US" dirty="0">
                <a:solidFill>
                  <a:srgbClr val="313131"/>
                </a:solidFill>
              </a:rPr>
              <a:t> </a:t>
            </a:r>
            <a:r>
              <a:rPr lang="en-US" altLang="en-US" dirty="0" err="1">
                <a:solidFill>
                  <a:srgbClr val="313131"/>
                </a:solidFill>
              </a:rPr>
              <a:t>dbms_output</a:t>
            </a:r>
            <a:r>
              <a:rPr lang="en-US" altLang="en-US" dirty="0" err="1">
                <a:solidFill>
                  <a:srgbClr val="666600"/>
                </a:solidFill>
              </a:rPr>
              <a:t>.</a:t>
            </a:r>
            <a:r>
              <a:rPr lang="en-US" altLang="en-US" dirty="0" err="1">
                <a:solidFill>
                  <a:srgbClr val="313131"/>
                </a:solidFill>
              </a:rPr>
              <a:t>put_line</a:t>
            </a:r>
            <a:r>
              <a:rPr lang="en-US" altLang="en-US" dirty="0">
                <a:solidFill>
                  <a:srgbClr val="666600"/>
                </a:solidFill>
              </a:rPr>
              <a:t>(</a:t>
            </a:r>
            <a:r>
              <a:rPr lang="en-US" altLang="en-US" dirty="0">
                <a:solidFill>
                  <a:srgbClr val="008800"/>
                </a:solidFill>
              </a:rPr>
              <a:t>'Customer ID: '</a:t>
            </a:r>
            <a:r>
              <a:rPr lang="en-US" altLang="en-US" dirty="0">
                <a:solidFill>
                  <a:srgbClr val="313131"/>
                </a:solidFill>
              </a:rPr>
              <a:t> </a:t>
            </a:r>
            <a:r>
              <a:rPr lang="en-US" altLang="en-US" dirty="0">
                <a:solidFill>
                  <a:srgbClr val="666600"/>
                </a:solidFill>
              </a:rPr>
              <a:t>||</a:t>
            </a:r>
            <a:r>
              <a:rPr lang="en-US" altLang="en-US" dirty="0">
                <a:solidFill>
                  <a:srgbClr val="313131"/>
                </a:solidFill>
              </a:rPr>
              <a:t> customer_rec</a:t>
            </a:r>
            <a:r>
              <a:rPr lang="en-US" altLang="en-US" dirty="0">
                <a:solidFill>
                  <a:srgbClr val="666600"/>
                </a:solidFill>
              </a:rPr>
              <a:t>.</a:t>
            </a:r>
            <a:r>
              <a:rPr lang="en-US" altLang="en-US" dirty="0">
                <a:solidFill>
                  <a:srgbClr val="313131"/>
                </a:solidFill>
              </a:rPr>
              <a:t>id</a:t>
            </a:r>
            <a:r>
              <a:rPr lang="en-US" altLang="en-US" dirty="0">
                <a:solidFill>
                  <a:srgbClr val="666600"/>
                </a:solidFill>
              </a:rPr>
              <a:t>);</a:t>
            </a:r>
            <a:r>
              <a:rPr lang="en-US" altLang="en-US" dirty="0">
                <a:solidFill>
                  <a:srgbClr val="313131"/>
                </a:solidFill>
              </a:rPr>
              <a:t> </a:t>
            </a:r>
            <a:r>
              <a:rPr lang="en-US" altLang="en-US" dirty="0" err="1">
                <a:solidFill>
                  <a:srgbClr val="313131"/>
                </a:solidFill>
              </a:rPr>
              <a:t>dbms_output</a:t>
            </a:r>
            <a:r>
              <a:rPr lang="en-US" altLang="en-US" dirty="0" err="1">
                <a:solidFill>
                  <a:srgbClr val="666600"/>
                </a:solidFill>
              </a:rPr>
              <a:t>.</a:t>
            </a:r>
            <a:r>
              <a:rPr lang="en-US" altLang="en-US" dirty="0" err="1">
                <a:solidFill>
                  <a:srgbClr val="313131"/>
                </a:solidFill>
              </a:rPr>
              <a:t>put_line</a:t>
            </a:r>
            <a:r>
              <a:rPr lang="en-US" altLang="en-US" dirty="0">
                <a:solidFill>
                  <a:srgbClr val="666600"/>
                </a:solidFill>
              </a:rPr>
              <a:t>(</a:t>
            </a:r>
            <a:r>
              <a:rPr lang="en-US" altLang="en-US" dirty="0">
                <a:solidFill>
                  <a:srgbClr val="008800"/>
                </a:solidFill>
              </a:rPr>
              <a:t>'Customer Name: '</a:t>
            </a:r>
            <a:r>
              <a:rPr lang="en-US" altLang="en-US" dirty="0">
                <a:solidFill>
                  <a:srgbClr val="313131"/>
                </a:solidFill>
              </a:rPr>
              <a:t> </a:t>
            </a:r>
            <a:r>
              <a:rPr lang="en-US" altLang="en-US" dirty="0">
                <a:solidFill>
                  <a:srgbClr val="666600"/>
                </a:solidFill>
              </a:rPr>
              <a:t>||</a:t>
            </a:r>
            <a:r>
              <a:rPr lang="en-US" altLang="en-US" dirty="0">
                <a:solidFill>
                  <a:srgbClr val="313131"/>
                </a:solidFill>
              </a:rPr>
              <a:t> customer_rec</a:t>
            </a:r>
            <a:r>
              <a:rPr lang="en-US" altLang="en-US" dirty="0">
                <a:solidFill>
                  <a:srgbClr val="666600"/>
                </a:solidFill>
              </a:rPr>
              <a:t>.</a:t>
            </a:r>
            <a:r>
              <a:rPr lang="en-US" altLang="en-US" dirty="0">
                <a:solidFill>
                  <a:srgbClr val="313131"/>
                </a:solidFill>
              </a:rPr>
              <a:t>name</a:t>
            </a:r>
            <a:r>
              <a:rPr lang="en-US" altLang="en-US" dirty="0">
                <a:solidFill>
                  <a:srgbClr val="666600"/>
                </a:solidFill>
              </a:rPr>
              <a:t>);</a:t>
            </a:r>
            <a:r>
              <a:rPr lang="en-US" altLang="en-US" dirty="0">
                <a:solidFill>
                  <a:srgbClr val="313131"/>
                </a:solidFill>
              </a:rPr>
              <a:t> </a:t>
            </a:r>
            <a:r>
              <a:rPr lang="en-US" altLang="en-US" dirty="0" err="1">
                <a:solidFill>
                  <a:srgbClr val="313131"/>
                </a:solidFill>
              </a:rPr>
              <a:t>dbms_output</a:t>
            </a:r>
            <a:r>
              <a:rPr lang="en-US" altLang="en-US" dirty="0" err="1">
                <a:solidFill>
                  <a:srgbClr val="666600"/>
                </a:solidFill>
              </a:rPr>
              <a:t>.</a:t>
            </a:r>
            <a:r>
              <a:rPr lang="en-US" altLang="en-US" dirty="0" err="1">
                <a:solidFill>
                  <a:srgbClr val="313131"/>
                </a:solidFill>
              </a:rPr>
              <a:t>put_line</a:t>
            </a:r>
            <a:r>
              <a:rPr lang="en-US" altLang="en-US" dirty="0">
                <a:solidFill>
                  <a:srgbClr val="666600"/>
                </a:solidFill>
              </a:rPr>
              <a:t>(</a:t>
            </a:r>
            <a:r>
              <a:rPr lang="en-US" altLang="en-US" dirty="0">
                <a:solidFill>
                  <a:srgbClr val="008800"/>
                </a:solidFill>
              </a:rPr>
              <a:t>'Customer Address: '</a:t>
            </a:r>
            <a:r>
              <a:rPr lang="en-US" altLang="en-US" dirty="0">
                <a:solidFill>
                  <a:srgbClr val="313131"/>
                </a:solidFill>
              </a:rPr>
              <a:t> </a:t>
            </a:r>
            <a:r>
              <a:rPr lang="en-US" altLang="en-US" dirty="0">
                <a:solidFill>
                  <a:srgbClr val="666600"/>
                </a:solidFill>
              </a:rPr>
              <a:t>||</a:t>
            </a:r>
            <a:r>
              <a:rPr lang="en-US" altLang="en-US" dirty="0">
                <a:solidFill>
                  <a:srgbClr val="313131"/>
                </a:solidFill>
              </a:rPr>
              <a:t> </a:t>
            </a:r>
            <a:r>
              <a:rPr lang="en-US" altLang="en-US" dirty="0" err="1">
                <a:solidFill>
                  <a:srgbClr val="313131"/>
                </a:solidFill>
              </a:rPr>
              <a:t>customer_rec</a:t>
            </a:r>
            <a:r>
              <a:rPr lang="en-US" altLang="en-US" dirty="0" err="1">
                <a:solidFill>
                  <a:srgbClr val="666600"/>
                </a:solidFill>
              </a:rPr>
              <a:t>.</a:t>
            </a:r>
            <a:r>
              <a:rPr lang="en-US" altLang="en-US" dirty="0" err="1">
                <a:solidFill>
                  <a:srgbClr val="313131"/>
                </a:solidFill>
              </a:rPr>
              <a:t>address</a:t>
            </a:r>
            <a:r>
              <a:rPr lang="en-US" altLang="en-US" dirty="0">
                <a:solidFill>
                  <a:srgbClr val="666600"/>
                </a:solidFill>
              </a:rPr>
              <a:t>);</a:t>
            </a:r>
            <a:r>
              <a:rPr lang="en-US" altLang="en-US" dirty="0">
                <a:solidFill>
                  <a:srgbClr val="313131"/>
                </a:solidFill>
              </a:rPr>
              <a:t> </a:t>
            </a:r>
            <a:r>
              <a:rPr lang="en-US" altLang="en-US" dirty="0" err="1">
                <a:solidFill>
                  <a:srgbClr val="313131"/>
                </a:solidFill>
              </a:rPr>
              <a:t>dbms_output</a:t>
            </a:r>
            <a:r>
              <a:rPr lang="en-US" altLang="en-US" dirty="0" err="1">
                <a:solidFill>
                  <a:srgbClr val="666600"/>
                </a:solidFill>
              </a:rPr>
              <a:t>.</a:t>
            </a:r>
            <a:r>
              <a:rPr lang="en-US" altLang="en-US" dirty="0" err="1">
                <a:solidFill>
                  <a:srgbClr val="313131"/>
                </a:solidFill>
              </a:rPr>
              <a:t>put_line</a:t>
            </a:r>
            <a:r>
              <a:rPr lang="en-US" altLang="en-US" dirty="0">
                <a:solidFill>
                  <a:srgbClr val="666600"/>
                </a:solidFill>
              </a:rPr>
              <a:t>(</a:t>
            </a:r>
            <a:r>
              <a:rPr lang="en-US" altLang="en-US" dirty="0">
                <a:solidFill>
                  <a:srgbClr val="008800"/>
                </a:solidFill>
              </a:rPr>
              <a:t>'Customer Salary: '</a:t>
            </a:r>
            <a:r>
              <a:rPr lang="en-US" altLang="en-US" dirty="0">
                <a:solidFill>
                  <a:srgbClr val="313131"/>
                </a:solidFill>
              </a:rPr>
              <a:t> </a:t>
            </a:r>
            <a:r>
              <a:rPr lang="en-US" altLang="en-US" dirty="0">
                <a:solidFill>
                  <a:srgbClr val="666600"/>
                </a:solidFill>
              </a:rPr>
              <a:t>||</a:t>
            </a:r>
            <a:r>
              <a:rPr lang="en-US" altLang="en-US" dirty="0">
                <a:solidFill>
                  <a:srgbClr val="313131"/>
                </a:solidFill>
              </a:rPr>
              <a:t> </a:t>
            </a:r>
            <a:r>
              <a:rPr lang="en-US" altLang="en-US" dirty="0" err="1">
                <a:solidFill>
                  <a:srgbClr val="313131"/>
                </a:solidFill>
              </a:rPr>
              <a:t>customer_rec</a:t>
            </a:r>
            <a:r>
              <a:rPr lang="en-US" altLang="en-US" dirty="0" err="1">
                <a:solidFill>
                  <a:srgbClr val="666600"/>
                </a:solidFill>
              </a:rPr>
              <a:t>.</a:t>
            </a:r>
            <a:r>
              <a:rPr lang="en-US" altLang="en-US" dirty="0" err="1">
                <a:solidFill>
                  <a:srgbClr val="313131"/>
                </a:solidFill>
              </a:rPr>
              <a:t>salary</a:t>
            </a:r>
            <a:r>
              <a:rPr lang="en-US" altLang="en-US" dirty="0">
                <a:solidFill>
                  <a:srgbClr val="666600"/>
                </a:solidFill>
              </a:rPr>
              <a:t>);</a:t>
            </a:r>
            <a:r>
              <a:rPr lang="en-US" altLang="en-US" dirty="0">
                <a:solidFill>
                  <a:srgbClr val="313131"/>
                </a:solidFill>
              </a:rPr>
              <a:t> </a:t>
            </a:r>
            <a:endParaRPr lang="en-US" altLang="en-US" dirty="0" smtClean="0">
              <a:solidFill>
                <a:srgbClr val="313131"/>
              </a:solidFill>
            </a:endParaRPr>
          </a:p>
          <a:p>
            <a:pPr marL="0" indent="0">
              <a:buNone/>
            </a:pPr>
            <a:r>
              <a:rPr lang="en-US" altLang="en-US" dirty="0" smtClean="0">
                <a:solidFill>
                  <a:srgbClr val="000088"/>
                </a:solidFill>
              </a:rPr>
              <a:t>END</a:t>
            </a:r>
            <a:r>
              <a:rPr lang="en-US" altLang="en-US" dirty="0">
                <a:solidFill>
                  <a:srgbClr val="666600"/>
                </a:solidFill>
              </a:rPr>
              <a:t>;</a:t>
            </a:r>
            <a:r>
              <a:rPr lang="en-US" altLang="en-US" dirty="0">
                <a:solidFill>
                  <a:srgbClr val="313131"/>
                </a:solidFill>
              </a:rPr>
              <a:t> </a:t>
            </a:r>
            <a:r>
              <a:rPr lang="en-US" altLang="en-US" dirty="0">
                <a:solidFill>
                  <a:srgbClr val="666600"/>
                </a:solidFill>
              </a:rPr>
              <a:t>/</a:t>
            </a:r>
            <a:r>
              <a:rPr lang="en-US" altLang="en-US" dirty="0"/>
              <a:t> </a:t>
            </a:r>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332327437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Cursor-Based Records</a:t>
            </a:r>
            <a:br>
              <a:rPr lang="en-IN" b="0" dirty="0"/>
            </a:br>
            <a:endParaRPr lang="en-IN" dirty="0"/>
          </a:p>
        </p:txBody>
      </p:sp>
      <p:sp>
        <p:nvSpPr>
          <p:cNvPr id="3" name="Content Placeholder 2"/>
          <p:cNvSpPr>
            <a:spLocks noGrp="1"/>
          </p:cNvSpPr>
          <p:nvPr>
            <p:ph sz="half" idx="1"/>
          </p:nvPr>
        </p:nvSpPr>
        <p:spPr/>
        <p:txBody>
          <a:bodyPr/>
          <a:lstStyle/>
          <a:p>
            <a:pPr marL="0" indent="0">
              <a:buNone/>
            </a:pPr>
            <a:r>
              <a:rPr lang="en-US" altLang="en-US" dirty="0" smtClean="0">
                <a:solidFill>
                  <a:srgbClr val="313131"/>
                </a:solidFill>
              </a:rPr>
              <a:t>DECLARE</a:t>
            </a:r>
          </a:p>
          <a:p>
            <a:pPr marL="0" indent="0">
              <a:buNone/>
            </a:pPr>
            <a:r>
              <a:rPr lang="en-US" altLang="en-US" dirty="0" smtClean="0">
                <a:solidFill>
                  <a:srgbClr val="313131"/>
                </a:solidFill>
              </a:rPr>
              <a:t> </a:t>
            </a:r>
            <a:r>
              <a:rPr lang="en-US" altLang="en-US" dirty="0">
                <a:solidFill>
                  <a:srgbClr val="313131"/>
                </a:solidFill>
              </a:rPr>
              <a:t>CURSOR </a:t>
            </a:r>
            <a:r>
              <a:rPr lang="en-US" altLang="en-US" dirty="0" err="1">
                <a:solidFill>
                  <a:srgbClr val="313131"/>
                </a:solidFill>
              </a:rPr>
              <a:t>customer_cur</a:t>
            </a:r>
            <a:r>
              <a:rPr lang="en-US" altLang="en-US" dirty="0">
                <a:solidFill>
                  <a:srgbClr val="313131"/>
                </a:solidFill>
              </a:rPr>
              <a:t> </a:t>
            </a:r>
            <a:r>
              <a:rPr lang="en-US" altLang="en-US" dirty="0">
                <a:solidFill>
                  <a:srgbClr val="000088"/>
                </a:solidFill>
              </a:rPr>
              <a:t>is</a:t>
            </a:r>
            <a:r>
              <a:rPr lang="en-US" altLang="en-US" dirty="0">
                <a:solidFill>
                  <a:srgbClr val="313131"/>
                </a:solidFill>
              </a:rPr>
              <a:t> SELECT id</a:t>
            </a:r>
            <a:r>
              <a:rPr lang="en-US" altLang="en-US" dirty="0">
                <a:solidFill>
                  <a:srgbClr val="666600"/>
                </a:solidFill>
              </a:rPr>
              <a:t>,</a:t>
            </a:r>
            <a:r>
              <a:rPr lang="en-US" altLang="en-US" dirty="0">
                <a:solidFill>
                  <a:srgbClr val="313131"/>
                </a:solidFill>
              </a:rPr>
              <a:t> name</a:t>
            </a:r>
            <a:r>
              <a:rPr lang="en-US" altLang="en-US" dirty="0">
                <a:solidFill>
                  <a:srgbClr val="666600"/>
                </a:solidFill>
              </a:rPr>
              <a:t>,</a:t>
            </a:r>
            <a:r>
              <a:rPr lang="en-US" altLang="en-US" dirty="0">
                <a:solidFill>
                  <a:srgbClr val="313131"/>
                </a:solidFill>
              </a:rPr>
              <a:t> address FROM customers</a:t>
            </a:r>
            <a:r>
              <a:rPr lang="en-US" altLang="en-US" dirty="0">
                <a:solidFill>
                  <a:srgbClr val="666600"/>
                </a:solidFill>
              </a:rPr>
              <a:t>;</a:t>
            </a:r>
            <a:r>
              <a:rPr lang="en-US" altLang="en-US" dirty="0">
                <a:solidFill>
                  <a:srgbClr val="313131"/>
                </a:solidFill>
              </a:rPr>
              <a:t> </a:t>
            </a:r>
            <a:r>
              <a:rPr lang="en-US" altLang="en-US" dirty="0" err="1">
                <a:solidFill>
                  <a:srgbClr val="313131"/>
                </a:solidFill>
              </a:rPr>
              <a:t>customer_rec</a:t>
            </a:r>
            <a:r>
              <a:rPr lang="en-US" altLang="en-US" dirty="0">
                <a:solidFill>
                  <a:srgbClr val="313131"/>
                </a:solidFill>
              </a:rPr>
              <a:t> </a:t>
            </a:r>
            <a:r>
              <a:rPr lang="en-US" altLang="en-US" dirty="0" err="1">
                <a:solidFill>
                  <a:srgbClr val="313131"/>
                </a:solidFill>
              </a:rPr>
              <a:t>customer_cur</a:t>
            </a:r>
            <a:r>
              <a:rPr lang="en-US" altLang="en-US" dirty="0" err="1">
                <a:solidFill>
                  <a:srgbClr val="666600"/>
                </a:solidFill>
              </a:rPr>
              <a:t>%</a:t>
            </a:r>
            <a:r>
              <a:rPr lang="en-US" altLang="en-US" dirty="0" err="1">
                <a:solidFill>
                  <a:srgbClr val="313131"/>
                </a:solidFill>
              </a:rPr>
              <a:t>rowtype</a:t>
            </a:r>
            <a:r>
              <a:rPr lang="en-US" altLang="en-US" dirty="0" smtClean="0">
                <a:solidFill>
                  <a:srgbClr val="666600"/>
                </a:solidFill>
              </a:rPr>
              <a:t>;</a:t>
            </a:r>
          </a:p>
          <a:p>
            <a:pPr marL="0" indent="0">
              <a:buNone/>
            </a:pPr>
            <a:r>
              <a:rPr lang="en-US" altLang="en-US" dirty="0" smtClean="0">
                <a:solidFill>
                  <a:srgbClr val="313131"/>
                </a:solidFill>
              </a:rPr>
              <a:t> </a:t>
            </a:r>
            <a:r>
              <a:rPr lang="en-US" altLang="en-US" dirty="0" smtClean="0">
                <a:solidFill>
                  <a:srgbClr val="000088"/>
                </a:solidFill>
              </a:rPr>
              <a:t>BEGIN</a:t>
            </a:r>
          </a:p>
          <a:p>
            <a:pPr marL="0" indent="0">
              <a:buNone/>
            </a:pPr>
            <a:r>
              <a:rPr lang="en-US" altLang="en-US" dirty="0" smtClean="0">
                <a:solidFill>
                  <a:srgbClr val="313131"/>
                </a:solidFill>
              </a:rPr>
              <a:t> </a:t>
            </a:r>
            <a:r>
              <a:rPr lang="en-US" altLang="en-US" dirty="0">
                <a:solidFill>
                  <a:srgbClr val="313131"/>
                </a:solidFill>
              </a:rPr>
              <a:t>OPEN </a:t>
            </a:r>
            <a:r>
              <a:rPr lang="en-US" altLang="en-US" dirty="0" err="1">
                <a:solidFill>
                  <a:srgbClr val="313131"/>
                </a:solidFill>
              </a:rPr>
              <a:t>customer_cur</a:t>
            </a:r>
            <a:r>
              <a:rPr lang="en-US" altLang="en-US" dirty="0" smtClean="0">
                <a:solidFill>
                  <a:srgbClr val="666600"/>
                </a:solidFill>
              </a:rPr>
              <a:t>;</a:t>
            </a:r>
          </a:p>
          <a:p>
            <a:pPr marL="0" indent="0">
              <a:buNone/>
            </a:pPr>
            <a:r>
              <a:rPr lang="en-US" altLang="en-US" dirty="0" smtClean="0">
                <a:solidFill>
                  <a:srgbClr val="313131"/>
                </a:solidFill>
              </a:rPr>
              <a:t> </a:t>
            </a:r>
            <a:r>
              <a:rPr lang="en-US" altLang="en-US" dirty="0">
                <a:solidFill>
                  <a:srgbClr val="313131"/>
                </a:solidFill>
              </a:rPr>
              <a:t>LOOP FETCH </a:t>
            </a:r>
            <a:r>
              <a:rPr lang="en-US" altLang="en-US" dirty="0" err="1">
                <a:solidFill>
                  <a:srgbClr val="313131"/>
                </a:solidFill>
              </a:rPr>
              <a:t>customer_cur</a:t>
            </a:r>
            <a:r>
              <a:rPr lang="en-US" altLang="en-US" dirty="0">
                <a:solidFill>
                  <a:srgbClr val="313131"/>
                </a:solidFill>
              </a:rPr>
              <a:t> </a:t>
            </a:r>
            <a:r>
              <a:rPr lang="en-US" altLang="en-US" dirty="0">
                <a:solidFill>
                  <a:srgbClr val="000088"/>
                </a:solidFill>
              </a:rPr>
              <a:t>into</a:t>
            </a:r>
            <a:r>
              <a:rPr lang="en-US" altLang="en-US" dirty="0">
                <a:solidFill>
                  <a:srgbClr val="313131"/>
                </a:solidFill>
              </a:rPr>
              <a:t> </a:t>
            </a:r>
            <a:r>
              <a:rPr lang="en-US" altLang="en-US" dirty="0" err="1">
                <a:solidFill>
                  <a:srgbClr val="313131"/>
                </a:solidFill>
              </a:rPr>
              <a:t>customer_rec</a:t>
            </a:r>
            <a:r>
              <a:rPr lang="en-US" altLang="en-US" dirty="0">
                <a:solidFill>
                  <a:srgbClr val="666600"/>
                </a:solidFill>
              </a:rPr>
              <a:t>;</a:t>
            </a:r>
            <a:r>
              <a:rPr lang="en-US" altLang="en-US" dirty="0">
                <a:solidFill>
                  <a:srgbClr val="313131"/>
                </a:solidFill>
              </a:rPr>
              <a:t> </a:t>
            </a:r>
            <a:endParaRPr lang="en-US" altLang="en-US" dirty="0" smtClean="0">
              <a:solidFill>
                <a:srgbClr val="313131"/>
              </a:solidFill>
            </a:endParaRPr>
          </a:p>
          <a:p>
            <a:pPr marL="0" indent="0">
              <a:buNone/>
            </a:pPr>
            <a:r>
              <a:rPr lang="en-US" altLang="en-US" dirty="0" smtClean="0">
                <a:solidFill>
                  <a:srgbClr val="313131"/>
                </a:solidFill>
              </a:rPr>
              <a:t>EXIT </a:t>
            </a:r>
            <a:r>
              <a:rPr lang="en-US" altLang="en-US" dirty="0">
                <a:solidFill>
                  <a:srgbClr val="313131"/>
                </a:solidFill>
              </a:rPr>
              <a:t>WHEN </a:t>
            </a:r>
            <a:r>
              <a:rPr lang="en-US" altLang="en-US" dirty="0" err="1">
                <a:solidFill>
                  <a:srgbClr val="313131"/>
                </a:solidFill>
              </a:rPr>
              <a:t>customer_cur</a:t>
            </a:r>
            <a:r>
              <a:rPr lang="en-US" altLang="en-US" dirty="0" err="1">
                <a:solidFill>
                  <a:srgbClr val="666600"/>
                </a:solidFill>
              </a:rPr>
              <a:t>%</a:t>
            </a:r>
            <a:r>
              <a:rPr lang="en-US" altLang="en-US" dirty="0" err="1">
                <a:solidFill>
                  <a:srgbClr val="313131"/>
                </a:solidFill>
              </a:rPr>
              <a:t>notfound</a:t>
            </a:r>
            <a:r>
              <a:rPr lang="en-US" altLang="en-US" dirty="0" smtClean="0">
                <a:solidFill>
                  <a:srgbClr val="666600"/>
                </a:solidFill>
              </a:rPr>
              <a:t>;</a:t>
            </a:r>
          </a:p>
          <a:p>
            <a:pPr marL="0" indent="0">
              <a:buNone/>
            </a:pPr>
            <a:r>
              <a:rPr lang="en-US" altLang="en-US" dirty="0" smtClean="0">
                <a:solidFill>
                  <a:srgbClr val="313131"/>
                </a:solidFill>
              </a:rPr>
              <a:t> </a:t>
            </a:r>
            <a:r>
              <a:rPr lang="en-US" altLang="en-US" dirty="0" err="1" smtClean="0">
                <a:solidFill>
                  <a:srgbClr val="313131"/>
                </a:solidFill>
              </a:rPr>
              <a:t>DBMS_OUTPUT</a:t>
            </a:r>
            <a:r>
              <a:rPr lang="en-US" altLang="en-US" dirty="0" err="1" smtClean="0">
                <a:solidFill>
                  <a:srgbClr val="666600"/>
                </a:solidFill>
              </a:rPr>
              <a:t>.</a:t>
            </a:r>
            <a:r>
              <a:rPr lang="en-US" altLang="en-US" dirty="0" err="1" smtClean="0">
                <a:solidFill>
                  <a:srgbClr val="313131"/>
                </a:solidFill>
              </a:rPr>
              <a:t>put_line</a:t>
            </a:r>
            <a:r>
              <a:rPr lang="en-US" altLang="en-US" dirty="0" smtClean="0">
                <a:solidFill>
                  <a:srgbClr val="666600"/>
                </a:solidFill>
              </a:rPr>
              <a:t>(</a:t>
            </a:r>
            <a:r>
              <a:rPr lang="en-US" altLang="en-US" dirty="0" smtClean="0">
                <a:solidFill>
                  <a:srgbClr val="313131"/>
                </a:solidFill>
              </a:rPr>
              <a:t>customer_rec</a:t>
            </a:r>
            <a:r>
              <a:rPr lang="en-US" altLang="en-US" dirty="0" smtClean="0">
                <a:solidFill>
                  <a:srgbClr val="666600"/>
                </a:solidFill>
              </a:rPr>
              <a:t>.</a:t>
            </a:r>
            <a:r>
              <a:rPr lang="en-US" altLang="en-US" dirty="0" smtClean="0">
                <a:solidFill>
                  <a:srgbClr val="313131"/>
                </a:solidFill>
              </a:rPr>
              <a:t>id </a:t>
            </a:r>
            <a:r>
              <a:rPr lang="en-US" altLang="en-US" dirty="0" smtClean="0">
                <a:solidFill>
                  <a:srgbClr val="666600"/>
                </a:solidFill>
              </a:rPr>
              <a:t>||</a:t>
            </a:r>
            <a:r>
              <a:rPr lang="en-US" altLang="en-US" dirty="0" smtClean="0">
                <a:solidFill>
                  <a:srgbClr val="313131"/>
                </a:solidFill>
              </a:rPr>
              <a:t> </a:t>
            </a:r>
            <a:r>
              <a:rPr lang="en-US" altLang="en-US" dirty="0" smtClean="0">
                <a:solidFill>
                  <a:srgbClr val="008800"/>
                </a:solidFill>
              </a:rPr>
              <a:t>' '</a:t>
            </a:r>
            <a:r>
              <a:rPr lang="en-US" altLang="en-US" dirty="0" smtClean="0">
                <a:solidFill>
                  <a:srgbClr val="313131"/>
                </a:solidFill>
              </a:rPr>
              <a:t> </a:t>
            </a:r>
            <a:r>
              <a:rPr lang="en-US" altLang="en-US" dirty="0" smtClean="0">
                <a:solidFill>
                  <a:srgbClr val="666600"/>
                </a:solidFill>
              </a:rPr>
              <a:t>||</a:t>
            </a:r>
            <a:r>
              <a:rPr lang="en-US" altLang="en-US" dirty="0" smtClean="0">
                <a:solidFill>
                  <a:srgbClr val="313131"/>
                </a:solidFill>
              </a:rPr>
              <a:t> customer_rec</a:t>
            </a:r>
            <a:r>
              <a:rPr lang="en-US" altLang="en-US" dirty="0" smtClean="0">
                <a:solidFill>
                  <a:srgbClr val="666600"/>
                </a:solidFill>
              </a:rPr>
              <a:t>.</a:t>
            </a:r>
            <a:r>
              <a:rPr lang="en-US" altLang="en-US" dirty="0" smtClean="0">
                <a:solidFill>
                  <a:srgbClr val="313131"/>
                </a:solidFill>
              </a:rPr>
              <a:t>name</a:t>
            </a:r>
            <a:r>
              <a:rPr lang="en-US" altLang="en-US" dirty="0" smtClean="0">
                <a:solidFill>
                  <a:srgbClr val="666600"/>
                </a:solidFill>
              </a:rPr>
              <a:t>);</a:t>
            </a:r>
            <a:r>
              <a:rPr lang="en-US" altLang="en-US" dirty="0" smtClean="0">
                <a:solidFill>
                  <a:srgbClr val="313131"/>
                </a:solidFill>
              </a:rPr>
              <a:t> </a:t>
            </a:r>
          </a:p>
          <a:p>
            <a:pPr marL="0" indent="0">
              <a:buNone/>
            </a:pPr>
            <a:r>
              <a:rPr lang="en-US" altLang="en-US" dirty="0" smtClean="0">
                <a:solidFill>
                  <a:srgbClr val="000088"/>
                </a:solidFill>
              </a:rPr>
              <a:t>END</a:t>
            </a:r>
            <a:r>
              <a:rPr lang="en-US" altLang="en-US" dirty="0" smtClean="0">
                <a:solidFill>
                  <a:srgbClr val="313131"/>
                </a:solidFill>
              </a:rPr>
              <a:t> </a:t>
            </a:r>
            <a:r>
              <a:rPr lang="en-US" altLang="en-US" dirty="0">
                <a:solidFill>
                  <a:srgbClr val="313131"/>
                </a:solidFill>
              </a:rPr>
              <a:t>LOOP</a:t>
            </a:r>
            <a:r>
              <a:rPr lang="en-US" altLang="en-US" dirty="0">
                <a:solidFill>
                  <a:srgbClr val="666600"/>
                </a:solidFill>
              </a:rPr>
              <a:t>;</a:t>
            </a:r>
            <a:r>
              <a:rPr lang="en-US" altLang="en-US" dirty="0">
                <a:solidFill>
                  <a:srgbClr val="313131"/>
                </a:solidFill>
              </a:rPr>
              <a:t> </a:t>
            </a:r>
            <a:endParaRPr lang="en-US" altLang="en-US" dirty="0" smtClean="0">
              <a:solidFill>
                <a:srgbClr val="313131"/>
              </a:solidFill>
            </a:endParaRPr>
          </a:p>
          <a:p>
            <a:pPr marL="0" indent="0">
              <a:buNone/>
            </a:pPr>
            <a:r>
              <a:rPr lang="en-US" altLang="en-US" dirty="0" smtClean="0">
                <a:solidFill>
                  <a:srgbClr val="000088"/>
                </a:solidFill>
              </a:rPr>
              <a:t>END</a:t>
            </a:r>
            <a:r>
              <a:rPr lang="en-US" altLang="en-US" dirty="0">
                <a:solidFill>
                  <a:srgbClr val="666600"/>
                </a:solidFill>
              </a:rPr>
              <a:t>;</a:t>
            </a:r>
            <a:r>
              <a:rPr lang="en-US" altLang="en-US" dirty="0">
                <a:solidFill>
                  <a:srgbClr val="313131"/>
                </a:solidFill>
              </a:rPr>
              <a:t> </a:t>
            </a:r>
            <a:endParaRPr lang="en-US" altLang="en-US" dirty="0" smtClean="0">
              <a:solidFill>
                <a:srgbClr val="313131"/>
              </a:solidFill>
            </a:endParaRPr>
          </a:p>
          <a:p>
            <a:pPr marL="0" indent="0">
              <a:buNone/>
            </a:pPr>
            <a:r>
              <a:rPr lang="en-US" altLang="en-US" dirty="0" smtClean="0">
                <a:solidFill>
                  <a:srgbClr val="666600"/>
                </a:solidFill>
              </a:rPr>
              <a:t>/</a:t>
            </a:r>
            <a:r>
              <a:rPr lang="en-US" altLang="en-US" dirty="0" smtClean="0"/>
              <a:t> </a:t>
            </a:r>
            <a:endParaRPr lang="en-US" altLang="en-US" dirty="0"/>
          </a:p>
          <a:p>
            <a:endParaRPr lang="en-IN" dirty="0"/>
          </a:p>
        </p:txBody>
      </p:sp>
    </p:spTree>
    <p:extLst>
      <p:ext uri="{BB962C8B-B14F-4D97-AF65-F5344CB8AC3E}">
        <p14:creationId xmlns:p14="http://schemas.microsoft.com/office/powerpoint/2010/main" val="1018945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12321</TotalTime>
  <Words>1260</Words>
  <Application>Microsoft Office PowerPoint</Application>
  <PresentationFormat>Widescreen</PresentationFormat>
  <Paragraphs>334</Paragraphs>
  <Slides>35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Calibri Light</vt:lpstr>
      <vt:lpstr>Century Gothic</vt:lpstr>
      <vt:lpstr>Courier New</vt:lpstr>
      <vt:lpstr>Monaco</vt:lpstr>
      <vt:lpstr>Trebuchet MS</vt:lpstr>
      <vt:lpstr>Verdana</vt:lpstr>
      <vt:lpstr>1_Office Theme</vt:lpstr>
      <vt:lpstr>PowerPoint Presentation</vt:lpstr>
      <vt:lpstr>           Procedural language      extension to              Structured Query Language  </vt:lpstr>
      <vt:lpstr>Cursor examples</vt:lpstr>
      <vt:lpstr>Loops</vt:lpstr>
      <vt:lpstr>Labelling a PL/SQL Loop </vt:lpstr>
      <vt:lpstr>Loop Control Statements </vt:lpstr>
      <vt:lpstr>Records</vt:lpstr>
      <vt:lpstr>Table-Based Records </vt:lpstr>
      <vt:lpstr>Cursor-Based Records </vt:lpstr>
      <vt:lpstr>User-Defined Records </vt:lpstr>
      <vt:lpstr>Example</vt:lpstr>
      <vt:lpstr>Exceptions</vt:lpstr>
      <vt:lpstr>Declare User-defined exception </vt:lpstr>
      <vt:lpstr>Example:Using variable of EXCEPTION type </vt:lpstr>
      <vt:lpstr>Example:Using RAISE_APPLICATION_ERROR method </vt:lpstr>
      <vt:lpstr>Example:Using PRAGMA EXCEPTION_INIT function  </vt:lpstr>
      <vt:lpstr>Triggers</vt:lpstr>
      <vt:lpstr>Syntax of Trigger</vt:lpstr>
      <vt:lpstr>Classification based on the Event </vt:lpstr>
      <vt:lpstr>DDL</vt:lpstr>
      <vt:lpstr>Database Event Triggers</vt:lpstr>
      <vt:lpstr>Log On Trigger</vt:lpstr>
      <vt:lpstr>Log Off trigger</vt:lpstr>
      <vt:lpstr>StartUp Trigger</vt:lpstr>
      <vt:lpstr>Shutdown Triggers</vt:lpstr>
      <vt:lpstr>Classification based on the level </vt:lpstr>
      <vt:lpstr>Statement level triggers</vt:lpstr>
      <vt:lpstr>Row level triggers</vt:lpstr>
      <vt:lpstr>NEW and OLD Clause </vt:lpstr>
      <vt:lpstr>Classification based on the timing </vt:lpstr>
      <vt:lpstr>BEFORE Trigger</vt:lpstr>
      <vt:lpstr>INSTEAD OF Trigger</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Praveen Kumar</dc:creator>
  <cp:lastModifiedBy>Mobinabanu Aptabahmed Gadawale</cp:lastModifiedBy>
  <cp:revision>262</cp:revision>
  <dcterms:created xsi:type="dcterms:W3CDTF">2018-08-06T00:03:43Z</dcterms:created>
  <dcterms:modified xsi:type="dcterms:W3CDTF">2019-03-11T07:04:46Z</dcterms:modified>
</cp:coreProperties>
</file>