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1" r:id="rId2"/>
    <p:sldId id="327" r:id="rId3"/>
    <p:sldId id="360" r:id="rId4"/>
    <p:sldId id="361" r:id="rId5"/>
    <p:sldId id="362" r:id="rId6"/>
    <p:sldId id="363" r:id="rId7"/>
    <p:sldId id="364" r:id="rId8"/>
    <p:sldId id="365" r:id="rId9"/>
    <p:sldId id="369" r:id="rId10"/>
    <p:sldId id="367" r:id="rId11"/>
    <p:sldId id="368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27"/>
            <p14:sldId id="360"/>
            <p14:sldId id="361"/>
            <p14:sldId id="362"/>
            <p14:sldId id="363"/>
            <p14:sldId id="364"/>
            <p14:sldId id="365"/>
            <p14:sldId id="369"/>
            <p14:sldId id="367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255" autoAdjust="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2/18/2019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1508501"/>
              </p:ext>
            </p:extLst>
          </p:nvPr>
        </p:nvGraphicFramePr>
        <p:xfrm>
          <a:off x="158735" y="1230161"/>
          <a:ext cx="1163002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25"/>
                <a:gridCol w="8920301"/>
              </a:tblGrid>
              <a:tr h="84916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1771128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COUNT()</a:t>
                      </a: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dirty="0" smtClean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OR</a:t>
                      </a:r>
                    </a:p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endParaRPr lang="en-US" dirty="0" smtClean="0">
                        <a:latin typeface="Century Gothic" panose="020B0502020202020204" pitchFamily="34" charset="0"/>
                      </a:endParaRP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/>
              <a:t>column1</a:t>
            </a:r>
            <a:r>
              <a:rPr lang="en-US" sz="2800" dirty="0"/>
              <a:t>,</a:t>
            </a:r>
            <a:r>
              <a:rPr lang="en-US" sz="2800" i="1" dirty="0"/>
              <a:t> column2, 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ORDER BY </a:t>
            </a:r>
            <a:r>
              <a:rPr lang="en-US" sz="2800" i="1" dirty="0"/>
              <a:t>column1, column2, ... </a:t>
            </a:r>
            <a:r>
              <a:rPr lang="en-US" sz="2800" dirty="0"/>
              <a:t>ASC|DESC;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 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 </a:t>
            </a:r>
            <a:r>
              <a:rPr lang="en-US" sz="2800" i="1" dirty="0"/>
              <a:t>condition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GROUP BY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ORDER BY </a:t>
            </a:r>
            <a:r>
              <a:rPr lang="en-US" sz="2800" i="1" dirty="0" err="1"/>
              <a:t>column_name</a:t>
            </a:r>
            <a:r>
              <a:rPr lang="en-US" sz="2800" i="1" dirty="0"/>
              <a:t>(s);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0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 </a:t>
            </a:r>
            <a:r>
              <a:rPr lang="en-US" sz="2800" i="1" dirty="0"/>
              <a:t>condition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GROUP BY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HAVING </a:t>
            </a:r>
            <a:r>
              <a:rPr lang="en-US" sz="2800" i="1" dirty="0"/>
              <a:t>condition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ORDER BY </a:t>
            </a:r>
            <a:r>
              <a:rPr lang="en-US" sz="2800" i="1" dirty="0" err="1"/>
              <a:t>column_name</a:t>
            </a:r>
            <a:r>
              <a:rPr lang="en-US" sz="2800" i="1" dirty="0"/>
              <a:t>(s);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 err="1"/>
              <a:t>Varchar</a:t>
            </a:r>
            <a:r>
              <a:rPr lang="en-US" sz="2800" dirty="0"/>
              <a:t>(size)</a:t>
            </a:r>
          </a:p>
          <a:p>
            <a:r>
              <a:rPr lang="en-US" sz="2800" dirty="0"/>
              <a:t>Char(size)</a:t>
            </a:r>
          </a:p>
          <a:p>
            <a:r>
              <a:rPr lang="en-US" sz="2800" dirty="0"/>
              <a:t>Double </a:t>
            </a:r>
          </a:p>
          <a:p>
            <a:r>
              <a:rPr lang="en-US" sz="2800" dirty="0"/>
              <a:t>Date</a:t>
            </a:r>
          </a:p>
          <a:p>
            <a:r>
              <a:rPr lang="en-US" sz="2800" dirty="0"/>
              <a:t>Set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8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Unique</a:t>
            </a:r>
          </a:p>
          <a:p>
            <a:r>
              <a:rPr lang="en-US" sz="2800" dirty="0"/>
              <a:t>NOT NULL</a:t>
            </a:r>
          </a:p>
          <a:p>
            <a:r>
              <a:rPr lang="en-US" sz="2800" dirty="0"/>
              <a:t>Primary Key</a:t>
            </a:r>
          </a:p>
          <a:p>
            <a:r>
              <a:rPr lang="en-US" sz="2800" dirty="0"/>
              <a:t>Foreign key</a:t>
            </a:r>
          </a:p>
          <a:p>
            <a:r>
              <a:rPr lang="en-US" sz="2800" dirty="0"/>
              <a:t>Check</a:t>
            </a:r>
          </a:p>
          <a:p>
            <a:r>
              <a:rPr lang="en-US" sz="2800" dirty="0"/>
              <a:t>Default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8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Join</a:t>
            </a:r>
          </a:p>
          <a:p>
            <a:r>
              <a:rPr lang="en-US" sz="2800" dirty="0"/>
              <a:t>Right Join</a:t>
            </a:r>
          </a:p>
          <a:p>
            <a:r>
              <a:rPr lang="en-US" sz="2800" dirty="0"/>
              <a:t>Full Join</a:t>
            </a:r>
          </a:p>
          <a:p>
            <a:r>
              <a:rPr lang="en-US" sz="2800" dirty="0"/>
              <a:t>Self Join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INNER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pic>
        <p:nvPicPr>
          <p:cNvPr id="4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40224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LEFT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3312" y="19050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4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4" y="37938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RIGHT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84429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03" y="2840541"/>
            <a:ext cx="10504972" cy="484743"/>
          </a:xfrm>
        </p:spPr>
        <p:txBody>
          <a:bodyPr/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                Structured </a:t>
            </a:r>
            <a:r>
              <a:rPr lang="en-US" dirty="0">
                <a:cs typeface="Times New Roman" panose="02020603050405020304" pitchFamily="18" charset="0"/>
              </a:rPr>
              <a:t>Query Language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7772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FULL OUTER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SQL 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87191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202" y="1515648"/>
            <a:ext cx="9871215" cy="4476025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 T1, table1 T2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/>
              <a:t>condition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03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UNION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430087"/>
            <a:ext cx="9674857" cy="4657563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> 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UNION</a:t>
            </a:r>
            <a:br>
              <a:rPr lang="en-US" sz="2800" dirty="0"/>
            </a:br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> FROM </a:t>
            </a:r>
            <a:r>
              <a:rPr lang="en-US" sz="2800" i="1" dirty="0"/>
              <a:t>table2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4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/>
              <a:t>column1, column2, 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columnN</a:t>
            </a:r>
            <a:r>
              <a:rPr lang="en-US" sz="2800" dirty="0"/>
              <a:t> LIKE </a:t>
            </a:r>
            <a:r>
              <a:rPr lang="en-US" sz="2800" i="1" dirty="0"/>
              <a:t>pattern</a:t>
            </a:r>
            <a:r>
              <a:rPr lang="en-US" sz="2800" dirty="0" smtClean="0"/>
              <a:t>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243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1712" y="12954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73845"/>
              </p:ext>
            </p:extLst>
          </p:nvPr>
        </p:nvGraphicFramePr>
        <p:xfrm>
          <a:off x="521744" y="2476085"/>
          <a:ext cx="8761412" cy="3813019"/>
        </p:xfrm>
        <a:graphic>
          <a:graphicData uri="http://schemas.openxmlformats.org/drawingml/2006/table">
            <a:tbl>
              <a:tblPr/>
              <a:tblGrid>
                <a:gridCol w="4380706"/>
                <a:gridCol w="4380706"/>
              </a:tblGrid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LIKE Operator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WHERE </a:t>
                      </a:r>
                      <a:r>
                        <a:rPr lang="en-US" sz="1600" dirty="0" err="1">
                          <a:effectLst/>
                        </a:rPr>
                        <a:t>CustomerName</a:t>
                      </a:r>
                      <a:r>
                        <a:rPr lang="en-US" sz="1600" dirty="0">
                          <a:effectLst/>
                        </a:rPr>
                        <a:t> LIKE '%a'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end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'%or%'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'_r%'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'a_%_%'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ContactName LIKE 'a%o'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dirty="0"/>
              <a:t> IN (</a:t>
            </a:r>
            <a:r>
              <a:rPr lang="en-US" sz="2800" i="1" dirty="0"/>
              <a:t>value1</a:t>
            </a:r>
            <a:r>
              <a:rPr lang="en-US" sz="2800" dirty="0"/>
              <a:t>,</a:t>
            </a:r>
            <a:r>
              <a:rPr lang="en-US" sz="2800" i="1" dirty="0"/>
              <a:t> value2</a:t>
            </a:r>
            <a:r>
              <a:rPr lang="en-US" sz="2800" dirty="0"/>
              <a:t>, ...);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dirty="0"/>
              <a:t> IN (</a:t>
            </a:r>
            <a:r>
              <a:rPr lang="en-US" sz="2800" i="1" dirty="0"/>
              <a:t>SELECT STATEMENT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745276"/>
            <a:ext cx="10109209" cy="4554270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i="1" dirty="0"/>
              <a:t> </a:t>
            </a:r>
            <a:r>
              <a:rPr lang="en-US" sz="2800" dirty="0"/>
              <a:t>BETWEEN </a:t>
            </a:r>
            <a:r>
              <a:rPr lang="en-US" sz="2800" i="1" dirty="0"/>
              <a:t>value1</a:t>
            </a:r>
            <a:r>
              <a:rPr lang="en-US" sz="2800" dirty="0"/>
              <a:t> AND </a:t>
            </a:r>
            <a:r>
              <a:rPr lang="en-US" sz="2800" i="1" dirty="0"/>
              <a:t>value2;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4" y="486626"/>
            <a:ext cx="10504972" cy="476518"/>
          </a:xfrm>
        </p:spPr>
        <p:txBody>
          <a:bodyPr/>
          <a:lstStyle/>
          <a:p>
            <a:r>
              <a:rPr lang="en-US" dirty="0"/>
              <a:t>AS (alias) in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778696"/>
            <a:ext cx="10835719" cy="3899828"/>
          </a:xfrm>
        </p:spPr>
        <p:txBody>
          <a:bodyPr/>
          <a:lstStyle/>
          <a:p>
            <a:r>
              <a:rPr lang="en-US" sz="2800" dirty="0"/>
              <a:t>SELECT </a:t>
            </a:r>
            <a:r>
              <a:rPr lang="en-US" sz="2800" dirty="0" err="1"/>
              <a:t>column_name</a:t>
            </a:r>
            <a:r>
              <a:rPr lang="en-US" sz="2800" dirty="0"/>
              <a:t> AS </a:t>
            </a:r>
            <a:r>
              <a:rPr lang="en-US" sz="2800" dirty="0" err="1"/>
              <a:t>column_alias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table_name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EXISTS 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EXISTS</a:t>
            </a:r>
            <a:br>
              <a:rPr lang="en-US" sz="2800" dirty="0"/>
            </a:br>
            <a:r>
              <a:rPr lang="en-US" sz="2800" dirty="0"/>
              <a:t>(SELECT </a:t>
            </a:r>
            <a:r>
              <a:rPr lang="en-US" sz="2800" i="1" dirty="0" err="1"/>
              <a:t>column_name</a:t>
            </a:r>
            <a:r>
              <a:rPr lang="en-US" sz="2800" i="1" dirty="0"/>
              <a:t> </a:t>
            </a: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> WHERE </a:t>
            </a:r>
            <a:r>
              <a:rPr lang="en-US" sz="2800" i="1" dirty="0"/>
              <a:t>condition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INDEX Statement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0" y="1571456"/>
            <a:ext cx="11073713" cy="4901910"/>
          </a:xfrm>
        </p:spPr>
        <p:txBody>
          <a:bodyPr/>
          <a:lstStyle/>
          <a:p>
            <a:r>
              <a:rPr lang="en-US" sz="2800" dirty="0"/>
              <a:t>CREATE INDEX </a:t>
            </a:r>
            <a:r>
              <a:rPr lang="en-US" sz="2800" i="1" dirty="0" err="1"/>
              <a:t>index_name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ON </a:t>
            </a:r>
            <a:r>
              <a:rPr lang="en-US" sz="2800" i="1" dirty="0" err="1"/>
              <a:t>table_name</a:t>
            </a:r>
            <a:r>
              <a:rPr lang="en-US" sz="2800" dirty="0"/>
              <a:t> (</a:t>
            </a:r>
            <a:r>
              <a:rPr lang="en-US" sz="2800" i="1" dirty="0"/>
              <a:t>column1</a:t>
            </a:r>
            <a:r>
              <a:rPr lang="en-US" sz="2800" dirty="0"/>
              <a:t>, </a:t>
            </a:r>
            <a:r>
              <a:rPr lang="en-US" sz="2800" i="1" dirty="0"/>
              <a:t>column2</a:t>
            </a:r>
            <a:r>
              <a:rPr lang="en-US" sz="2800" dirty="0"/>
              <a:t>, ...);</a:t>
            </a:r>
          </a:p>
          <a:p>
            <a:pPr marL="0" indent="0">
              <a:buNone/>
            </a:pPr>
            <a:r>
              <a:rPr lang="en-US" sz="2800" dirty="0"/>
              <a:t>	Or</a:t>
            </a:r>
          </a:p>
          <a:p>
            <a:r>
              <a:rPr lang="en-US" sz="2800" dirty="0"/>
              <a:t>CREATE UNIQUE INDEX </a:t>
            </a:r>
            <a:r>
              <a:rPr lang="en-US" sz="2800" i="1" dirty="0" err="1"/>
              <a:t>index_name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ON </a:t>
            </a:r>
            <a:r>
              <a:rPr lang="en-US" sz="2800" i="1" dirty="0" err="1"/>
              <a:t>table_name</a:t>
            </a:r>
            <a:r>
              <a:rPr lang="en-US" sz="2800" dirty="0"/>
              <a:t> (</a:t>
            </a:r>
            <a:r>
              <a:rPr lang="en-US" sz="2800" i="1" dirty="0"/>
              <a:t>column1</a:t>
            </a:r>
            <a:r>
              <a:rPr lang="en-US" sz="2800" dirty="0"/>
              <a:t>, </a:t>
            </a:r>
            <a:r>
              <a:rPr lang="en-US" sz="2800" i="1" dirty="0"/>
              <a:t>column2</a:t>
            </a:r>
            <a:r>
              <a:rPr lang="en-US" sz="2800" dirty="0"/>
              <a:t>, ...);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AUTO INCREMENT Field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CREATE TABLE Persons (</a:t>
            </a:r>
            <a:br>
              <a:rPr lang="en-US" sz="2800" dirty="0"/>
            </a:br>
            <a:r>
              <a:rPr lang="en-US" sz="2800" dirty="0"/>
              <a:t>    ID </a:t>
            </a:r>
            <a:r>
              <a:rPr lang="en-US" sz="2800" dirty="0" err="1"/>
              <a:t>int</a:t>
            </a:r>
            <a:r>
              <a:rPr lang="en-US" sz="2800" dirty="0"/>
              <a:t> NOT NULL AUTO_INCREMENT,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 err="1"/>
              <a:t>varchar</a:t>
            </a:r>
            <a:r>
              <a:rPr lang="en-US" sz="2800" dirty="0"/>
              <a:t>(255) NOT NULL,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 err="1"/>
              <a:t>FirstName</a:t>
            </a:r>
            <a:r>
              <a:rPr lang="en-US" sz="2800" dirty="0"/>
              <a:t> </a:t>
            </a:r>
            <a:r>
              <a:rPr lang="en-US" sz="2800" dirty="0" err="1"/>
              <a:t>varchar</a:t>
            </a:r>
            <a:r>
              <a:rPr lang="en-US" sz="2800" dirty="0"/>
              <a:t>(255),</a:t>
            </a:r>
            <a:br>
              <a:rPr lang="en-US" sz="2800" dirty="0"/>
            </a:br>
            <a:r>
              <a:rPr lang="en-US" sz="2800" dirty="0"/>
              <a:t>    Age </a:t>
            </a:r>
            <a:r>
              <a:rPr lang="en-US" sz="2800" dirty="0" err="1"/>
              <a:t>int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    PRIMARY KEY (ID)</a:t>
            </a:r>
            <a:br>
              <a:rPr lang="en-US" sz="2800" dirty="0"/>
            </a:br>
            <a:r>
              <a:rPr lang="en-US" sz="2800" dirty="0"/>
              <a:t>);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16500" y="624110"/>
            <a:ext cx="1714500" cy="8617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anose="02020603050405020304" pitchFamily="18" charset="0"/>
              </a:rPr>
              <a:t>SQL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794000"/>
            <a:ext cx="13335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DDL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4900" y="2794000"/>
            <a:ext cx="1473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DML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350" y="2794000"/>
            <a:ext cx="14033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DCL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4950" y="2794000"/>
            <a:ext cx="13779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TCL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73300" y="1790700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60600" y="1790700"/>
            <a:ext cx="254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381500" y="17907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6527800" y="1790700"/>
            <a:ext cx="22225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11811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597900" y="17907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CREATE VIEW </a:t>
            </a:r>
            <a:r>
              <a:rPr lang="en-US" sz="2800" dirty="0" err="1"/>
              <a:t>view_name</a:t>
            </a:r>
            <a:r>
              <a:rPr lang="en-US" sz="2800" dirty="0"/>
              <a:t> AS</a:t>
            </a:r>
            <a:br>
              <a:rPr lang="en-US" sz="2800" dirty="0"/>
            </a:br>
            <a:r>
              <a:rPr lang="en-US" sz="2800" dirty="0"/>
              <a:t>SELECT column1, column2, ...</a:t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condition;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0418284"/>
              </p:ext>
            </p:extLst>
          </p:nvPr>
        </p:nvGraphicFramePr>
        <p:xfrm>
          <a:off x="282575" y="1104900"/>
          <a:ext cx="11630026" cy="53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781"/>
                <a:gridCol w="9094245"/>
              </a:tblGrid>
              <a:tr h="106168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</a:p>
                    <a:p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Create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CREATE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CREATE TABLE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attributename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(size));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Alter(</a:t>
                      </a:r>
                      <a:r>
                        <a:rPr lang="en-US" sz="1800" dirty="0" err="1" smtClean="0">
                          <a:latin typeface="Century Gothic" panose="020B0502020202020204" pitchFamily="34" charset="0"/>
                        </a:rPr>
                        <a:t>add,drop,modify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ALTER table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tablename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add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attributename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datatype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Drop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DROP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DROP TABLE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Truncate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Truncate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table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tablename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3201572"/>
              </p:ext>
            </p:extLst>
          </p:nvPr>
        </p:nvGraphicFramePr>
        <p:xfrm>
          <a:off x="158735" y="854380"/>
          <a:ext cx="10504972" cy="563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391"/>
                <a:gridCol w="8361581"/>
              </a:tblGrid>
              <a:tr h="89671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6714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Insert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Delete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DELETE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Update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UPDATE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Select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column2,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*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91" y="388307"/>
            <a:ext cx="10504972" cy="476518"/>
          </a:xfrm>
        </p:spPr>
        <p:txBody>
          <a:bodyPr/>
          <a:lstStyle/>
          <a:p>
            <a:r>
              <a:rPr lang="en-US" dirty="0"/>
              <a:t>Data Control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717811"/>
              </p:ext>
            </p:extLst>
          </p:nvPr>
        </p:nvGraphicFramePr>
        <p:xfrm>
          <a:off x="382783" y="1868988"/>
          <a:ext cx="11630026" cy="325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464"/>
                <a:gridCol w="9006562"/>
              </a:tblGrid>
              <a:tr h="108471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847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Grant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Grant drop on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myemp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 to user1;</a:t>
                      </a:r>
                    </a:p>
                  </a:txBody>
                  <a:tcPr/>
                </a:tc>
              </a:tr>
              <a:tr h="10847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Revoke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Revoke drop on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myemp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 to user1;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09" y="327089"/>
            <a:ext cx="10504972" cy="476518"/>
          </a:xfrm>
        </p:spPr>
        <p:txBody>
          <a:bodyPr/>
          <a:lstStyle/>
          <a:p>
            <a:r>
              <a:rPr lang="en-US" dirty="0"/>
              <a:t>Transaction Control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1089750"/>
              </p:ext>
            </p:extLst>
          </p:nvPr>
        </p:nvGraphicFramePr>
        <p:xfrm>
          <a:off x="3269295" y="1255209"/>
          <a:ext cx="4058432" cy="49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432"/>
              </a:tblGrid>
              <a:tr h="99404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Commit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Rollback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Save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point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Rollback to Save point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5224324"/>
              </p:ext>
            </p:extLst>
          </p:nvPr>
        </p:nvGraphicFramePr>
        <p:xfrm>
          <a:off x="282575" y="1104900"/>
          <a:ext cx="11128636" cy="380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76"/>
                <a:gridCol w="8354860"/>
              </a:tblGrid>
              <a:tr h="12684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MIN()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MIN(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MAX()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MAX(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6816773"/>
              </p:ext>
            </p:extLst>
          </p:nvPr>
        </p:nvGraphicFramePr>
        <p:xfrm>
          <a:off x="282575" y="1104900"/>
          <a:ext cx="11128636" cy="380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76"/>
                <a:gridCol w="8354860"/>
              </a:tblGrid>
              <a:tr h="12684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SUM()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SUM(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AVG()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AVG(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312</Words>
  <Application>Microsoft Office PowerPoint</Application>
  <PresentationFormat>Widescreen</PresentationFormat>
  <Paragraphs>150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1_Office Theme</vt:lpstr>
      <vt:lpstr>PowerPoint Presentation</vt:lpstr>
      <vt:lpstr>                     Structured Query Language</vt:lpstr>
      <vt:lpstr>PowerPoint Presentation</vt:lpstr>
      <vt:lpstr>Data Definition Language</vt:lpstr>
      <vt:lpstr>Data Manipulation Language</vt:lpstr>
      <vt:lpstr>Data Control Language</vt:lpstr>
      <vt:lpstr>Transaction Control Language</vt:lpstr>
      <vt:lpstr>Aggregation Functions</vt:lpstr>
      <vt:lpstr>Aggregation Functions</vt:lpstr>
      <vt:lpstr>Aggregation Functions</vt:lpstr>
      <vt:lpstr>ORDER BY CLAUSE</vt:lpstr>
      <vt:lpstr>GROUP BY CLAUSE</vt:lpstr>
      <vt:lpstr>HAVING CLAUSE</vt:lpstr>
      <vt:lpstr>SQL  Data types</vt:lpstr>
      <vt:lpstr>Constraints in SQL</vt:lpstr>
      <vt:lpstr>JOINS IN SQL</vt:lpstr>
      <vt:lpstr>Inner Join </vt:lpstr>
      <vt:lpstr>Left Join  </vt:lpstr>
      <vt:lpstr>Right Join  </vt:lpstr>
      <vt:lpstr>Full Join  </vt:lpstr>
      <vt:lpstr>Self Join </vt:lpstr>
      <vt:lpstr>SQL UNION Operator </vt:lpstr>
      <vt:lpstr>SQL LIKE Operator  </vt:lpstr>
      <vt:lpstr>SQL IN Operator  </vt:lpstr>
      <vt:lpstr>SQL BETWEEN Operator  </vt:lpstr>
      <vt:lpstr>AS (alias) in SQL </vt:lpstr>
      <vt:lpstr>SQL EXISTS Operator  </vt:lpstr>
      <vt:lpstr>SQL CREATE INDEX Statement  </vt:lpstr>
      <vt:lpstr>SQL AUTO INCREMENT Field  </vt:lpstr>
      <vt:lpstr>SQL CREATE VIEW Statement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199</cp:revision>
  <dcterms:created xsi:type="dcterms:W3CDTF">2018-08-06T00:03:43Z</dcterms:created>
  <dcterms:modified xsi:type="dcterms:W3CDTF">2019-02-18T05:32:13Z</dcterms:modified>
</cp:coreProperties>
</file>