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notesMasterIdLst>
    <p:notesMasterId r:id="rId21"/>
  </p:notesMasterIdLst>
  <p:sldIdLst>
    <p:sldId id="256" r:id="rId2"/>
    <p:sldId id="257" r:id="rId3"/>
    <p:sldId id="258" r:id="rId4"/>
    <p:sldId id="262" r:id="rId5"/>
    <p:sldId id="259" r:id="rId6"/>
    <p:sldId id="269" r:id="rId7"/>
    <p:sldId id="264" r:id="rId8"/>
    <p:sldId id="270" r:id="rId9"/>
    <p:sldId id="263" r:id="rId10"/>
    <p:sldId id="265" r:id="rId11"/>
    <p:sldId id="274" r:id="rId12"/>
    <p:sldId id="273" r:id="rId13"/>
    <p:sldId id="271" r:id="rId14"/>
    <p:sldId id="261" r:id="rId15"/>
    <p:sldId id="275" r:id="rId16"/>
    <p:sldId id="266" r:id="rId17"/>
    <p:sldId id="267" r:id="rId18"/>
    <p:sldId id="268"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693" autoAdjust="0"/>
  </p:normalViewPr>
  <p:slideViewPr>
    <p:cSldViewPr snapToGrid="0">
      <p:cViewPr varScale="1">
        <p:scale>
          <a:sx n="61" d="100"/>
          <a:sy n="61" d="100"/>
        </p:scale>
        <p:origin x="15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C8E63-9B24-476F-8197-5285425843FF}"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2C2C5-940B-4538-A18F-8108238149D4}" type="slidenum">
              <a:rPr lang="en-IN" smtClean="0"/>
              <a:t>‹#›</a:t>
            </a:fld>
            <a:endParaRPr lang="en-IN"/>
          </a:p>
        </p:txBody>
      </p:sp>
    </p:spTree>
    <p:extLst>
      <p:ext uri="{BB962C8B-B14F-4D97-AF65-F5344CB8AC3E}">
        <p14:creationId xmlns:p14="http://schemas.microsoft.com/office/powerpoint/2010/main" val="1859686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92C2C5-940B-4538-A18F-8108238149D4}" type="slidenum">
              <a:rPr lang="en-IN" smtClean="0"/>
              <a:t>13</a:t>
            </a:fld>
            <a:endParaRPr lang="en-IN"/>
          </a:p>
        </p:txBody>
      </p:sp>
    </p:spTree>
    <p:extLst>
      <p:ext uri="{BB962C8B-B14F-4D97-AF65-F5344CB8AC3E}">
        <p14:creationId xmlns:p14="http://schemas.microsoft.com/office/powerpoint/2010/main" val="324463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307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673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3266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59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497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2446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301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919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375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71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43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12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24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24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625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59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710828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introduction-to-aws-elastic-block-storeebs/"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what-is-amazon-machine-image-am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eeksforgeeks.org/introduction-to-sshsecure-shell-ke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D404-0141-5A1B-3BFA-CA34ABD73F47}"/>
              </a:ext>
            </a:extLst>
          </p:cNvPr>
          <p:cNvSpPr>
            <a:spLocks noGrp="1"/>
          </p:cNvSpPr>
          <p:nvPr>
            <p:ph type="ctrTitle"/>
          </p:nvPr>
        </p:nvSpPr>
        <p:spPr>
          <a:xfrm>
            <a:off x="654187" y="-107588"/>
            <a:ext cx="8915399" cy="2262781"/>
          </a:xfrm>
        </p:spPr>
        <p:txBody>
          <a:bodyPr>
            <a:normAutofit/>
          </a:bodyPr>
          <a:lstStyle/>
          <a:p>
            <a:r>
              <a:rPr lang="en-IN" sz="8000" b="0" i="0" dirty="0">
                <a:solidFill>
                  <a:srgbClr val="7030A0"/>
                </a:solidFill>
                <a:effectLst/>
                <a:latin typeface="Times New Roman" panose="02020603050405020304" pitchFamily="18" charset="0"/>
                <a:cs typeface="Times New Roman" panose="02020603050405020304" pitchFamily="18" charset="0"/>
              </a:rPr>
              <a:t>AWS EC2 Instance</a:t>
            </a:r>
            <a:endParaRPr lang="en-IN" sz="8000" dirty="0">
              <a:solidFill>
                <a:srgbClr val="7030A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677AD7F-85FB-9166-7252-4E8EB2087B9D}"/>
              </a:ext>
            </a:extLst>
          </p:cNvPr>
          <p:cNvSpPr>
            <a:spLocks noGrp="1"/>
          </p:cNvSpPr>
          <p:nvPr>
            <p:ph type="subTitle" idx="1"/>
          </p:nvPr>
        </p:nvSpPr>
        <p:spPr>
          <a:xfrm>
            <a:off x="2883092" y="4552606"/>
            <a:ext cx="7766936" cy="1096899"/>
          </a:xfrm>
        </p:spPr>
        <p:txBody>
          <a:bodyPr>
            <a:normAutofit/>
          </a:bodyPr>
          <a:lstStyle/>
          <a:p>
            <a:r>
              <a:rPr lang="en-US" sz="2800" dirty="0">
                <a:solidFill>
                  <a:srgbClr val="002060"/>
                </a:solidFill>
              </a:rPr>
              <a:t>		Presented by Shirisha</a:t>
            </a:r>
            <a:endParaRPr lang="en-IN" sz="2800" dirty="0">
              <a:solidFill>
                <a:srgbClr val="002060"/>
              </a:solidFill>
            </a:endParaRPr>
          </a:p>
        </p:txBody>
      </p:sp>
    </p:spTree>
    <p:extLst>
      <p:ext uri="{BB962C8B-B14F-4D97-AF65-F5344CB8AC3E}">
        <p14:creationId xmlns:p14="http://schemas.microsoft.com/office/powerpoint/2010/main" val="400468568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8121-7860-BBE3-728E-961B487DAD4F}"/>
              </a:ext>
            </a:extLst>
          </p:cNvPr>
          <p:cNvSpPr>
            <a:spLocks noGrp="1"/>
          </p:cNvSpPr>
          <p:nvPr>
            <p:ph type="title"/>
          </p:nvPr>
        </p:nvSpPr>
        <p:spPr/>
        <p:txBody>
          <a:bodyPr>
            <a:normAutofit fontScale="90000"/>
          </a:bodyPr>
          <a:lstStyle/>
          <a:p>
            <a:r>
              <a:rPr lang="en-US" sz="3100" b="1" i="0" dirty="0">
                <a:solidFill>
                  <a:srgbClr val="273239"/>
                </a:solidFill>
                <a:effectLst/>
                <a:latin typeface="Nunito" pitchFamily="2" charset="0"/>
              </a:rPr>
              <a:t>Step 6: Network and Storage Configuration</a:t>
            </a:r>
            <a:br>
              <a:rPr lang="en-US" sz="3100" b="1" i="0" dirty="0">
                <a:solidFill>
                  <a:srgbClr val="273239"/>
                </a:solidFill>
                <a:effectLst/>
                <a:latin typeface="Nunito" pitchFamily="2" charset="0"/>
              </a:rPr>
            </a:br>
            <a:br>
              <a:rPr lang="en-US" sz="3100" b="1" dirty="0">
                <a:solidFill>
                  <a:srgbClr val="273239"/>
                </a:solidFill>
                <a:latin typeface="Nunito" pitchFamily="2" charset="0"/>
              </a:rPr>
            </a:br>
            <a:r>
              <a:rPr lang="en-US" sz="2000" b="0" i="0" dirty="0">
                <a:solidFill>
                  <a:srgbClr val="273239"/>
                </a:solidFill>
                <a:effectLst/>
                <a:latin typeface="Nunito" pitchFamily="2" charset="0"/>
              </a:rPr>
              <a:t>Keep the network settings as default settings and make changes if required. Storage As mentioned in the picture, Free tier eligible can get up to 30 GB of </a:t>
            </a:r>
            <a:r>
              <a:rPr lang="en-US" sz="2000" b="0" i="0" u="sng" dirty="0">
                <a:solidFill>
                  <a:srgbClr val="357960"/>
                </a:solidFill>
                <a:effectLst/>
                <a:latin typeface="Nunito" pitchFamily="2" charset="0"/>
                <a:hlinkClick r:id="rId2"/>
              </a:rPr>
              <a:t>EBS Storage.</a:t>
            </a:r>
            <a:r>
              <a:rPr lang="en-US" sz="2000" b="0" i="0" dirty="0">
                <a:solidFill>
                  <a:srgbClr val="273239"/>
                </a:solidFill>
                <a:effectLst/>
                <a:latin typeface="Nunito" pitchFamily="2" charset="0"/>
              </a:rPr>
              <a:t> Keep it as default</a:t>
            </a:r>
            <a:r>
              <a:rPr lang="en-US" sz="2700" b="0" i="0" dirty="0">
                <a:solidFill>
                  <a:srgbClr val="273239"/>
                </a:solidFill>
                <a:effectLst/>
                <a:latin typeface="Nunito" pitchFamily="2" charset="0"/>
              </a:rPr>
              <a:t>.</a:t>
            </a:r>
            <a:br>
              <a:rPr lang="en-US" sz="2700" b="0" i="0" dirty="0">
                <a:solidFill>
                  <a:srgbClr val="273239"/>
                </a:solidFill>
                <a:effectLst/>
                <a:latin typeface="Nunito" pitchFamily="2" charset="0"/>
              </a:rPr>
            </a:br>
            <a:br>
              <a:rPr lang="en-US" sz="2700" dirty="0"/>
            </a:br>
            <a:endParaRPr lang="en-IN" sz="2700" dirty="0"/>
          </a:p>
        </p:txBody>
      </p:sp>
      <p:pic>
        <p:nvPicPr>
          <p:cNvPr id="5" name="Content Placeholder 4">
            <a:extLst>
              <a:ext uri="{FF2B5EF4-FFF2-40B4-BE49-F238E27FC236}">
                <a16:creationId xmlns:a16="http://schemas.microsoft.com/office/drawing/2014/main" id="{5CC9E8B3-2716-F85B-F758-8C36552CFF0B}"/>
              </a:ext>
            </a:extLst>
          </p:cNvPr>
          <p:cNvPicPr>
            <a:picLocks noGrp="1" noChangeAspect="1"/>
          </p:cNvPicPr>
          <p:nvPr>
            <p:ph idx="1"/>
          </p:nvPr>
        </p:nvPicPr>
        <p:blipFill>
          <a:blip r:embed="rId3"/>
          <a:stretch>
            <a:fillRect/>
          </a:stretch>
        </p:blipFill>
        <p:spPr>
          <a:xfrm>
            <a:off x="6096000" y="2428713"/>
            <a:ext cx="4410486" cy="2000573"/>
          </a:xfrm>
        </p:spPr>
      </p:pic>
      <p:pic>
        <p:nvPicPr>
          <p:cNvPr id="4" name="Picture 3">
            <a:extLst>
              <a:ext uri="{FF2B5EF4-FFF2-40B4-BE49-F238E27FC236}">
                <a16:creationId xmlns:a16="http://schemas.microsoft.com/office/drawing/2014/main" id="{DFAAD991-6B77-BBFF-6297-042F1F354DD7}"/>
              </a:ext>
            </a:extLst>
          </p:cNvPr>
          <p:cNvPicPr>
            <a:picLocks noChangeAspect="1"/>
          </p:cNvPicPr>
          <p:nvPr/>
        </p:nvPicPr>
        <p:blipFill>
          <a:blip r:embed="rId4"/>
          <a:stretch>
            <a:fillRect/>
          </a:stretch>
        </p:blipFill>
        <p:spPr>
          <a:xfrm>
            <a:off x="747551" y="2716997"/>
            <a:ext cx="5084089" cy="1712289"/>
          </a:xfrm>
          <a:prstGeom prst="rect">
            <a:avLst/>
          </a:prstGeom>
        </p:spPr>
      </p:pic>
    </p:spTree>
    <p:extLst>
      <p:ext uri="{BB962C8B-B14F-4D97-AF65-F5344CB8AC3E}">
        <p14:creationId xmlns:p14="http://schemas.microsoft.com/office/powerpoint/2010/main" val="3301434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AA95-6619-06E0-E4AE-926D248FF27C}"/>
              </a:ext>
            </a:extLst>
          </p:cNvPr>
          <p:cNvSpPr>
            <a:spLocks noGrp="1"/>
          </p:cNvSpPr>
          <p:nvPr>
            <p:ph type="title"/>
          </p:nvPr>
        </p:nvSpPr>
        <p:spPr/>
        <p:txBody>
          <a:bodyPr>
            <a:normAutofit/>
          </a:bodyPr>
          <a:lstStyle/>
          <a:p>
            <a:r>
              <a:rPr lang="en-US" sz="5400" dirty="0">
                <a:solidFill>
                  <a:schemeClr val="tx1"/>
                </a:solidFill>
              </a:rPr>
              <a:t>Elastic block storage</a:t>
            </a:r>
            <a:endParaRPr lang="en-IN" sz="5400" dirty="0">
              <a:solidFill>
                <a:schemeClr val="tx1"/>
              </a:solidFill>
            </a:endParaRPr>
          </a:p>
        </p:txBody>
      </p:sp>
      <p:sp>
        <p:nvSpPr>
          <p:cNvPr id="3" name="Content Placeholder 2">
            <a:extLst>
              <a:ext uri="{FF2B5EF4-FFF2-40B4-BE49-F238E27FC236}">
                <a16:creationId xmlns:a16="http://schemas.microsoft.com/office/drawing/2014/main" id="{C425476A-F556-F80E-F1A5-0B45BB6B2992}"/>
              </a:ext>
            </a:extLst>
          </p:cNvPr>
          <p:cNvSpPr>
            <a:spLocks noGrp="1"/>
          </p:cNvSpPr>
          <p:nvPr>
            <p:ph idx="1"/>
          </p:nvPr>
        </p:nvSpPr>
        <p:spPr/>
        <p:txBody>
          <a:bodyPr>
            <a:normAutofit/>
          </a:bodyPr>
          <a:lstStyle/>
          <a:p>
            <a:pPr algn="just"/>
            <a:r>
              <a:rPr lang="en-US" sz="2800" dirty="0">
                <a:solidFill>
                  <a:srgbClr val="001D35"/>
                </a:solidFill>
                <a:latin typeface="Google Sans"/>
              </a:rPr>
              <a:t>It is </a:t>
            </a:r>
            <a:r>
              <a:rPr lang="en-US" sz="2800" b="0" i="0" dirty="0">
                <a:solidFill>
                  <a:srgbClr val="001D35"/>
                </a:solidFill>
                <a:effectLst/>
                <a:latin typeface="Google Sans"/>
              </a:rPr>
              <a:t>a high-performance, block-level storage service offered by AWS that provides persistent storage volumes for Amazon EC2 instances</a:t>
            </a:r>
          </a:p>
          <a:p>
            <a:pPr algn="just"/>
            <a:r>
              <a:rPr lang="en-US" sz="2800" b="0" i="0" dirty="0">
                <a:solidFill>
                  <a:srgbClr val="001D35"/>
                </a:solidFill>
                <a:effectLst/>
                <a:latin typeface="Google Sans"/>
              </a:rPr>
              <a:t>It allows you to create virtual hard drives in the cloud that can be attached to and detached from EC2 instances, just like you would with a physical hard drive. </a:t>
            </a:r>
            <a:endParaRPr lang="en-IN" sz="2800" dirty="0"/>
          </a:p>
        </p:txBody>
      </p:sp>
    </p:spTree>
    <p:extLst>
      <p:ext uri="{BB962C8B-B14F-4D97-AF65-F5344CB8AC3E}">
        <p14:creationId xmlns:p14="http://schemas.microsoft.com/office/powerpoint/2010/main" val="96623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FD88-AF3F-48E3-E37D-E1128F09943C}"/>
              </a:ext>
            </a:extLst>
          </p:cNvPr>
          <p:cNvSpPr>
            <a:spLocks noGrp="1"/>
          </p:cNvSpPr>
          <p:nvPr>
            <p:ph type="ctrTitle"/>
          </p:nvPr>
        </p:nvSpPr>
        <p:spPr>
          <a:xfrm>
            <a:off x="1064712" y="100208"/>
            <a:ext cx="8542751" cy="4847573"/>
          </a:xfrm>
        </p:spPr>
        <p:txBody>
          <a:bodyPr/>
          <a:lstStyle/>
          <a:p>
            <a:pPr algn="just"/>
            <a:r>
              <a:rPr lang="en-US" dirty="0">
                <a:solidFill>
                  <a:schemeClr val="tx1"/>
                </a:solidFill>
              </a:rPr>
              <a:t>Snapshot</a:t>
            </a:r>
            <a:br>
              <a:rPr lang="en-US" dirty="0">
                <a:solidFill>
                  <a:schemeClr val="tx1"/>
                </a:solidFill>
              </a:rPr>
            </a:br>
            <a:br>
              <a:rPr lang="en-US" sz="2800" dirty="0">
                <a:solidFill>
                  <a:schemeClr val="tx1"/>
                </a:solidFill>
              </a:rPr>
            </a:br>
            <a:r>
              <a:rPr lang="en-US" sz="2800" dirty="0">
                <a:solidFill>
                  <a:schemeClr val="tx1"/>
                </a:solidFill>
              </a:rPr>
              <a:t>In AWS, a snapshot is a point-in-time copy of an EBS (Elastic Block Store) volume, serving as a backup mechanism. It allows you to restore your volume to a previous state, replicate data across regions, and improve data durability and availability. Snapshots can be automated, encrypted, and copied across regions. </a:t>
            </a:r>
            <a:endParaRPr lang="en-IN" sz="2800" dirty="0">
              <a:solidFill>
                <a:schemeClr val="tx1"/>
              </a:solidFill>
            </a:endParaRPr>
          </a:p>
        </p:txBody>
      </p:sp>
    </p:spTree>
    <p:extLst>
      <p:ext uri="{BB962C8B-B14F-4D97-AF65-F5344CB8AC3E}">
        <p14:creationId xmlns:p14="http://schemas.microsoft.com/office/powerpoint/2010/main" val="231120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9CD4-AA54-089C-33BD-B94888B3B637}"/>
              </a:ext>
            </a:extLst>
          </p:cNvPr>
          <p:cNvSpPr>
            <a:spLocks noGrp="1"/>
          </p:cNvSpPr>
          <p:nvPr>
            <p:ph type="title"/>
          </p:nvPr>
        </p:nvSpPr>
        <p:spPr>
          <a:xfrm>
            <a:off x="410634" y="434340"/>
            <a:ext cx="9632526" cy="3634740"/>
          </a:xfrm>
        </p:spPr>
        <p:txBody>
          <a:bodyPr>
            <a:noAutofit/>
          </a:bodyPr>
          <a:lstStyle/>
          <a:p>
            <a:pPr>
              <a:buNone/>
            </a:pPr>
            <a:r>
              <a:rPr lang="en-US" sz="1800" dirty="0">
                <a:solidFill>
                  <a:schemeClr val="tx1"/>
                </a:solidFill>
              </a:rPr>
              <a:t>EC2 Purchasing Options :</a:t>
            </a:r>
            <a:br>
              <a:rPr lang="en-US" sz="1800" dirty="0">
                <a:solidFill>
                  <a:schemeClr val="tx1"/>
                </a:solidFill>
              </a:rPr>
            </a:br>
            <a:r>
              <a:rPr lang="en-US" sz="1800" dirty="0">
                <a:solidFill>
                  <a:schemeClr val="tx1"/>
                </a:solidFill>
              </a:rPr>
              <a:t>1.On-Demand Instances: Pay for compute capacity by the hour or second with no long-term commitments.</a:t>
            </a:r>
            <a:br>
              <a:rPr lang="en-US" sz="1800" dirty="0">
                <a:solidFill>
                  <a:schemeClr val="tx1"/>
                </a:solidFill>
              </a:rPr>
            </a:br>
            <a:r>
              <a:rPr lang="en-US" sz="1800" dirty="0">
                <a:solidFill>
                  <a:schemeClr val="tx1"/>
                </a:solidFill>
              </a:rPr>
              <a:t>Use Case: Ideal for short-term, unpredictable workloads or for testing and development environments .Pros: Flexibility without upfront </a:t>
            </a:r>
            <a:br>
              <a:rPr lang="en-US" sz="1800" dirty="0">
                <a:solidFill>
                  <a:schemeClr val="tx1"/>
                </a:solidFill>
              </a:rPr>
            </a:br>
            <a:r>
              <a:rPr lang="en-US" sz="1800" dirty="0">
                <a:solidFill>
                  <a:schemeClr val="tx1"/>
                </a:solidFill>
              </a:rPr>
              <a:t>costs .Cons: Higher cost compared to other options.  </a:t>
            </a:r>
            <a:br>
              <a:rPr lang="en-US" sz="1800" dirty="0">
                <a:solidFill>
                  <a:schemeClr val="tx1"/>
                </a:solidFill>
              </a:rPr>
            </a:br>
            <a:r>
              <a:rPr lang="en-US" sz="1800" dirty="0">
                <a:solidFill>
                  <a:schemeClr val="tx1"/>
                </a:solidFill>
              </a:rPr>
              <a:t>2.Reserved Instances: Commit to a specific instance type and region for a one- or three-year term in exchange for a significant discount. Use Case: Suitable for applications with steady-state usage.</a:t>
            </a:r>
            <a:br>
              <a:rPr lang="en-US" sz="1800" dirty="0">
                <a:solidFill>
                  <a:schemeClr val="tx1"/>
                </a:solidFill>
              </a:rPr>
            </a:br>
            <a:r>
              <a:rPr lang="en-US" sz="1800" dirty="0">
                <a:solidFill>
                  <a:schemeClr val="tx1"/>
                </a:solidFill>
              </a:rPr>
              <a:t> Pros: Up to 72% cost savings over On-Demand pricing. Cons: Less flexibility; commitment required. </a:t>
            </a:r>
            <a:br>
              <a:rPr lang="en-US" sz="1800" dirty="0">
                <a:solidFill>
                  <a:schemeClr val="tx1"/>
                </a:solidFill>
              </a:rPr>
            </a:br>
            <a:r>
              <a:rPr lang="en-US" sz="1800" dirty="0">
                <a:solidFill>
                  <a:schemeClr val="tx1"/>
                </a:solidFill>
              </a:rPr>
              <a:t>3.</a:t>
            </a:r>
            <a:r>
              <a:rPr lang="en-US" sz="1800" b="1" dirty="0">
                <a:solidFill>
                  <a:schemeClr val="bg2">
                    <a:lumMod val="25000"/>
                  </a:schemeClr>
                </a:solidFill>
              </a:rPr>
              <a:t>Spot Instances:</a:t>
            </a:r>
            <a:br>
              <a:rPr lang="en-US" sz="1800" dirty="0">
                <a:solidFill>
                  <a:schemeClr val="tx1"/>
                </a:solidFill>
              </a:rPr>
            </a:br>
            <a:r>
              <a:rPr lang="en-US" sz="1800" b="1" dirty="0">
                <a:solidFill>
                  <a:schemeClr val="tx1"/>
                </a:solidFill>
              </a:rPr>
              <a:t>Description</a:t>
            </a:r>
            <a:r>
              <a:rPr lang="en-US" sz="1800" dirty="0">
                <a:solidFill>
                  <a:schemeClr val="tx1"/>
                </a:solidFill>
              </a:rPr>
              <a:t>: Purchase unused EC2 capacity at reduced rates, with the possibility of interruption.</a:t>
            </a:r>
            <a:br>
              <a:rPr lang="en-US" sz="1800" dirty="0">
                <a:solidFill>
                  <a:schemeClr val="tx1"/>
                </a:solidFill>
              </a:rPr>
            </a:br>
            <a:r>
              <a:rPr lang="en-US" sz="1800" b="1" dirty="0">
                <a:solidFill>
                  <a:schemeClr val="tx1"/>
                </a:solidFill>
              </a:rPr>
              <a:t>Use Case</a:t>
            </a:r>
            <a:r>
              <a:rPr lang="en-US" sz="1800" dirty="0">
                <a:solidFill>
                  <a:schemeClr val="tx1"/>
                </a:solidFill>
              </a:rPr>
              <a:t>: Best for fault-tolerant, flexible applications like batch processing or development/testing environments.</a:t>
            </a:r>
            <a:br>
              <a:rPr lang="en-US" sz="1800" dirty="0">
                <a:solidFill>
                  <a:schemeClr val="tx1"/>
                </a:solidFill>
              </a:rPr>
            </a:br>
            <a:r>
              <a:rPr lang="en-US" sz="1800" b="1" dirty="0">
                <a:solidFill>
                  <a:schemeClr val="tx1"/>
                </a:solidFill>
              </a:rPr>
              <a:t>Pros</a:t>
            </a:r>
            <a:r>
              <a:rPr lang="en-US" sz="1800" dirty="0">
                <a:solidFill>
                  <a:schemeClr val="tx1"/>
                </a:solidFill>
              </a:rPr>
              <a:t>: Up to 90% cost savings over On-Demand pricing.</a:t>
            </a:r>
            <a:br>
              <a:rPr lang="en-US" sz="1800" dirty="0">
                <a:solidFill>
                  <a:schemeClr val="tx1"/>
                </a:solidFill>
              </a:rPr>
            </a:br>
            <a:r>
              <a:rPr lang="en-US" sz="1800" b="1" dirty="0">
                <a:solidFill>
                  <a:schemeClr val="tx1"/>
                </a:solidFill>
              </a:rPr>
              <a:t>Cons</a:t>
            </a:r>
            <a:r>
              <a:rPr lang="en-US" sz="1800" dirty="0">
                <a:solidFill>
                  <a:schemeClr val="tx1"/>
                </a:solidFill>
              </a:rPr>
              <a:t>: Instances can be terminated by AWS with little notice</a:t>
            </a:r>
            <a:br>
              <a:rPr lang="en-US" sz="1800" dirty="0">
                <a:solidFill>
                  <a:schemeClr val="tx1"/>
                </a:solidFill>
              </a:rPr>
            </a:br>
            <a:endParaRPr lang="en-IN" sz="1800" dirty="0">
              <a:solidFill>
                <a:schemeClr val="tx1"/>
              </a:solidFill>
            </a:endParaRPr>
          </a:p>
        </p:txBody>
      </p:sp>
    </p:spTree>
    <p:extLst>
      <p:ext uri="{BB962C8B-B14F-4D97-AF65-F5344CB8AC3E}">
        <p14:creationId xmlns:p14="http://schemas.microsoft.com/office/powerpoint/2010/main" val="25315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7B5C66-2563-79DA-C804-21E2BD8BA1E3}"/>
              </a:ext>
            </a:extLst>
          </p:cNvPr>
          <p:cNvPicPr>
            <a:picLocks noChangeAspect="1"/>
          </p:cNvPicPr>
          <p:nvPr/>
        </p:nvPicPr>
        <p:blipFill>
          <a:blip r:embed="rId2"/>
          <a:stretch>
            <a:fillRect/>
          </a:stretch>
        </p:blipFill>
        <p:spPr>
          <a:xfrm>
            <a:off x="834509" y="428264"/>
            <a:ext cx="8911375" cy="4596189"/>
          </a:xfrm>
          <a:prstGeom prst="rect">
            <a:avLst/>
          </a:prstGeom>
        </p:spPr>
      </p:pic>
    </p:spTree>
    <p:extLst>
      <p:ext uri="{BB962C8B-B14F-4D97-AF65-F5344CB8AC3E}">
        <p14:creationId xmlns:p14="http://schemas.microsoft.com/office/powerpoint/2010/main" val="275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650B4-FEEF-C6A6-9204-D45F0C76F08F}"/>
              </a:ext>
            </a:extLst>
          </p:cNvPr>
          <p:cNvSpPr>
            <a:spLocks noGrp="1"/>
          </p:cNvSpPr>
          <p:nvPr>
            <p:ph idx="1"/>
          </p:nvPr>
        </p:nvSpPr>
        <p:spPr>
          <a:xfrm>
            <a:off x="714911" y="519679"/>
            <a:ext cx="8955181" cy="4265263"/>
          </a:xfrm>
        </p:spPr>
        <p:txBody>
          <a:bodyPr>
            <a:normAutofit/>
          </a:bodyPr>
          <a:lstStyle/>
          <a:p>
            <a:pPr marL="0" indent="0">
              <a:buNone/>
            </a:pPr>
            <a:r>
              <a:rPr lang="en-IN" sz="3200" b="0" i="0" dirty="0">
                <a:effectLst/>
                <a:latin typeface="Arial" panose="020B0604020202020204" pitchFamily="34" charset="0"/>
              </a:rPr>
              <a:t>USER DATA (OR)BOOT STRAPPING </a:t>
            </a:r>
          </a:p>
          <a:p>
            <a:pPr marL="0" indent="0">
              <a:buNone/>
            </a:pPr>
            <a:r>
              <a:rPr lang="en-IN" b="0" i="0" dirty="0">
                <a:effectLst/>
                <a:latin typeface="Arial" panose="020B0604020202020204" pitchFamily="34" charset="0"/>
              </a:rPr>
              <a:t>ALONG WITH THE INSTANCE ,IF I WANT TO LAUNCH ANY APACHE TOMCAT,GIT,JAVA,I AM MENTION THE SCRIPT OVER THERE.</a:t>
            </a:r>
          </a:p>
          <a:p>
            <a:pPr marL="0" indent="0">
              <a:buNone/>
            </a:pPr>
            <a:br>
              <a:rPr lang="en-IN" dirty="0"/>
            </a:br>
            <a:r>
              <a:rPr lang="en-IN" sz="2800" b="0" i="0" dirty="0">
                <a:effectLst/>
                <a:latin typeface="Arial" panose="020B0604020202020204" pitchFamily="34" charset="0"/>
              </a:rPr>
              <a:t>PASSWORDLESS AUTHENTICATIONSTEP</a:t>
            </a:r>
          </a:p>
          <a:p>
            <a:pPr marL="0" indent="0">
              <a:buNone/>
            </a:pPr>
            <a:r>
              <a:rPr lang="en-IN" b="0" i="0" dirty="0">
                <a:effectLst/>
                <a:latin typeface="Arial" panose="020B0604020202020204" pitchFamily="34" charset="0"/>
              </a:rPr>
              <a:t>STEP1-SSH-KEYGEN</a:t>
            </a:r>
            <a:br>
              <a:rPr lang="en-IN" dirty="0"/>
            </a:br>
            <a:r>
              <a:rPr lang="en-IN" b="0" i="0" dirty="0">
                <a:effectLst/>
                <a:latin typeface="Arial" panose="020B0604020202020204" pitchFamily="34" charset="0"/>
              </a:rPr>
              <a:t>STEP 2-CAT/C/USER/ID-RSA PUB</a:t>
            </a:r>
            <a:br>
              <a:rPr lang="en-IN" dirty="0"/>
            </a:br>
            <a:r>
              <a:rPr lang="en-IN" b="0" i="0" dirty="0">
                <a:effectLst/>
                <a:latin typeface="Arial" panose="020B0604020202020204" pitchFamily="34" charset="0"/>
              </a:rPr>
              <a:t>STEP 3-LOGIN INTO THE INSTANCE</a:t>
            </a:r>
            <a:br>
              <a:rPr lang="en-IN" dirty="0"/>
            </a:br>
            <a:r>
              <a:rPr lang="en-IN" b="0" i="0" dirty="0">
                <a:effectLst/>
                <a:latin typeface="Arial" panose="020B0604020202020204" pitchFamily="34" charset="0"/>
              </a:rPr>
              <a:t>STEP 4-CD. SSH</a:t>
            </a:r>
            <a:br>
              <a:rPr lang="en-IN" dirty="0"/>
            </a:br>
            <a:r>
              <a:rPr lang="en-IN" b="0" i="0" dirty="0">
                <a:effectLst/>
                <a:latin typeface="Arial" panose="020B0604020202020204" pitchFamily="34" charset="0"/>
              </a:rPr>
              <a:t>STEP 5-LS</a:t>
            </a:r>
          </a:p>
          <a:p>
            <a:pPr marL="0" indent="0">
              <a:buNone/>
            </a:pPr>
            <a:r>
              <a:rPr lang="en-IN" b="0" i="0" dirty="0">
                <a:effectLst/>
                <a:latin typeface="Arial" panose="020B0604020202020204" pitchFamily="34" charset="0"/>
              </a:rPr>
              <a:t>VI AUTHORIZED KEY</a:t>
            </a:r>
            <a:endParaRPr lang="en-IN" dirty="0"/>
          </a:p>
        </p:txBody>
      </p:sp>
    </p:spTree>
    <p:extLst>
      <p:ext uri="{BB962C8B-B14F-4D97-AF65-F5344CB8AC3E}">
        <p14:creationId xmlns:p14="http://schemas.microsoft.com/office/powerpoint/2010/main" val="192750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73F5B-0D3E-5CE5-F5ED-6FC60130862F}"/>
              </a:ext>
            </a:extLst>
          </p:cNvPr>
          <p:cNvSpPr>
            <a:spLocks noGrp="1"/>
          </p:cNvSpPr>
          <p:nvPr>
            <p:ph idx="1"/>
          </p:nvPr>
        </p:nvSpPr>
        <p:spPr>
          <a:xfrm>
            <a:off x="616374" y="382589"/>
            <a:ext cx="8781626" cy="4291011"/>
          </a:xfrm>
        </p:spPr>
        <p:txBody>
          <a:bodyPr>
            <a:normAutofit fontScale="85000" lnSpcReduction="20000"/>
          </a:bodyPr>
          <a:lstStyle/>
          <a:p>
            <a:pPr algn="l" fontAlgn="base">
              <a:buNone/>
            </a:pPr>
            <a:r>
              <a:rPr lang="en-US" sz="3800" b="1" i="0" dirty="0">
                <a:solidFill>
                  <a:srgbClr val="273239"/>
                </a:solidFill>
                <a:effectLst/>
                <a:latin typeface="Nunito" pitchFamily="2" charset="0"/>
              </a:rPr>
              <a:t>Advantages of AWS EC2-Instances</a:t>
            </a:r>
          </a:p>
          <a:p>
            <a:pPr algn="l" fontAlgn="base">
              <a:buNone/>
            </a:pPr>
            <a:endParaRPr lang="en-US" sz="2200" b="1"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EC2 instances can be easily scaled up or down as per the requirement, providing a highly scalable and flexible infrastructure.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EC2 instances are charged based on usage, making it cost-effective as you only pay for what you use.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can be easily deployed and managed using Amazon Web Services (AWS) management console, APIs, or CLI.</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can be deployed in multiple availability zones to ensure high availability and data durability.</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can be customized with different operating systems, applications, and network configurations.</a:t>
            </a:r>
          </a:p>
          <a:p>
            <a:endParaRPr lang="en-IN" dirty="0"/>
          </a:p>
        </p:txBody>
      </p:sp>
    </p:spTree>
    <p:extLst>
      <p:ext uri="{BB962C8B-B14F-4D97-AF65-F5344CB8AC3E}">
        <p14:creationId xmlns:p14="http://schemas.microsoft.com/office/powerpoint/2010/main" val="1629549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66A12-5BDC-E93F-1732-DD47B15E6207}"/>
              </a:ext>
            </a:extLst>
          </p:cNvPr>
          <p:cNvSpPr>
            <a:spLocks noGrp="1"/>
          </p:cNvSpPr>
          <p:nvPr>
            <p:ph idx="1"/>
          </p:nvPr>
        </p:nvSpPr>
        <p:spPr>
          <a:xfrm>
            <a:off x="342054" y="416560"/>
            <a:ext cx="9035626" cy="4714240"/>
          </a:xfrm>
        </p:spPr>
        <p:txBody>
          <a:bodyPr>
            <a:normAutofit fontScale="92500" lnSpcReduction="10000"/>
          </a:bodyPr>
          <a:lstStyle/>
          <a:p>
            <a:pPr algn="l" fontAlgn="base">
              <a:buNone/>
            </a:pPr>
            <a:r>
              <a:rPr lang="en-US" sz="3000" b="1" i="0" dirty="0">
                <a:solidFill>
                  <a:srgbClr val="273239"/>
                </a:solidFill>
                <a:effectLst/>
                <a:latin typeface="Nunito" pitchFamily="2" charset="0"/>
              </a:rPr>
              <a:t>Disadvantages of AWS EC2-Instances</a:t>
            </a:r>
          </a:p>
          <a:p>
            <a:pPr algn="l" fontAlgn="base">
              <a:buNone/>
            </a:pPr>
            <a:endParaRPr lang="en-US" b="1"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EC2 instances have limited customization options, which may not be sufficient for some applications.</a:t>
            </a:r>
          </a:p>
          <a:p>
            <a:pPr algn="l" fontAlgn="base">
              <a:spcAft>
                <a:spcPts val="1800"/>
              </a:spcAft>
              <a:buFont typeface="Arial" panose="020B0604020202020204" pitchFamily="34" charset="0"/>
              <a:buChar char="•"/>
            </a:pPr>
            <a:r>
              <a:rPr lang="en-US" dirty="0">
                <a:solidFill>
                  <a:srgbClr val="273239"/>
                </a:solidFill>
                <a:latin typeface="Nunito" pitchFamily="2" charset="0"/>
              </a:rPr>
              <a:t>I</a:t>
            </a:r>
            <a:r>
              <a:rPr lang="en-US" b="0" i="0" dirty="0">
                <a:solidFill>
                  <a:srgbClr val="273239"/>
                </a:solidFill>
                <a:effectLst/>
                <a:latin typeface="Nunito" pitchFamily="2" charset="0"/>
              </a:rPr>
              <a:t>t can be expensive, especially when scaling up, and it can be challenging to control costs.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 This is vulnerable to security risks, such as unauthorized access, data breaches, and cyberattacks.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EC2 instances can be complex to set up and manage, especially for non-technical users.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may experience latency due to the location of the instances and the data center, which can affect application performance.</a:t>
            </a:r>
          </a:p>
          <a:p>
            <a:endParaRPr lang="en-IN" dirty="0"/>
          </a:p>
        </p:txBody>
      </p:sp>
    </p:spTree>
    <p:extLst>
      <p:ext uri="{BB962C8B-B14F-4D97-AF65-F5344CB8AC3E}">
        <p14:creationId xmlns:p14="http://schemas.microsoft.com/office/powerpoint/2010/main" val="318003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31D1-253C-DB17-798F-58E26CC6D1D9}"/>
              </a:ext>
            </a:extLst>
          </p:cNvPr>
          <p:cNvSpPr>
            <a:spLocks noGrp="1"/>
          </p:cNvSpPr>
          <p:nvPr>
            <p:ph type="title"/>
          </p:nvPr>
        </p:nvSpPr>
        <p:spPr/>
        <p:txBody>
          <a:bodyPr>
            <a:normAutofit/>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474DB843-2B55-E218-43F9-C38C276C1660}"/>
              </a:ext>
            </a:extLst>
          </p:cNvPr>
          <p:cNvSpPr>
            <a:spLocks noGrp="1"/>
          </p:cNvSpPr>
          <p:nvPr>
            <p:ph idx="1"/>
          </p:nvPr>
        </p:nvSpPr>
        <p:spPr>
          <a:xfrm>
            <a:off x="677334" y="1606063"/>
            <a:ext cx="8596668" cy="4435300"/>
          </a:xfrm>
        </p:spPr>
        <p:txBody>
          <a:bodyPr>
            <a:normAutofit/>
          </a:bodyPr>
          <a:lstStyle/>
          <a:p>
            <a:pPr algn="just"/>
            <a:r>
              <a:rPr lang="en-US" sz="2400" b="0" i="0" dirty="0">
                <a:solidFill>
                  <a:srgbClr val="001D35"/>
                </a:solidFill>
                <a:effectLst/>
                <a:latin typeface="Google Sans"/>
              </a:rPr>
              <a:t>EC2 instances are a foundational cloud computing service, offering scalable and flexible compute power to run applications and services. They provide a cost-effective and efficient way to manage resources by allowing you to scale up or down as needed</a:t>
            </a:r>
          </a:p>
          <a:p>
            <a:pPr algn="just"/>
            <a:r>
              <a:rPr lang="en-US" sz="2400" b="0" i="0" dirty="0">
                <a:solidFill>
                  <a:srgbClr val="001D35"/>
                </a:solidFill>
                <a:effectLst/>
                <a:latin typeface="Google Sans"/>
              </a:rPr>
              <a:t>EC2 instances are a key component of the AWS ecosystem</a:t>
            </a:r>
            <a:endParaRPr lang="en-IN" sz="2400" dirty="0"/>
          </a:p>
        </p:txBody>
      </p:sp>
    </p:spTree>
    <p:extLst>
      <p:ext uri="{BB962C8B-B14F-4D97-AF65-F5344CB8AC3E}">
        <p14:creationId xmlns:p14="http://schemas.microsoft.com/office/powerpoint/2010/main" val="3237949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F3D40-65F2-54C9-7FAD-80230B719B67}"/>
              </a:ext>
            </a:extLst>
          </p:cNvPr>
          <p:cNvSpPr>
            <a:spLocks noGrp="1"/>
          </p:cNvSpPr>
          <p:nvPr>
            <p:ph idx="1"/>
          </p:nvPr>
        </p:nvSpPr>
        <p:spPr>
          <a:xfrm>
            <a:off x="809414" y="941389"/>
            <a:ext cx="8596668" cy="3880773"/>
          </a:xfrm>
        </p:spPr>
        <p:txBody>
          <a:bodyPr>
            <a:normAutofit/>
          </a:bodyPr>
          <a:lstStyle/>
          <a:p>
            <a:pPr marL="0" indent="0">
              <a:buNone/>
            </a:pPr>
            <a:r>
              <a:rPr lang="en-US" sz="4800" dirty="0"/>
              <a:t>              Thank You</a:t>
            </a:r>
            <a:endParaRPr lang="en-IN" sz="4800" dirty="0"/>
          </a:p>
        </p:txBody>
      </p:sp>
    </p:spTree>
    <p:extLst>
      <p:ext uri="{BB962C8B-B14F-4D97-AF65-F5344CB8AC3E}">
        <p14:creationId xmlns:p14="http://schemas.microsoft.com/office/powerpoint/2010/main" val="37839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BD4417-E583-EFB4-6434-69142D8DF567}"/>
              </a:ext>
            </a:extLst>
          </p:cNvPr>
          <p:cNvPicPr>
            <a:picLocks noGrp="1" noChangeAspect="1"/>
          </p:cNvPicPr>
          <p:nvPr>
            <p:ph idx="1"/>
          </p:nvPr>
        </p:nvPicPr>
        <p:blipFill>
          <a:blip r:embed="rId2"/>
          <a:stretch>
            <a:fillRect/>
          </a:stretch>
        </p:blipFill>
        <p:spPr>
          <a:xfrm>
            <a:off x="995316" y="653968"/>
            <a:ext cx="8591136" cy="5367962"/>
          </a:xfrm>
        </p:spPr>
      </p:pic>
    </p:spTree>
    <p:extLst>
      <p:ext uri="{BB962C8B-B14F-4D97-AF65-F5344CB8AC3E}">
        <p14:creationId xmlns:p14="http://schemas.microsoft.com/office/powerpoint/2010/main" val="345856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1FBF-6EBF-29CC-D130-A5EA66AEA403}"/>
              </a:ext>
            </a:extLst>
          </p:cNvPr>
          <p:cNvSpPr>
            <a:spLocks noGrp="1"/>
          </p:cNvSpPr>
          <p:nvPr>
            <p:ph type="ctrTitle"/>
          </p:nvPr>
        </p:nvSpPr>
        <p:spPr>
          <a:xfrm>
            <a:off x="-2748116" y="339760"/>
            <a:ext cx="7656597" cy="771285"/>
          </a:xfrm>
        </p:spPr>
        <p:txBody>
          <a:bodyPr/>
          <a:lstStyle/>
          <a:p>
            <a:r>
              <a:rPr lang="en-US" dirty="0">
                <a:solidFill>
                  <a:schemeClr val="accent5"/>
                </a:solidFill>
              </a:rPr>
              <a:t>What is EC2 </a:t>
            </a:r>
            <a:endParaRPr lang="en-IN" dirty="0">
              <a:solidFill>
                <a:schemeClr val="accent5"/>
              </a:solidFill>
            </a:endParaRPr>
          </a:p>
        </p:txBody>
      </p:sp>
      <p:sp>
        <p:nvSpPr>
          <p:cNvPr id="3" name="Subtitle 2">
            <a:extLst>
              <a:ext uri="{FF2B5EF4-FFF2-40B4-BE49-F238E27FC236}">
                <a16:creationId xmlns:a16="http://schemas.microsoft.com/office/drawing/2014/main" id="{CAA0CC48-0460-34A3-46D6-BFABA6E7677D}"/>
              </a:ext>
            </a:extLst>
          </p:cNvPr>
          <p:cNvSpPr>
            <a:spLocks noGrp="1"/>
          </p:cNvSpPr>
          <p:nvPr>
            <p:ph type="subTitle" idx="1"/>
          </p:nvPr>
        </p:nvSpPr>
        <p:spPr>
          <a:xfrm>
            <a:off x="914401" y="1553497"/>
            <a:ext cx="7656598" cy="3097162"/>
          </a:xfrm>
        </p:spPr>
        <p:txBody>
          <a:bodyPr>
            <a:normAutofit/>
          </a:bodyPr>
          <a:lstStyle/>
          <a:p>
            <a:pPr marL="285750" indent="-285750" algn="l">
              <a:buFont typeface="Wingdings" panose="05000000000000000000" pitchFamily="2" charset="2"/>
              <a:buChar char="v"/>
            </a:pPr>
            <a:r>
              <a:rPr lang="en-US" sz="2000" dirty="0">
                <a:solidFill>
                  <a:schemeClr val="bg2">
                    <a:lumMod val="10000"/>
                  </a:schemeClr>
                </a:solidFill>
              </a:rPr>
              <a:t>EC2 stand for elastic cloud compute , is a web service that provides on demand computing capacity in the AWS cloud.</a:t>
            </a:r>
          </a:p>
          <a:p>
            <a:pPr algn="l"/>
            <a:endParaRPr lang="en-US" sz="2000" dirty="0">
              <a:solidFill>
                <a:schemeClr val="bg2">
                  <a:lumMod val="10000"/>
                </a:schemeClr>
              </a:solidFill>
            </a:endParaRPr>
          </a:p>
          <a:p>
            <a:pPr marL="285750" indent="-285750" algn="l">
              <a:buFont typeface="Wingdings" panose="05000000000000000000" pitchFamily="2" charset="2"/>
              <a:buChar char="v"/>
            </a:pPr>
            <a:r>
              <a:rPr lang="en-US" sz="2000" dirty="0">
                <a:solidFill>
                  <a:schemeClr val="bg2">
                    <a:lumMod val="10000"/>
                  </a:schemeClr>
                </a:solidFill>
              </a:rPr>
              <a:t>It is essentially allows users to rent virtual machines, called instances, to run their applications.</a:t>
            </a:r>
          </a:p>
          <a:p>
            <a:pPr algn="l"/>
            <a:endParaRPr lang="en-US" sz="2000" dirty="0">
              <a:solidFill>
                <a:schemeClr val="bg2">
                  <a:lumMod val="10000"/>
                </a:schemeClr>
              </a:solidFill>
            </a:endParaRPr>
          </a:p>
          <a:p>
            <a:pPr marL="285750" indent="-285750" algn="l">
              <a:buFont typeface="Wingdings" panose="05000000000000000000" pitchFamily="2" charset="2"/>
              <a:buChar char="v"/>
            </a:pPr>
            <a:r>
              <a:rPr lang="en-US" sz="2000" dirty="0">
                <a:solidFill>
                  <a:schemeClr val="bg2">
                    <a:lumMod val="10000"/>
                  </a:schemeClr>
                </a:solidFill>
              </a:rPr>
              <a:t>Using Amazon EC2 reduces hardware costs so you can develop and deploy applications faster.</a:t>
            </a:r>
            <a:endParaRPr lang="en-IN" sz="2000" dirty="0">
              <a:solidFill>
                <a:schemeClr val="bg2">
                  <a:lumMod val="10000"/>
                </a:schemeClr>
              </a:solidFill>
            </a:endParaRPr>
          </a:p>
          <a:p>
            <a:pPr marL="285750" indent="-285750" algn="l">
              <a:buFont typeface="Wingdings" panose="05000000000000000000" pitchFamily="2" charset="2"/>
              <a:buChar char="v"/>
            </a:pPr>
            <a:endParaRPr lang="en-IN" sz="1600" dirty="0">
              <a:solidFill>
                <a:srgbClr val="002060"/>
              </a:solidFill>
            </a:endParaRPr>
          </a:p>
        </p:txBody>
      </p:sp>
    </p:spTree>
    <p:extLst>
      <p:ext uri="{BB962C8B-B14F-4D97-AF65-F5344CB8AC3E}">
        <p14:creationId xmlns:p14="http://schemas.microsoft.com/office/powerpoint/2010/main" val="233948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5926D2-A39A-AB55-D5DC-7A94D58BE841}"/>
              </a:ext>
            </a:extLst>
          </p:cNvPr>
          <p:cNvPicPr>
            <a:picLocks noGrp="1" noChangeAspect="1"/>
          </p:cNvPicPr>
          <p:nvPr>
            <p:ph idx="1"/>
          </p:nvPr>
        </p:nvPicPr>
        <p:blipFill>
          <a:blip r:embed="rId2"/>
          <a:stretch>
            <a:fillRect/>
          </a:stretch>
        </p:blipFill>
        <p:spPr>
          <a:xfrm>
            <a:off x="803186" y="365760"/>
            <a:ext cx="8300173" cy="5798933"/>
          </a:xfrm>
          <a:prstGeom prst="rect">
            <a:avLst/>
          </a:prstGeom>
        </p:spPr>
      </p:pic>
    </p:spTree>
    <p:extLst>
      <p:ext uri="{BB962C8B-B14F-4D97-AF65-F5344CB8AC3E}">
        <p14:creationId xmlns:p14="http://schemas.microsoft.com/office/powerpoint/2010/main" val="260853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09A6-1B41-6177-0251-79E73491EE79}"/>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Steps to Launch the EC2 Instance (free tier) using New Portal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E18A58A1-25CE-560B-315A-A0CD53C647FC}"/>
              </a:ext>
            </a:extLst>
          </p:cNvPr>
          <p:cNvSpPr>
            <a:spLocks noGrp="1"/>
          </p:cNvSpPr>
          <p:nvPr>
            <p:ph idx="1"/>
          </p:nvPr>
        </p:nvSpPr>
        <p:spPr>
          <a:xfrm>
            <a:off x="554952" y="2028509"/>
            <a:ext cx="8596668" cy="3880773"/>
          </a:xfrm>
        </p:spPr>
        <p:txBody>
          <a:bodyPr/>
          <a:lstStyle/>
          <a:p>
            <a:pPr algn="just" fontAlgn="base">
              <a:spcAft>
                <a:spcPts val="750"/>
              </a:spcAft>
              <a:buNone/>
            </a:pPr>
            <a:endParaRPr lang="en-US" b="1" i="0" dirty="0">
              <a:solidFill>
                <a:srgbClr val="273239"/>
              </a:solidFill>
              <a:effectLst/>
              <a:latin typeface="Nunito" pitchFamily="2" charset="0"/>
            </a:endParaRPr>
          </a:p>
          <a:p>
            <a:pPr marL="0" indent="0" algn="just" fontAlgn="base">
              <a:spcAft>
                <a:spcPts val="750"/>
              </a:spcAft>
              <a:buNone/>
            </a:pPr>
            <a:r>
              <a:rPr lang="en-US" b="0" i="0" dirty="0">
                <a:solidFill>
                  <a:srgbClr val="273239"/>
                </a:solidFill>
                <a:effectLst/>
                <a:latin typeface="Nunito" pitchFamily="2" charset="0"/>
              </a:rPr>
              <a:t> </a:t>
            </a:r>
          </a:p>
          <a:p>
            <a:endParaRPr lang="en-IN" dirty="0"/>
          </a:p>
        </p:txBody>
      </p:sp>
      <p:sp>
        <p:nvSpPr>
          <p:cNvPr id="7" name="TextBox 6">
            <a:extLst>
              <a:ext uri="{FF2B5EF4-FFF2-40B4-BE49-F238E27FC236}">
                <a16:creationId xmlns:a16="http://schemas.microsoft.com/office/drawing/2014/main" id="{CF325E06-E421-426C-58C8-8C604B539E1F}"/>
              </a:ext>
            </a:extLst>
          </p:cNvPr>
          <p:cNvSpPr txBox="1"/>
          <p:nvPr/>
        </p:nvSpPr>
        <p:spPr>
          <a:xfrm>
            <a:off x="967740" y="1838960"/>
            <a:ext cx="6101080" cy="3801041"/>
          </a:xfrm>
          <a:prstGeom prst="rect">
            <a:avLst/>
          </a:prstGeom>
          <a:noFill/>
        </p:spPr>
        <p:txBody>
          <a:bodyPr wrap="square">
            <a:spAutoFit/>
          </a:bodyPr>
          <a:lstStyle/>
          <a:p>
            <a:pPr algn="l">
              <a:spcAft>
                <a:spcPts val="900"/>
              </a:spcAft>
              <a:buNone/>
            </a:pPr>
            <a:r>
              <a:rPr lang="en-US" sz="2400" b="1" i="0" dirty="0">
                <a:solidFill>
                  <a:srgbClr val="1F1F1F"/>
                </a:solidFill>
                <a:effectLst/>
                <a:latin typeface="Google Sans"/>
              </a:rPr>
              <a:t>How to Create EC2 Instance in AWS (Amazon)</a:t>
            </a:r>
            <a:endParaRPr lang="en-US" sz="2400" b="0" i="0" dirty="0">
              <a:solidFill>
                <a:srgbClr val="1F1F1F"/>
              </a:solidFill>
              <a:effectLst/>
              <a:latin typeface="Google Sans"/>
            </a:endParaRPr>
          </a:p>
          <a:p>
            <a:pPr algn="l">
              <a:spcAft>
                <a:spcPts val="300"/>
              </a:spcAft>
            </a:pPr>
            <a:r>
              <a:rPr lang="en-US" sz="2400" b="0" i="0" dirty="0">
                <a:solidFill>
                  <a:srgbClr val="1F1F1F"/>
                </a:solidFill>
                <a:effectLst/>
                <a:latin typeface="Google Sans"/>
              </a:rPr>
              <a:t>Step 1: Login and Navigate to EC2 Dashboard. </a:t>
            </a:r>
          </a:p>
          <a:p>
            <a:pPr algn="l">
              <a:spcAft>
                <a:spcPts val="300"/>
              </a:spcAft>
            </a:pPr>
            <a:r>
              <a:rPr lang="en-US" sz="2400" b="0" i="0" dirty="0">
                <a:solidFill>
                  <a:srgbClr val="1F1F1F"/>
                </a:solidFill>
                <a:effectLst/>
                <a:latin typeface="Google Sans"/>
              </a:rPr>
              <a:t>Step 2: Launch a New Instance. </a:t>
            </a:r>
          </a:p>
          <a:p>
            <a:pPr algn="l">
              <a:spcAft>
                <a:spcPts val="300"/>
              </a:spcAft>
            </a:pPr>
            <a:endParaRPr lang="en-US" sz="2400" dirty="0">
              <a:solidFill>
                <a:srgbClr val="1F1F1F"/>
              </a:solidFill>
              <a:latin typeface="Google Sans"/>
            </a:endParaRPr>
          </a:p>
          <a:p>
            <a:pPr algn="l">
              <a:spcAft>
                <a:spcPts val="300"/>
              </a:spcAft>
            </a:pPr>
            <a:endParaRPr lang="en-US" sz="2400" b="0" i="0" dirty="0">
              <a:solidFill>
                <a:srgbClr val="1F1F1F"/>
              </a:solidFill>
              <a:effectLst/>
              <a:latin typeface="Google Sans"/>
            </a:endParaRPr>
          </a:p>
          <a:p>
            <a:pPr algn="l">
              <a:spcAft>
                <a:spcPts val="300"/>
              </a:spcAft>
            </a:pPr>
            <a:endParaRPr lang="en-US" sz="2400" dirty="0">
              <a:solidFill>
                <a:srgbClr val="1F1F1F"/>
              </a:solidFill>
              <a:latin typeface="Google Sans"/>
            </a:endParaRPr>
          </a:p>
          <a:p>
            <a:pPr algn="l">
              <a:spcAft>
                <a:spcPts val="300"/>
              </a:spcAft>
            </a:pPr>
            <a:endParaRPr lang="en-US" sz="2400" b="0" i="0" dirty="0">
              <a:solidFill>
                <a:srgbClr val="1F1F1F"/>
              </a:solidFill>
              <a:effectLst/>
              <a:latin typeface="Google Sans"/>
            </a:endParaRPr>
          </a:p>
          <a:p>
            <a:pPr algn="l">
              <a:spcAft>
                <a:spcPts val="300"/>
              </a:spcAft>
            </a:pPr>
            <a:endParaRPr lang="en-US" sz="2400" dirty="0">
              <a:solidFill>
                <a:srgbClr val="1F1F1F"/>
              </a:solidFill>
              <a:latin typeface="Google Sans"/>
            </a:endParaRPr>
          </a:p>
          <a:p>
            <a:pPr algn="l">
              <a:spcAft>
                <a:spcPts val="300"/>
              </a:spcAft>
            </a:pPr>
            <a:endParaRPr lang="en-US" sz="2400" b="0" i="0" dirty="0">
              <a:solidFill>
                <a:srgbClr val="1F1F1F"/>
              </a:solidFill>
              <a:effectLst/>
              <a:latin typeface="Google Sans"/>
            </a:endParaRPr>
          </a:p>
        </p:txBody>
      </p:sp>
      <p:pic>
        <p:nvPicPr>
          <p:cNvPr id="9" name="Picture 8">
            <a:extLst>
              <a:ext uri="{FF2B5EF4-FFF2-40B4-BE49-F238E27FC236}">
                <a16:creationId xmlns:a16="http://schemas.microsoft.com/office/drawing/2014/main" id="{226CB0B1-A78F-B9A0-AC05-1E1A86F456E7}"/>
              </a:ext>
            </a:extLst>
          </p:cNvPr>
          <p:cNvPicPr>
            <a:picLocks noChangeAspect="1"/>
          </p:cNvPicPr>
          <p:nvPr/>
        </p:nvPicPr>
        <p:blipFill>
          <a:blip r:embed="rId2"/>
          <a:stretch>
            <a:fillRect/>
          </a:stretch>
        </p:blipFill>
        <p:spPr>
          <a:xfrm>
            <a:off x="1030853" y="3159760"/>
            <a:ext cx="6203067" cy="2330287"/>
          </a:xfrm>
          <a:prstGeom prst="rect">
            <a:avLst/>
          </a:prstGeom>
        </p:spPr>
      </p:pic>
    </p:spTree>
    <p:extLst>
      <p:ext uri="{BB962C8B-B14F-4D97-AF65-F5344CB8AC3E}">
        <p14:creationId xmlns:p14="http://schemas.microsoft.com/office/powerpoint/2010/main" val="255149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4A76-0900-1782-893C-EFEAC34CD2C8}"/>
              </a:ext>
            </a:extLst>
          </p:cNvPr>
          <p:cNvSpPr>
            <a:spLocks noGrp="1"/>
          </p:cNvSpPr>
          <p:nvPr>
            <p:ph type="title"/>
          </p:nvPr>
        </p:nvSpPr>
        <p:spPr/>
        <p:txBody>
          <a:bodyPr>
            <a:normAutofit fontScale="90000"/>
          </a:bodyPr>
          <a:lstStyle/>
          <a:p>
            <a:pPr fontAlgn="base">
              <a:spcBef>
                <a:spcPts val="1800"/>
              </a:spcBef>
              <a:spcAft>
                <a:spcPts val="1800"/>
              </a:spcAft>
            </a:pPr>
            <a:r>
              <a:rPr lang="en-US" sz="3100" b="1" i="0" dirty="0">
                <a:solidFill>
                  <a:srgbClr val="273239"/>
                </a:solidFill>
                <a:effectLst/>
                <a:latin typeface="Nunito" pitchFamily="2" charset="0"/>
              </a:rPr>
              <a:t>Step 3: Choose Amazon Machine Image</a:t>
            </a:r>
            <a:br>
              <a:rPr lang="en-US" b="1" i="0" dirty="0">
                <a:solidFill>
                  <a:srgbClr val="273239"/>
                </a:solidFill>
                <a:effectLst/>
                <a:latin typeface="Nunito" pitchFamily="2" charset="0"/>
              </a:rPr>
            </a:br>
            <a:r>
              <a:rPr lang="en-US" sz="2700" b="0" i="0" u="sng" dirty="0">
                <a:solidFill>
                  <a:srgbClr val="357960"/>
                </a:solidFill>
                <a:effectLst/>
                <a:latin typeface="Nunito" pitchFamily="2" charset="0"/>
                <a:hlinkClick r:id="rId2"/>
              </a:rPr>
              <a:t>Select AMI</a:t>
            </a:r>
            <a:r>
              <a:rPr lang="en-US" sz="2700" b="0" i="0" dirty="0">
                <a:solidFill>
                  <a:srgbClr val="273239"/>
                </a:solidFill>
                <a:effectLst/>
                <a:latin typeface="Nunito" pitchFamily="2" charset="0"/>
              </a:rPr>
              <a:t> - </a:t>
            </a:r>
            <a:r>
              <a:rPr lang="en-US" sz="2000" b="0" i="0" dirty="0">
                <a:solidFill>
                  <a:srgbClr val="273239"/>
                </a:solidFill>
                <a:effectLst/>
                <a:latin typeface="Nunito" pitchFamily="2" charset="0"/>
              </a:rPr>
              <a:t>Required operating system from the available. This AMI includes all the things which are required for the application like operating system, software and settings to create your own customized EMI. Creating your own customized AMI will makes it easier to deploy the application in the EC2 instance</a:t>
            </a:r>
            <a:br>
              <a:rPr lang="en-US" sz="2000" b="0" i="0" dirty="0">
                <a:solidFill>
                  <a:srgbClr val="273239"/>
                </a:solidFill>
                <a:effectLst/>
                <a:latin typeface="Nunito" pitchFamily="2" charset="0"/>
              </a:rPr>
            </a:br>
            <a:endParaRPr lang="en-IN" sz="2000" dirty="0"/>
          </a:p>
        </p:txBody>
      </p:sp>
      <p:pic>
        <p:nvPicPr>
          <p:cNvPr id="4" name="Picture 2" descr="Select the OS ">
            <a:extLst>
              <a:ext uri="{FF2B5EF4-FFF2-40B4-BE49-F238E27FC236}">
                <a16:creationId xmlns:a16="http://schemas.microsoft.com/office/drawing/2014/main" id="{9B8A6D09-4853-B48C-E291-13D195CBC7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30439" y="2526348"/>
            <a:ext cx="612220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98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DE00-C935-4F01-07A8-98D1BABFA7A5}"/>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Step 4: Select Instance Type</a:t>
            </a:r>
            <a:br>
              <a:rPr lang="en-US" b="1" i="0" dirty="0">
                <a:solidFill>
                  <a:srgbClr val="273239"/>
                </a:solidFill>
                <a:effectLst/>
                <a:latin typeface="Nunito" pitchFamily="2" charset="0"/>
              </a:rPr>
            </a:br>
            <a:r>
              <a:rPr lang="en-US" sz="2200" b="0" i="0" dirty="0">
                <a:solidFill>
                  <a:srgbClr val="273239"/>
                </a:solidFill>
                <a:effectLst/>
                <a:latin typeface="Nunito" pitchFamily="2" charset="0"/>
              </a:rPr>
              <a:t>The instance type includes the </a:t>
            </a:r>
            <a:r>
              <a:rPr lang="en-US" sz="2200" b="0" i="0" dirty="0" err="1">
                <a:solidFill>
                  <a:srgbClr val="273239"/>
                </a:solidFill>
                <a:effectLst/>
                <a:latin typeface="Nunito" pitchFamily="2" charset="0"/>
              </a:rPr>
              <a:t>no.of</a:t>
            </a:r>
            <a:r>
              <a:rPr lang="en-US" sz="2200" b="0" i="0" dirty="0">
                <a:solidFill>
                  <a:srgbClr val="273239"/>
                </a:solidFill>
                <a:effectLst/>
                <a:latin typeface="Nunito" pitchFamily="2" charset="0"/>
              </a:rPr>
              <a:t> CPUs required and the Memory required for your application. By default, the instance type is "t2.micro" which is a free tier-eligible service. Do not select any other which leads to the billing amount.</a:t>
            </a:r>
            <a:br>
              <a:rPr lang="en-US" sz="2200" b="1" i="0" dirty="0">
                <a:solidFill>
                  <a:srgbClr val="273239"/>
                </a:solidFill>
                <a:effectLst/>
                <a:latin typeface="Nunito" pitchFamily="2" charset="0"/>
              </a:rPr>
            </a:br>
            <a:endParaRPr lang="en-IN" sz="2200" dirty="0"/>
          </a:p>
        </p:txBody>
      </p:sp>
      <p:pic>
        <p:nvPicPr>
          <p:cNvPr id="5" name="Content Placeholder 4">
            <a:extLst>
              <a:ext uri="{FF2B5EF4-FFF2-40B4-BE49-F238E27FC236}">
                <a16:creationId xmlns:a16="http://schemas.microsoft.com/office/drawing/2014/main" id="{B8DE32A6-E1DB-ECE9-B7F3-9F08F97B36F2}"/>
              </a:ext>
            </a:extLst>
          </p:cNvPr>
          <p:cNvPicPr>
            <a:picLocks noGrp="1" noChangeAspect="1"/>
          </p:cNvPicPr>
          <p:nvPr>
            <p:ph idx="1"/>
          </p:nvPr>
        </p:nvPicPr>
        <p:blipFill>
          <a:blip r:embed="rId2"/>
          <a:stretch>
            <a:fillRect/>
          </a:stretch>
        </p:blipFill>
        <p:spPr>
          <a:xfrm>
            <a:off x="980671" y="2641895"/>
            <a:ext cx="8596667" cy="2728464"/>
          </a:xfrm>
        </p:spPr>
      </p:pic>
    </p:spTree>
    <p:extLst>
      <p:ext uri="{BB962C8B-B14F-4D97-AF65-F5344CB8AC3E}">
        <p14:creationId xmlns:p14="http://schemas.microsoft.com/office/powerpoint/2010/main" val="237436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C314-5421-C8E7-4914-9FC5D697A480}"/>
              </a:ext>
            </a:extLst>
          </p:cNvPr>
          <p:cNvSpPr>
            <a:spLocks noGrp="1"/>
          </p:cNvSpPr>
          <p:nvPr>
            <p:ph type="title"/>
          </p:nvPr>
        </p:nvSpPr>
        <p:spPr/>
        <p:txBody>
          <a:bodyPr>
            <a:normAutofit/>
          </a:bodyPr>
          <a:lstStyle/>
          <a:p>
            <a:r>
              <a:rPr lang="en-US" sz="2800" dirty="0">
                <a:solidFill>
                  <a:schemeClr val="tx1"/>
                </a:solidFill>
              </a:rPr>
              <a:t>EC2 Instance types</a:t>
            </a:r>
            <a:endParaRPr lang="en-IN" sz="2800" dirty="0">
              <a:solidFill>
                <a:schemeClr val="tx1"/>
              </a:solidFill>
            </a:endParaRPr>
          </a:p>
        </p:txBody>
      </p:sp>
      <p:pic>
        <p:nvPicPr>
          <p:cNvPr id="5" name="Content Placeholder 4">
            <a:extLst>
              <a:ext uri="{FF2B5EF4-FFF2-40B4-BE49-F238E27FC236}">
                <a16:creationId xmlns:a16="http://schemas.microsoft.com/office/drawing/2014/main" id="{9EB3EB0A-1BA6-A058-B428-40886F392CFB}"/>
              </a:ext>
            </a:extLst>
          </p:cNvPr>
          <p:cNvPicPr>
            <a:picLocks noGrp="1" noChangeAspect="1"/>
          </p:cNvPicPr>
          <p:nvPr>
            <p:ph idx="1"/>
          </p:nvPr>
        </p:nvPicPr>
        <p:blipFill>
          <a:blip r:embed="rId2"/>
          <a:stretch>
            <a:fillRect/>
          </a:stretch>
        </p:blipFill>
        <p:spPr>
          <a:xfrm>
            <a:off x="1637220" y="1134428"/>
            <a:ext cx="7090220" cy="4612539"/>
          </a:xfrm>
        </p:spPr>
      </p:pic>
    </p:spTree>
    <p:extLst>
      <p:ext uri="{BB962C8B-B14F-4D97-AF65-F5344CB8AC3E}">
        <p14:creationId xmlns:p14="http://schemas.microsoft.com/office/powerpoint/2010/main" val="170868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AC66-83AB-53CD-C49A-0BEBB02B5002}"/>
              </a:ext>
            </a:extLst>
          </p:cNvPr>
          <p:cNvSpPr>
            <a:spLocks noGrp="1"/>
          </p:cNvSpPr>
          <p:nvPr>
            <p:ph type="title"/>
          </p:nvPr>
        </p:nvSpPr>
        <p:spPr/>
        <p:txBody>
          <a:bodyPr>
            <a:normAutofit fontScale="90000"/>
          </a:bodyPr>
          <a:lstStyle/>
          <a:p>
            <a:pPr fontAlgn="base">
              <a:spcBef>
                <a:spcPts val="1800"/>
              </a:spcBef>
              <a:spcAft>
                <a:spcPts val="1800"/>
              </a:spcAft>
            </a:pPr>
            <a:r>
              <a:rPr lang="en-US" sz="3100" b="1" i="0" dirty="0">
                <a:solidFill>
                  <a:srgbClr val="273239"/>
                </a:solidFill>
                <a:effectLst/>
                <a:latin typeface="Nunito" pitchFamily="2" charset="0"/>
              </a:rPr>
              <a:t>step 5: Configure Key Pair</a:t>
            </a:r>
            <a:br>
              <a:rPr lang="en-US" sz="3100" b="1" i="0" dirty="0">
                <a:solidFill>
                  <a:srgbClr val="273239"/>
                </a:solidFill>
                <a:effectLst/>
                <a:latin typeface="Nunito" pitchFamily="2" charset="0"/>
              </a:rPr>
            </a:br>
            <a:r>
              <a:rPr lang="en-US" sz="2200" b="0" i="0" dirty="0">
                <a:solidFill>
                  <a:srgbClr val="273239"/>
                </a:solidFill>
                <a:effectLst/>
                <a:latin typeface="Nunito" pitchFamily="2" charset="0"/>
              </a:rPr>
              <a:t>Now, create a key-value pair, by clicking on "Create new key pair". A window will pop up for creating key pair as shown below. The key value pair plays a major role while connecting to the EC2-Instance it will act as an </a:t>
            </a:r>
            <a:r>
              <a:rPr lang="en-US" sz="2200" b="0" i="0" u="sng" dirty="0">
                <a:solidFill>
                  <a:srgbClr val="357960"/>
                </a:solidFill>
                <a:effectLst/>
                <a:latin typeface="Nunito" pitchFamily="2" charset="0"/>
                <a:hlinkClick r:id="rId2"/>
              </a:rPr>
              <a:t>SSH-Key</a:t>
            </a:r>
            <a:r>
              <a:rPr lang="en-US" sz="2200" b="0" i="0" dirty="0">
                <a:solidFill>
                  <a:srgbClr val="273239"/>
                </a:solidFill>
                <a:effectLst/>
                <a:latin typeface="Nunito" pitchFamily="2" charset="0"/>
              </a:rPr>
              <a:t> to connect to the instance. Create Key-Pair Enter name&gt;&gt;Select ".</a:t>
            </a:r>
            <a:r>
              <a:rPr lang="en-US" sz="2200" b="0" i="0" dirty="0" err="1">
                <a:solidFill>
                  <a:srgbClr val="273239"/>
                </a:solidFill>
                <a:effectLst/>
                <a:latin typeface="Nunito" pitchFamily="2" charset="0"/>
              </a:rPr>
              <a:t>pem</a:t>
            </a:r>
            <a:r>
              <a:rPr lang="en-US" sz="2200" b="0" i="0" dirty="0">
                <a:solidFill>
                  <a:srgbClr val="273239"/>
                </a:solidFill>
                <a:effectLst/>
                <a:latin typeface="Nunito" pitchFamily="2" charset="0"/>
              </a:rPr>
              <a:t>" and create. Automatically key pair which was created will be downloaded. Select the created key pair</a:t>
            </a:r>
            <a:br>
              <a:rPr lang="en-US" b="0" i="0" dirty="0">
                <a:solidFill>
                  <a:srgbClr val="273239"/>
                </a:solidFill>
                <a:effectLst/>
                <a:latin typeface="Nunito" pitchFamily="2" charset="0"/>
              </a:rPr>
            </a:br>
            <a:endParaRPr lang="en-IN" dirty="0"/>
          </a:p>
        </p:txBody>
      </p:sp>
      <p:pic>
        <p:nvPicPr>
          <p:cNvPr id="5" name="Content Placeholder 4">
            <a:extLst>
              <a:ext uri="{FF2B5EF4-FFF2-40B4-BE49-F238E27FC236}">
                <a16:creationId xmlns:a16="http://schemas.microsoft.com/office/drawing/2014/main" id="{BB5E1B02-F27F-62D0-D499-E69F649C81C1}"/>
              </a:ext>
            </a:extLst>
          </p:cNvPr>
          <p:cNvPicPr>
            <a:picLocks noGrp="1" noChangeAspect="1"/>
          </p:cNvPicPr>
          <p:nvPr>
            <p:ph idx="1"/>
          </p:nvPr>
        </p:nvPicPr>
        <p:blipFill>
          <a:blip r:embed="rId3"/>
          <a:stretch>
            <a:fillRect/>
          </a:stretch>
        </p:blipFill>
        <p:spPr>
          <a:xfrm>
            <a:off x="2176408" y="3108056"/>
            <a:ext cx="3919592" cy="3414727"/>
          </a:xfrm>
        </p:spPr>
      </p:pic>
    </p:spTree>
    <p:extLst>
      <p:ext uri="{BB962C8B-B14F-4D97-AF65-F5344CB8AC3E}">
        <p14:creationId xmlns:p14="http://schemas.microsoft.com/office/powerpoint/2010/main" val="29531917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283</TotalTime>
  <Words>988</Words>
  <Application>Microsoft Office PowerPoint</Application>
  <PresentationFormat>Widescreen</PresentationFormat>
  <Paragraphs>52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Google Sans</vt:lpstr>
      <vt:lpstr>Nunito</vt:lpstr>
      <vt:lpstr>Times New Roman</vt:lpstr>
      <vt:lpstr>Trebuchet MS</vt:lpstr>
      <vt:lpstr>Wingdings</vt:lpstr>
      <vt:lpstr>Wingdings 3</vt:lpstr>
      <vt:lpstr>Facet</vt:lpstr>
      <vt:lpstr>AWS EC2 Instance</vt:lpstr>
      <vt:lpstr>PowerPoint Presentation</vt:lpstr>
      <vt:lpstr>What is EC2 </vt:lpstr>
      <vt:lpstr>PowerPoint Presentation</vt:lpstr>
      <vt:lpstr>Steps to Launch the EC2 Instance (free tier) using New Portal </vt:lpstr>
      <vt:lpstr>Step 3: Choose Amazon Machine Image Select AMI - Required operating system from the available. This AMI includes all the things which are required for the application like operating system, software and settings to create your own customized EMI. Creating your own customized AMI will makes it easier to deploy the application in the EC2 instance </vt:lpstr>
      <vt:lpstr>Step 4: Select Instance Type The instance type includes the no.of CPUs required and the Memory required for your application. By default, the instance type is "t2.micro" which is a free tier-eligible service. Do not select any other which leads to the billing amount. </vt:lpstr>
      <vt:lpstr>EC2 Instance types</vt:lpstr>
      <vt:lpstr>step 5: Configure Key Pair Now, create a key-value pair, by clicking on "Create new key pair". A window will pop up for creating key pair as shown below. The key value pair plays a major role while connecting to the EC2-Instance it will act as an SSH-Key to connect to the instance. Create Key-Pair Enter name&gt;&gt;Select ".pem" and create. Automatically key pair which was created will be downloaded. Select the created key pair </vt:lpstr>
      <vt:lpstr>Step 6: Network and Storage Configuration  Keep the network settings as default settings and make changes if required. Storage As mentioned in the picture, Free tier eligible can get up to 30 GB of EBS Storage. Keep it as default.  </vt:lpstr>
      <vt:lpstr>Elastic block storage</vt:lpstr>
      <vt:lpstr>Snapshot  In AWS, a snapshot is a point-in-time copy of an EBS (Elastic Block Store) volume, serving as a backup mechanism. It allows you to restore your volume to a previous state, replicate data across regions, and improve data durability and availability. Snapshots can be automated, encrypted, and copied across regions. </vt:lpstr>
      <vt:lpstr>EC2 Purchasing Options : 1.On-Demand Instances: Pay for compute capacity by the hour or second with no long-term commitments. Use Case: Ideal for short-term, unpredictable workloads or for testing and development environments .Pros: Flexibility without upfront  costs .Cons: Higher cost compared to other options.   2.Reserved Instances: Commit to a specific instance type and region for a one- or three-year term in exchange for a significant discount. Use Case: Suitable for applications with steady-state usage.  Pros: Up to 72% cost savings over On-Demand pricing. Cons: Less flexibility; commitment required.  3.Spot Instances: Description: Purchase unused EC2 capacity at reduced rates, with the possibility of interruption. Use Case: Best for fault-tolerant, flexible applications like batch processing or development/testing environments. Pros: Up to 90% cost savings over On-Demand pricing. Cons: Instances can be terminated by AWS with little notice </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gopi shiva prasad</dc:creator>
  <cp:lastModifiedBy>gopi shiva prasad</cp:lastModifiedBy>
  <cp:revision>7</cp:revision>
  <dcterms:created xsi:type="dcterms:W3CDTF">2025-05-15T16:56:55Z</dcterms:created>
  <dcterms:modified xsi:type="dcterms:W3CDTF">2025-05-16T09:22:45Z</dcterms:modified>
</cp:coreProperties>
</file>