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10" r:id="rId6"/>
    <p:sldId id="257" r:id="rId7"/>
    <p:sldId id="286" r:id="rId8"/>
    <p:sldId id="288" r:id="rId9"/>
    <p:sldId id="289" r:id="rId10"/>
    <p:sldId id="297" r:id="rId11"/>
    <p:sldId id="290" r:id="rId12"/>
    <p:sldId id="291" r:id="rId13"/>
    <p:sldId id="305" r:id="rId14"/>
    <p:sldId id="292" r:id="rId15"/>
    <p:sldId id="295" r:id="rId16"/>
    <p:sldId id="294" r:id="rId17"/>
    <p:sldId id="298" r:id="rId18"/>
    <p:sldId id="296" r:id="rId19"/>
    <p:sldId id="299" r:id="rId20"/>
    <p:sldId id="301" r:id="rId21"/>
    <p:sldId id="302" r:id="rId22"/>
    <p:sldId id="303" r:id="rId23"/>
    <p:sldId id="304" r:id="rId24"/>
    <p:sldId id="306" r:id="rId25"/>
    <p:sldId id="307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C13CD-AA53-D122-924E-FF7119C11A4A}" v="346" dt="2025-05-15T12:30:31.885"/>
    <p1510:client id="{597FD20D-B7E2-4720-B139-20315314CE85}" v="159" dt="2025-05-15T07:47:27.819"/>
    <p1510:client id="{A071B5DE-C0FD-4E50-B713-887EF06F72E2}" v="47" dt="2025-05-16T04:46:33.960"/>
    <p1510:client id="{A21667D7-68CC-A592-E4DB-A94EABB4835E}" v="141" dt="2025-05-15T07:16:21.153"/>
    <p1510:client id="{A3F56ADB-12A3-9A28-29A1-D6FA19BCF7A5}" v="2212" dt="2025-05-15T17:12:46.850"/>
    <p1510:client id="{C8A6D19D-9172-2E62-43CC-FE088809D62D}" v="622" dt="2025-05-15T10:36:02.107"/>
    <p1510:client id="{D1A3E118-65CC-49E1-A97E-E118446163BB}" v="64" dt="2025-05-16T13:13:24.618"/>
    <p1510:client id="{F610943B-48F2-CFB6-D979-C8EC676D0D16}" v="231" dt="2025-05-15T17:40:17.90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/>
              <a:t>BASH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D82A1-3ED3-0457-0E38-2F702392B755}"/>
              </a:ext>
            </a:extLst>
          </p:cNvPr>
          <p:cNvSpPr txBox="1"/>
          <p:nvPr/>
        </p:nvSpPr>
        <p:spPr>
          <a:xfrm>
            <a:off x="5928738" y="4678145"/>
            <a:ext cx="4446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PRESENTED BY SYED SHAKEEL AHAMED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33015-C321-EE73-BC1C-30AC53FA4214}"/>
              </a:ext>
            </a:extLst>
          </p:cNvPr>
          <p:cNvSpPr txBox="1"/>
          <p:nvPr/>
        </p:nvSpPr>
        <p:spPr>
          <a:xfrm>
            <a:off x="509500" y="524940"/>
            <a:ext cx="5295721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Scripting Standards :</a:t>
            </a:r>
          </a:p>
          <a:p>
            <a:endParaRPr lang="en-US"/>
          </a:p>
          <a:p>
            <a:r>
              <a:rPr lang="en-US" dirty="0"/>
              <a:t>Always create a directory to store scripts</a:t>
            </a:r>
          </a:p>
          <a:p>
            <a:r>
              <a:rPr lang="en-US" dirty="0"/>
              <a:t>Script name should identify the function/script usage</a:t>
            </a:r>
          </a:p>
          <a:p>
            <a:r>
              <a:rPr lang="en-US" dirty="0"/>
              <a:t>Script should end with .shell</a:t>
            </a:r>
          </a:p>
          <a:p>
            <a:endParaRPr lang="en-US"/>
          </a:p>
          <a:p>
            <a:r>
              <a:rPr lang="en-US" dirty="0"/>
              <a:t>All scripts to be executed should have proper executable file permissions.</a:t>
            </a:r>
          </a:p>
          <a:p>
            <a:r>
              <a:rPr lang="en-US" dirty="0"/>
              <a:t>Script should have certain format, it help us to understand easily</a:t>
            </a:r>
          </a:p>
          <a:p>
            <a:endParaRPr lang="en-US"/>
          </a:p>
          <a:p>
            <a:r>
              <a:rPr lang="en-US" dirty="0"/>
              <a:t>1.Define shell - #!/bin/bash (shebang characters)</a:t>
            </a:r>
          </a:p>
          <a:p>
            <a:r>
              <a:rPr lang="en-US" dirty="0"/>
              <a:t>2. Comments (##) - help us to understand what we are doing</a:t>
            </a:r>
          </a:p>
          <a:p>
            <a:r>
              <a:rPr lang="en-US" dirty="0"/>
              <a:t>3. Define Variables – used as container/ Store anything and make our scripts more generic instead of hard coding</a:t>
            </a:r>
          </a:p>
          <a:p>
            <a:r>
              <a:rPr lang="en-US" dirty="0"/>
              <a:t>4. Command – echo, cp grep</a:t>
            </a:r>
          </a:p>
          <a:p>
            <a:r>
              <a:rPr lang="en-US" dirty="0"/>
              <a:t>5.Statments - If, while, for etc.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4680-0A17-F1B3-97D8-6012CDBDA2D1}"/>
              </a:ext>
            </a:extLst>
          </p:cNvPr>
          <p:cNvSpPr txBox="1"/>
          <p:nvPr/>
        </p:nvSpPr>
        <p:spPr>
          <a:xfrm>
            <a:off x="6407360" y="494061"/>
            <a:ext cx="50178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8B241-4496-CD0C-B442-170B2E483B60}"/>
              </a:ext>
            </a:extLst>
          </p:cNvPr>
          <p:cNvSpPr txBox="1"/>
          <p:nvPr/>
        </p:nvSpPr>
        <p:spPr>
          <a:xfrm>
            <a:off x="6499996" y="1960806"/>
            <a:ext cx="53420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  <a:p>
            <a:endParaRPr lang="en-US" sz="2400" b="1"/>
          </a:p>
          <a:p>
            <a:r>
              <a:rPr lang="en-US" sz="2400" b="1"/>
              <a:t>The SEQUENCE OF THE SCRIPT FROM </a:t>
            </a:r>
          </a:p>
          <a:p>
            <a:r>
              <a:rPr lang="en-US" sz="2400" b="1"/>
              <a:t> TOP TO BOTTOM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8BA1-0E3D-48F8-7279-485545D61BB2}"/>
              </a:ext>
            </a:extLst>
          </p:cNvPr>
          <p:cNvSpPr txBox="1"/>
          <p:nvPr/>
        </p:nvSpPr>
        <p:spPr>
          <a:xfrm>
            <a:off x="6700708" y="4492872"/>
            <a:ext cx="38752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       read--- input string command</a:t>
            </a:r>
            <a:endParaRPr lang="en-US"/>
          </a:p>
          <a:p>
            <a:r>
              <a:rPr lang="en-US" b="1"/>
              <a:t>  echo -  to print the output</a:t>
            </a:r>
          </a:p>
        </p:txBody>
      </p:sp>
    </p:spTree>
    <p:extLst>
      <p:ext uri="{BB962C8B-B14F-4D97-AF65-F5344CB8AC3E}">
        <p14:creationId xmlns:p14="http://schemas.microsoft.com/office/powerpoint/2010/main" val="43885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99" y="1"/>
            <a:ext cx="10643508" cy="6072553"/>
          </a:xfrm>
        </p:spPr>
        <p:txBody>
          <a:bodyPr/>
          <a:lstStyle/>
          <a:p>
            <a:r>
              <a:rPr lang="en-US" sz="1800" dirty="0">
                <a:solidFill>
                  <a:srgbClr val="273239"/>
                </a:solidFill>
                <a:latin typeface="Nunito"/>
              </a:rPr>
              <a:t>    </a:t>
            </a: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r>
              <a:rPr lang="en-US" sz="2000" dirty="0">
                <a:solidFill>
                  <a:srgbClr val="273239"/>
                </a:solidFill>
                <a:latin typeface="Nunito"/>
              </a:rPr>
              <a:t>        Key Concepts of Bash Scripting</a:t>
            </a:r>
            <a:br>
              <a:rPr lang="en-US" sz="1800" dirty="0">
                <a:latin typeface="Nunito"/>
              </a:rPr>
            </a:br>
            <a:r>
              <a:rPr lang="en-US" sz="1500" dirty="0">
                <a:solidFill>
                  <a:srgbClr val="273239"/>
                </a:solidFill>
                <a:latin typeface="Nunito"/>
              </a:rPr>
              <a:t>     </a:t>
            </a:r>
            <a:br>
              <a:rPr lang="en-US" sz="1500" dirty="0">
                <a:latin typeface="Nunito"/>
              </a:rPr>
            </a:br>
            <a:r>
              <a:rPr lang="en-US" sz="1500" dirty="0">
                <a:solidFill>
                  <a:srgbClr val="273239"/>
                </a:solidFill>
                <a:latin typeface="Nunito"/>
              </a:rPr>
              <a:t>     </a:t>
            </a:r>
            <a:r>
              <a:rPr lang="en-US" sz="1800" dirty="0">
                <a:solidFill>
                  <a:srgbClr val="273239"/>
                </a:solidFill>
                <a:latin typeface="Nunito"/>
              </a:rPr>
              <a:t>  File Names and Permissions</a:t>
            </a:r>
            <a:endParaRPr lang="en-US" sz="1800" dirty="0">
              <a:latin typeface="Nunito"/>
            </a:endParaRPr>
          </a:p>
          <a:p>
            <a:r>
              <a:rPr lang="en-US" sz="1800" dirty="0">
                <a:solidFill>
                  <a:srgbClr val="273239"/>
                </a:solidFill>
                <a:latin typeface="Nunito"/>
              </a:rPr>
              <a:t> </a:t>
            </a:r>
            <a:br>
              <a:rPr lang="en-US" sz="1800" dirty="0">
                <a:latin typeface="Nunito"/>
              </a:rPr>
            </a:br>
            <a:r>
              <a:rPr lang="en-US" sz="1800" dirty="0">
                <a:solidFill>
                  <a:srgbClr val="273239"/>
                </a:solidFill>
                <a:latin typeface="Nunito"/>
              </a:rPr>
              <a:t>     Variables in bash</a:t>
            </a:r>
            <a:br>
              <a:rPr lang="en-US" sz="1800" dirty="0">
                <a:latin typeface="Nunito"/>
              </a:rPr>
            </a:br>
            <a:r>
              <a:rPr lang="en-US" sz="1800" dirty="0">
                <a:solidFill>
                  <a:srgbClr val="273239"/>
                </a:solidFill>
                <a:latin typeface="Nunito"/>
              </a:rPr>
              <a:t>                    </a:t>
            </a:r>
            <a:br>
              <a:rPr lang="en-US" sz="1800" dirty="0">
                <a:latin typeface="Nunito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There are two types of variables present within Bash Scripting.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Conventionally, If a variable, is declared inside a function then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it is generally a local variable and if it is declared outside then I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t is a global variable.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In the case of a bash script, this concept is a little bit different,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 err="1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here</a:t>
            </a: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 any variable whether it is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 written inside a function or outside a function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by default is a global variable.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If we want to make a local variable then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 we need to use the keyword "local"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7760A9A-8000-F780-41A5-2E9D96DAC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08" y="3035544"/>
            <a:ext cx="6772194" cy="33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4815" y="2216515"/>
            <a:ext cx="4029736" cy="43829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If else statement is a conditional statement. It can be used to execute two different codes based on whether the given condition is satisfied or not.</a:t>
            </a:r>
            <a:endParaRPr lang="en-US"/>
          </a:p>
          <a:p>
            <a:r>
              <a:rPr lang="en-US">
                <a:solidFill>
                  <a:srgbClr val="273239"/>
                </a:solidFill>
                <a:latin typeface="Nunito"/>
              </a:rPr>
              <a:t>There are a couple of varieties present within the if-else statement. They are -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73239"/>
                </a:solidFill>
                <a:latin typeface="Nunito"/>
              </a:rPr>
              <a:t>if-fi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73239"/>
                </a:solidFill>
                <a:latin typeface="Nunito"/>
              </a:rPr>
              <a:t>if-else-fi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73239"/>
                </a:solidFill>
                <a:latin typeface="Nunito"/>
              </a:rPr>
              <a:t>if-</a:t>
            </a:r>
            <a:r>
              <a:rPr lang="en-US" err="1">
                <a:solidFill>
                  <a:srgbClr val="273239"/>
                </a:solidFill>
                <a:latin typeface="Nunito"/>
              </a:rPr>
              <a:t>elif</a:t>
            </a:r>
            <a:r>
              <a:rPr lang="en-US">
                <a:solidFill>
                  <a:srgbClr val="273239"/>
                </a:solidFill>
                <a:latin typeface="Nunito"/>
              </a:rPr>
              <a:t>-else-fi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273239"/>
                </a:solidFill>
                <a:latin typeface="Nunito"/>
              </a:rPr>
              <a:t>nested if-else</a:t>
            </a:r>
            <a:endParaRPr lang="en-US"/>
          </a:p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7407D4-85E3-F68D-807E-F077B06F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69" y="23447"/>
            <a:ext cx="9751255" cy="1735015"/>
          </a:xfrm>
        </p:spPr>
        <p:txBody>
          <a:bodyPr/>
          <a:lstStyle/>
          <a:p>
            <a:r>
              <a:rPr lang="en-US" sz="2000">
                <a:solidFill>
                  <a:srgbClr val="273239"/>
                </a:solidFill>
                <a:latin typeface="Nunito"/>
              </a:rPr>
              <a:t>Decision Making in bash</a:t>
            </a:r>
            <a:br>
              <a:rPr lang="en-US" sz="2000">
                <a:solidFill>
                  <a:srgbClr val="273239"/>
                </a:solidFill>
                <a:latin typeface="Nunito"/>
              </a:rPr>
            </a:br>
            <a:br>
              <a:rPr lang="en-US" sz="2000">
                <a:latin typeface="Nunito"/>
              </a:rPr>
            </a:br>
            <a:r>
              <a:rPr lang="en-US" sz="2000">
                <a:solidFill>
                  <a:srgbClr val="273239"/>
                </a:solidFill>
                <a:latin typeface="Nunito"/>
              </a:rPr>
              <a:t>-- 2 types of decision-making statements are used in bash scripting</a:t>
            </a:r>
            <a:endParaRPr lang="en-US" sz="1600">
              <a:solidFill>
                <a:srgbClr val="273239"/>
              </a:solidFill>
              <a:latin typeface="Nunito"/>
            </a:endParaRPr>
          </a:p>
          <a:p>
            <a:r>
              <a:rPr lang="en-US"/>
              <a:t> </a:t>
            </a:r>
            <a:r>
              <a:rPr lang="en-US" sz="1600">
                <a:solidFill>
                  <a:srgbClr val="273239"/>
                </a:solidFill>
                <a:latin typeface="Nunito"/>
              </a:rPr>
              <a:t>1. If-else statement:</a:t>
            </a:r>
            <a:endParaRPr lang="en-US" sz="1600"/>
          </a:p>
          <a:p>
            <a:r>
              <a:rPr lang="en-US" sz="1600">
                <a:solidFill>
                  <a:srgbClr val="273239"/>
                </a:solidFill>
                <a:latin typeface="Nunito"/>
              </a:rPr>
              <a:t>          2. case-sac statement:</a:t>
            </a:r>
            <a:endParaRPr lang="en-US" sz="1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AFBEFE-A9C7-B460-FE06-6FB5FC0B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0" y="2087563"/>
            <a:ext cx="6695105" cy="4535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solidFill>
                  <a:srgbClr val="273239"/>
                </a:solidFill>
                <a:latin typeface="Nunito"/>
              </a:rPr>
              <a:t>case-sac is basically working the same as switch statement in programming.</a:t>
            </a:r>
          </a:p>
          <a:p>
            <a:r>
              <a:rPr lang="en-US" sz="1400" b="1">
                <a:solidFill>
                  <a:srgbClr val="273239"/>
                </a:solidFill>
                <a:latin typeface="Nunito"/>
              </a:rPr>
              <a:t>Syntax of case-sac statement:</a:t>
            </a:r>
            <a:endParaRPr lang="en-US" sz="1400"/>
          </a:p>
          <a:p>
            <a:r>
              <a:rPr lang="en-US" sz="1400">
                <a:solidFill>
                  <a:srgbClr val="273239"/>
                </a:solidFill>
                <a:latin typeface="Consolas"/>
              </a:rPr>
              <a:t>case $var in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Pattern 1) Statement 1;;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Pattern n) Statement n;;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esac</a:t>
            </a:r>
          </a:p>
          <a:p>
            <a:r>
              <a:rPr lang="en-US" sz="1400">
                <a:solidFill>
                  <a:srgbClr val="273239"/>
                </a:solidFill>
                <a:latin typeface="Consolas"/>
              </a:rPr>
              <a:t>Example:</a:t>
            </a:r>
          </a:p>
          <a:p>
            <a:r>
              <a:rPr lang="en-US" sz="1400">
                <a:solidFill>
                  <a:srgbClr val="273239"/>
                </a:solidFill>
                <a:latin typeface="Consolas"/>
              </a:rPr>
              <a:t>Name="Satyajit"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case "$Name" in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#case 1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"Rajib") echo "Profession : Software Engineer" 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#case 2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"Vikas") echo "Profession : Web Developer" 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#case 3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"Satyajit") echo "Profession : Technical Content Writer" 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esac</a:t>
            </a:r>
          </a:p>
          <a:p>
            <a:r>
              <a:rPr lang="en-US" sz="1400">
                <a:solidFill>
                  <a:srgbClr val="273239"/>
                </a:solidFill>
                <a:latin typeface="Consolas"/>
              </a:rPr>
              <a:t>Output : Profession : Technical Content Writer</a:t>
            </a:r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" y="-586155"/>
            <a:ext cx="11160367" cy="1920240"/>
          </a:xfrm>
        </p:spPr>
        <p:txBody>
          <a:bodyPr/>
          <a:lstStyle/>
          <a:p>
            <a:r>
              <a:rPr lang="en-US" sz="2400">
                <a:solidFill>
                  <a:srgbClr val="273239"/>
                </a:solidFill>
                <a:latin typeface="Nunito"/>
              </a:rPr>
              <a:t>String and Numeric Comparisons                            Arithmetic Operators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 indent="0">
              <a:buNone/>
            </a:pPr>
            <a:endParaRPr lang="en-US"/>
          </a:p>
          <a:p>
            <a:pPr marL="283210" indent="-283210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56BC1-9FD2-C695-B755-C53188D069EF}"/>
              </a:ext>
            </a:extLst>
          </p:cNvPr>
          <p:cNvSpPr txBox="1"/>
          <p:nvPr/>
        </p:nvSpPr>
        <p:spPr>
          <a:xfrm>
            <a:off x="1073211" y="1601020"/>
            <a:ext cx="10345050" cy="4715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0C4E3-9A17-8A35-537E-176470F8AE49}"/>
              </a:ext>
            </a:extLst>
          </p:cNvPr>
          <p:cNvSpPr txBox="1"/>
          <p:nvPr/>
        </p:nvSpPr>
        <p:spPr>
          <a:xfrm>
            <a:off x="510214" y="1882517"/>
            <a:ext cx="5454023" cy="39937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0820B4-C44F-DB1A-2DA9-99ECE4E3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70550"/>
              </p:ext>
            </p:extLst>
          </p:nvPr>
        </p:nvGraphicFramePr>
        <p:xfrm>
          <a:off x="0" y="1652953"/>
          <a:ext cx="6145992" cy="3662353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72996">
                  <a:extLst>
                    <a:ext uri="{9D8B030D-6E8A-4147-A177-3AD203B41FA5}">
                      <a16:colId xmlns:a16="http://schemas.microsoft.com/office/drawing/2014/main" val="3668234375"/>
                    </a:ext>
                  </a:extLst>
                </a:gridCol>
                <a:gridCol w="3072996">
                  <a:extLst>
                    <a:ext uri="{9D8B030D-6E8A-4147-A177-3AD203B41FA5}">
                      <a16:colId xmlns:a16="http://schemas.microsoft.com/office/drawing/2014/main" val="2853527900"/>
                    </a:ext>
                  </a:extLst>
                </a:gridCol>
              </a:tblGrid>
              <a:tr h="5231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Operator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652394"/>
                  </a:ext>
                </a:extLst>
              </a:tr>
              <a:tr h="6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==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true if the strings are equal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88431"/>
                  </a:ext>
                </a:extLst>
              </a:tr>
              <a:tr h="84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!=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 Returns true if the strings are not equal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78026"/>
                  </a:ext>
                </a:extLst>
              </a:tr>
              <a:tr h="84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-n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true if the string to be tested is not null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2000"/>
                  </a:ext>
                </a:extLst>
              </a:tr>
              <a:tr h="84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-z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true if the string to be tested is null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088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7F4D91-5486-00CE-2EAD-B16B62074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7529"/>
              </p:ext>
            </p:extLst>
          </p:nvPr>
        </p:nvGraphicFramePr>
        <p:xfrm>
          <a:off x="6400800" y="1465384"/>
          <a:ext cx="5794476" cy="3886911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897238">
                  <a:extLst>
                    <a:ext uri="{9D8B030D-6E8A-4147-A177-3AD203B41FA5}">
                      <a16:colId xmlns:a16="http://schemas.microsoft.com/office/drawing/2014/main" val="3811424438"/>
                    </a:ext>
                  </a:extLst>
                </a:gridCol>
                <a:gridCol w="2897238">
                  <a:extLst>
                    <a:ext uri="{9D8B030D-6E8A-4147-A177-3AD203B41FA5}">
                      <a16:colId xmlns:a16="http://schemas.microsoft.com/office/drawing/2014/main" val="3611876418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Operator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79168"/>
                  </a:ext>
                </a:extLst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-eq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Equal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90445"/>
                  </a:ext>
                </a:extLst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-ge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Greater Than or Equal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96975"/>
                  </a:ext>
                </a:extLst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-gt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Greater Than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15455"/>
                  </a:ext>
                </a:extLst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-le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Less Than or Equal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78164"/>
                  </a:ext>
                </a:extLst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-lt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Less Than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938341"/>
                  </a:ext>
                </a:extLst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-ne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Not Equal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97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11140-6EB2-FE47-6464-54AA5671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6" y="757849"/>
            <a:ext cx="9779183" cy="1910006"/>
          </a:xfrm>
        </p:spPr>
        <p:txBody>
          <a:bodyPr/>
          <a:lstStyle/>
          <a:p>
            <a:r>
              <a:rPr lang="en-US" sz="2100">
                <a:solidFill>
                  <a:srgbClr val="273239"/>
                </a:solidFill>
              </a:rPr>
              <a:t>Bash Scripting - For Loop</a:t>
            </a:r>
            <a:br>
              <a:rPr lang="en-US" sz="2100">
                <a:solidFill>
                  <a:srgbClr val="273239"/>
                </a:solidFill>
              </a:rPr>
            </a:br>
            <a:br>
              <a:rPr lang="en-US" sz="2100"/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Depending on the use case and the problem it is trying to automate, there are a couple of ways to use loops</a:t>
            </a:r>
            <a:br>
              <a:rPr lang="en-US" sz="1400">
                <a:latin typeface="Calibri"/>
              </a:rPr>
            </a:br>
            <a:br>
              <a:rPr lang="en-US" sz="1400">
                <a:latin typeface="+mj-ea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Simple For loop</a:t>
            </a:r>
            <a:endParaRPr lang="en-US" sz="1400">
              <a:latin typeface="Calibri"/>
              <a:ea typeface="Calibri"/>
              <a:cs typeface="Calibri"/>
            </a:endParaRPr>
          </a:p>
          <a:p>
            <a:b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Range-based for loop</a:t>
            </a:r>
            <a:endParaRPr lang="en-US" sz="1400">
              <a:latin typeface="Calibri"/>
              <a:ea typeface="Calibri"/>
              <a:cs typeface="Calibri"/>
            </a:endParaRPr>
          </a:p>
          <a:p>
            <a:b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Array iteration for loops</a:t>
            </a:r>
            <a:endParaRPr lang="en-US" sz="1400">
              <a:latin typeface="Calibri"/>
              <a:ea typeface="Calibri"/>
              <a:cs typeface="Calibri"/>
            </a:endParaRPr>
          </a:p>
          <a:p>
            <a:b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C-Styled for loops</a:t>
            </a:r>
            <a:endParaRPr lang="en-US" sz="1400">
              <a:latin typeface="Calibri"/>
              <a:ea typeface="Calibri"/>
              <a:cs typeface="Calibri"/>
            </a:endParaRPr>
          </a:p>
          <a:p>
            <a:b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Infinite for loop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2E50-48A2-77AA-BEB8-AB5D585A9BB9}"/>
              </a:ext>
            </a:extLst>
          </p:cNvPr>
          <p:cNvSpPr txBox="1"/>
          <p:nvPr/>
        </p:nvSpPr>
        <p:spPr>
          <a:xfrm>
            <a:off x="94177" y="2704243"/>
            <a:ext cx="5502664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Simple For loop</a:t>
            </a:r>
            <a:endParaRPr lang="en-US"/>
          </a:p>
          <a:p>
            <a:endParaRPr lang="en-US">
              <a:solidFill>
                <a:srgbClr val="273239"/>
              </a:solidFill>
              <a:latin typeface="Nunito"/>
            </a:endParaRPr>
          </a:p>
          <a:p>
            <a:r>
              <a:rPr lang="en-US" sz="1400">
                <a:solidFill>
                  <a:srgbClr val="273239"/>
                </a:solidFill>
                <a:latin typeface="Nunito"/>
              </a:rPr>
              <a:t>To execute a for loop we can write the following syntax:</a:t>
            </a:r>
            <a:endParaRPr lang="en-US"/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n in a b c;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echo $n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  <a:br>
              <a:rPr lang="en-US" sz="1200">
                <a:latin typeface="Consolas"/>
              </a:rPr>
            </a:br>
            <a:endParaRPr lang="en-US" sz="12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273239"/>
                </a:solidFill>
                <a:latin typeface="Nunito"/>
              </a:rPr>
              <a:t>In the first iteration, </a:t>
            </a:r>
            <a:r>
              <a:rPr lang="en-US" sz="1100">
                <a:solidFill>
                  <a:srgbClr val="273239"/>
                </a:solidFill>
                <a:latin typeface="Consolas"/>
              </a:rPr>
              <a:t>n</a:t>
            </a:r>
            <a:r>
              <a:rPr lang="en-US" sz="1400">
                <a:solidFill>
                  <a:srgbClr val="273239"/>
                </a:solidFill>
                <a:latin typeface="Nunito"/>
              </a:rPr>
              <a:t> takes the value "a", and the script prints "a".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273239"/>
                </a:solidFill>
                <a:latin typeface="Nunito"/>
              </a:rPr>
              <a:t>In the second iteration, </a:t>
            </a:r>
            <a:r>
              <a:rPr lang="en-US" sz="1100">
                <a:solidFill>
                  <a:srgbClr val="273239"/>
                </a:solidFill>
                <a:latin typeface="Consolas"/>
              </a:rPr>
              <a:t>n</a:t>
            </a:r>
            <a:r>
              <a:rPr lang="en-US" sz="1400">
                <a:solidFill>
                  <a:srgbClr val="273239"/>
                </a:solidFill>
                <a:latin typeface="Nunito"/>
              </a:rPr>
              <a:t> takes the value "b", and the script prints "b".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273239"/>
                </a:solidFill>
                <a:latin typeface="Nunito"/>
              </a:rPr>
              <a:t>In the third iteration, </a:t>
            </a:r>
            <a:r>
              <a:rPr lang="en-US" sz="1100">
                <a:solidFill>
                  <a:srgbClr val="273239"/>
                </a:solidFill>
                <a:latin typeface="Consolas"/>
              </a:rPr>
              <a:t>n</a:t>
            </a:r>
            <a:r>
              <a:rPr lang="en-US" sz="1400">
                <a:solidFill>
                  <a:srgbClr val="273239"/>
                </a:solidFill>
                <a:latin typeface="Nunito"/>
              </a:rPr>
              <a:t> takes the value "c", and the script prints "c".</a:t>
            </a:r>
            <a:endParaRPr lang="en-US"/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E85DA-BEDD-7B3F-B2B3-575D5FBBF90A}"/>
              </a:ext>
            </a:extLst>
          </p:cNvPr>
          <p:cNvSpPr txBox="1"/>
          <p:nvPr/>
        </p:nvSpPr>
        <p:spPr>
          <a:xfrm>
            <a:off x="5435394" y="1009046"/>
            <a:ext cx="554302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Range-based for loop</a:t>
            </a:r>
            <a:endParaRPr lang="en-US"/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n in {1..5};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echo $n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</a:p>
          <a:p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n in {1..5..2};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echo $n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CE363-DC6B-0BDB-AE4C-B17EFCD61F9F}"/>
              </a:ext>
            </a:extLst>
          </p:cNvPr>
          <p:cNvSpPr txBox="1"/>
          <p:nvPr/>
        </p:nvSpPr>
        <p:spPr>
          <a:xfrm>
            <a:off x="8191723" y="1010776"/>
            <a:ext cx="3338309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Array iteration for loops</a:t>
            </a:r>
            <a:endParaRPr lang="en-US"/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s=("football" "cricket" "hockey")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n in ${s[@]};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echo $n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</a:p>
          <a:p>
            <a:endParaRPr lang="en-US" sz="1200">
              <a:latin typeface="Consolas"/>
            </a:endParaRPr>
          </a:p>
          <a:p>
            <a:r>
              <a:rPr lang="en-US">
                <a:solidFill>
                  <a:srgbClr val="273239"/>
                </a:solidFill>
                <a:latin typeface="Nunito"/>
              </a:rPr>
              <a:t>C-Styled for loops</a:t>
            </a:r>
            <a:endParaRPr lang="en-US"/>
          </a:p>
          <a:p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n=7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(( i=1 ; i&lt;=$n ; i++ ));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echo $i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B3A15-3C69-9E62-B435-91D10951DA52}"/>
              </a:ext>
            </a:extLst>
          </p:cNvPr>
          <p:cNvSpPr txBox="1"/>
          <p:nvPr/>
        </p:nvSpPr>
        <p:spPr>
          <a:xfrm>
            <a:off x="5889761" y="4329336"/>
            <a:ext cx="538157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Infinite for loop</a:t>
            </a:r>
            <a:endParaRPr lang="en-US"/>
          </a:p>
          <a:p>
            <a:r>
              <a:rPr lang="en-US" sz="1200">
                <a:solidFill>
                  <a:srgbClr val="273239"/>
                </a:solidFill>
                <a:latin typeface="Consolas"/>
              </a:rPr>
              <a:t>#!/bin/bash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n=4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for (( ; ; )); 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do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if [ $n -eq 9 ];then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    break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fi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echo $n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((n=n+1))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done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817" y="721472"/>
            <a:ext cx="6220278" cy="1996719"/>
          </a:xfrm>
        </p:spPr>
        <p:txBody>
          <a:bodyPr/>
          <a:lstStyle/>
          <a:p>
            <a:r>
              <a:rPr lang="en-US" sz="2100">
                <a:solidFill>
                  <a:srgbClr val="273239"/>
                </a:solidFill>
              </a:rPr>
              <a:t>Bash Scripting - While Loop</a:t>
            </a:r>
            <a:br>
              <a:rPr lang="en-US" sz="2100">
                <a:solidFill>
                  <a:srgbClr val="273239"/>
                </a:solidFill>
              </a:rPr>
            </a:br>
            <a:br>
              <a:rPr lang="en-US" sz="2100"/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A </a:t>
            </a:r>
            <a:r>
              <a:rPr lang="en-US" sz="1100" b="0">
                <a:solidFill>
                  <a:srgbClr val="273239"/>
                </a:solidFill>
                <a:latin typeface="Consolas"/>
              </a:rPr>
              <a:t>while</a:t>
            </a:r>
            <a:r>
              <a:rPr lang="en-US" sz="1400" b="0">
                <a:solidFill>
                  <a:srgbClr val="273239"/>
                </a:solidFill>
                <a:latin typeface="Nunito"/>
              </a:rPr>
              <a:t> loop is a control flow statement in Bash scripting that allows a 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br>
              <a:rPr lang="en-US" sz="1400" b="0">
                <a:latin typeface="Nunito"/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certain block of code to be executed repeatedly as long as a specified 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condition is true. The loop provides a way to automate repetitive tasks and 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is a fundamental construct in scripting and programming.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0BDFB-EAF1-4E0A-F43E-152DF8291100}"/>
              </a:ext>
            </a:extLst>
          </p:cNvPr>
          <p:cNvSpPr txBox="1"/>
          <p:nvPr/>
        </p:nvSpPr>
        <p:spPr>
          <a:xfrm>
            <a:off x="238024" y="2237429"/>
            <a:ext cx="2935634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The Syntax of a while loop in BASH Scripting</a:t>
            </a:r>
            <a:endParaRPr lang="en-US"/>
          </a:p>
          <a:p>
            <a:endParaRPr lang="en-US">
              <a:solidFill>
                <a:srgbClr val="273239"/>
              </a:solidFill>
              <a:latin typeface="Nunito"/>
            </a:endParaRPr>
          </a:p>
          <a:p>
            <a:r>
              <a:rPr lang="en-US" sz="1200">
                <a:latin typeface="Consolas"/>
              </a:rPr>
              <a:t>while [ condition ];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# statements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# commands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  </a:t>
            </a:r>
          </a:p>
          <a:p>
            <a:endParaRPr lang="en-US" sz="1200">
              <a:latin typeface="Consolas"/>
            </a:endParaRPr>
          </a:p>
          <a:p>
            <a:r>
              <a:rPr lang="en-US" sz="1400" i="1">
                <a:solidFill>
                  <a:srgbClr val="273239"/>
                </a:solidFill>
                <a:latin typeface="Nunito"/>
              </a:rPr>
              <a:t>#!/usr/bin/bash</a:t>
            </a:r>
            <a:endParaRPr lang="en-US"/>
          </a:p>
          <a:p>
            <a:r>
              <a:rPr lang="en-US" sz="1400" i="1">
                <a:solidFill>
                  <a:srgbClr val="273239"/>
                </a:solidFill>
                <a:latin typeface="Nunito"/>
              </a:rPr>
              <a:t>a=7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while [ $a -</a:t>
            </a:r>
            <a:r>
              <a:rPr lang="en-US" sz="1400" i="1" err="1">
                <a:solidFill>
                  <a:srgbClr val="273239"/>
                </a:solidFill>
                <a:latin typeface="Nunito"/>
              </a:rPr>
              <a:t>gt</a:t>
            </a:r>
            <a:r>
              <a:rPr lang="en-US" sz="1400" i="1">
                <a:solidFill>
                  <a:srgbClr val="273239"/>
                </a:solidFill>
                <a:latin typeface="Nunito"/>
              </a:rPr>
              <a:t> 4 ];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$a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((a--))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done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echo "Out of the loop"</a:t>
            </a:r>
            <a:endParaRPr lang="en-US"/>
          </a:p>
          <a:p>
            <a:endParaRPr lang="en-US" sz="1200">
              <a:latin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26D76-3B02-DF8B-2FCB-B5B91DD54FE5}"/>
              </a:ext>
            </a:extLst>
          </p:cNvPr>
          <p:cNvSpPr txBox="1"/>
          <p:nvPr/>
        </p:nvSpPr>
        <p:spPr>
          <a:xfrm>
            <a:off x="3385150" y="2237077"/>
            <a:ext cx="5682144" cy="3770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rgbClr val="273239"/>
                </a:solidFill>
                <a:latin typeface="Nunito"/>
              </a:rPr>
              <a:t>#!/usr/bin/bash</a:t>
            </a:r>
            <a:endParaRPr lang="en-US"/>
          </a:p>
          <a:p>
            <a:r>
              <a:rPr lang="en-US" sz="1400" i="1">
                <a:solidFill>
                  <a:srgbClr val="273239"/>
                </a:solidFill>
                <a:latin typeface="Nunito"/>
              </a:rPr>
              <a:t>file=temp.txt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while read -r line;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$line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done &lt; "$file"</a:t>
            </a:r>
            <a:endParaRPr lang="en-US"/>
          </a:p>
          <a:p>
            <a:br>
              <a:rPr lang="en-US"/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#! /bin/bash</a:t>
            </a:r>
            <a:endParaRPr lang="en-US"/>
          </a:p>
          <a:p>
            <a:r>
              <a:rPr lang="en-US" sz="1400" i="1">
                <a:solidFill>
                  <a:srgbClr val="273239"/>
                </a:solidFill>
                <a:latin typeface="Nunito"/>
              </a:rPr>
              <a:t>file=wh.txt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echo "Enter the content into the file $file"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while read line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$line &gt;&gt; $file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done</a:t>
            </a: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7278D-7DB5-7CB7-604D-5B4BA068B021}"/>
              </a:ext>
            </a:extLst>
          </p:cNvPr>
          <p:cNvSpPr txBox="1"/>
          <p:nvPr/>
        </p:nvSpPr>
        <p:spPr>
          <a:xfrm>
            <a:off x="6831957" y="2253481"/>
            <a:ext cx="3367756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rgbClr val="273239"/>
                </a:solidFill>
                <a:latin typeface="Nunito"/>
              </a:rPr>
              <a:t>#!/usr/bin/bash</a:t>
            </a:r>
            <a:endParaRPr lang="en-US"/>
          </a:p>
          <a:p>
            <a:r>
              <a:rPr lang="en-US" sz="1400" i="1" err="1">
                <a:solidFill>
                  <a:srgbClr val="273239"/>
                </a:solidFill>
                <a:latin typeface="Nunito"/>
              </a:rPr>
              <a:t>i</a:t>
            </a:r>
            <a:r>
              <a:rPr lang="en-US" sz="1400" i="1">
                <a:solidFill>
                  <a:srgbClr val="273239"/>
                </a:solidFill>
                <a:latin typeface="Nunito"/>
              </a:rPr>
              <a:t>=1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while :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$</a:t>
            </a:r>
            <a:r>
              <a:rPr lang="en-US" sz="1400" i="1" err="1">
                <a:solidFill>
                  <a:srgbClr val="273239"/>
                </a:solidFill>
                <a:latin typeface="Nunito"/>
              </a:rPr>
              <a:t>i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if [ $</a:t>
            </a:r>
            <a:r>
              <a:rPr lang="en-US" sz="1400" i="1" err="1">
                <a:solidFill>
                  <a:srgbClr val="273239"/>
                </a:solidFill>
                <a:latin typeface="Nunito"/>
              </a:rPr>
              <a:t>i</a:t>
            </a:r>
            <a:r>
              <a:rPr lang="en-US" sz="1400" i="1">
                <a:solidFill>
                  <a:srgbClr val="273239"/>
                </a:solidFill>
                <a:latin typeface="Nunito"/>
              </a:rPr>
              <a:t> -eq 20 ]; then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"This is the end of the loop"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break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fi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((</a:t>
            </a:r>
            <a:r>
              <a:rPr lang="en-US" sz="1400" i="1" err="1">
                <a:solidFill>
                  <a:srgbClr val="273239"/>
                </a:solidFill>
                <a:latin typeface="Nunito"/>
              </a:rPr>
              <a:t>i</a:t>
            </a:r>
            <a:r>
              <a:rPr lang="en-US" sz="1400" i="1">
                <a:solidFill>
                  <a:srgbClr val="273239"/>
                </a:solidFill>
                <a:latin typeface="Nunito"/>
              </a:rPr>
              <a:t>++))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done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32A5-8F54-179C-F29C-8709B74C9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494" y="2344466"/>
            <a:ext cx="6220278" cy="3262811"/>
          </a:xfrm>
        </p:spPr>
        <p:txBody>
          <a:bodyPr/>
          <a:lstStyle/>
          <a:p>
            <a:br>
              <a:rPr lang="en-US" sz="2100">
                <a:solidFill>
                  <a:srgbClr val="273239"/>
                </a:solidFill>
              </a:rPr>
            </a:br>
            <a:r>
              <a:rPr lang="en-US" sz="2100">
                <a:solidFill>
                  <a:srgbClr val="273239"/>
                </a:solidFill>
              </a:rPr>
              <a:t>Bash Scripting – Array</a:t>
            </a:r>
            <a:br>
              <a:rPr lang="en-US" sz="2100">
                <a:solidFill>
                  <a:srgbClr val="273239"/>
                </a:solidFill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Arrays allow us to store and retrieve elements in a list form which can be 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used for certain tasks. In bash, we also have arrays that help us in creating scripts in the command line for storing data in a list format. 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r>
              <a:rPr lang="en-US" sz="1800">
                <a:solidFill>
                  <a:srgbClr val="273239"/>
                </a:solidFill>
                <a:latin typeface="Nunito"/>
              </a:rPr>
              <a:t>Creating Arrays</a:t>
            </a:r>
            <a:endParaRPr lang="en-US" sz="1400" b="0">
              <a:solidFill>
                <a:srgbClr val="273239"/>
              </a:solidFill>
              <a:latin typeface="Nunito"/>
            </a:endParaRPr>
          </a:p>
          <a:p>
            <a:r>
              <a:rPr lang="en-US" sz="1400" b="0">
                <a:solidFill>
                  <a:srgbClr val="273239"/>
                </a:solidFill>
                <a:latin typeface="Nunito"/>
              </a:rPr>
              <a:t>To create a basic array in a bash script, we can use the declare</a:t>
            </a:r>
            <a:r>
              <a:rPr lang="en-US" sz="1400">
                <a:solidFill>
                  <a:srgbClr val="273239"/>
                </a:solidFill>
                <a:latin typeface="Nunito"/>
              </a:rPr>
              <a:t> -a</a:t>
            </a:r>
            <a:r>
              <a:rPr lang="en-US" sz="1400" b="0">
                <a:solidFill>
                  <a:srgbClr val="273239"/>
                </a:solidFill>
                <a:latin typeface="Nunito"/>
              </a:rPr>
              <a:t> command followed by the name of the array variable you would like to give. </a:t>
            </a: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r>
              <a:rPr lang="en-US" sz="1200" b="0">
                <a:latin typeface="Consolas"/>
              </a:rPr>
              <a:t>#!/bin/usr/env bash
declare -a sport=(
[0]=football
[1]=cricket
[2]=hockey
[3]=basketball
)</a:t>
            </a: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endParaRPr lang="en-US" sz="1400" b="0">
              <a:solidFill>
                <a:srgbClr val="273239"/>
              </a:solidFill>
              <a:latin typeface="Nuni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1B1F8-1F33-C7B6-07F2-ADA4C991807A}"/>
              </a:ext>
            </a:extLst>
          </p:cNvPr>
          <p:cNvSpPr txBox="1"/>
          <p:nvPr/>
        </p:nvSpPr>
        <p:spPr>
          <a:xfrm>
            <a:off x="3592901" y="3661477"/>
            <a:ext cx="31577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nsolas"/>
              </a:rPr>
              <a:t>#!/bin/usr/env bash
declare -a sport=(
[0]=football
[1]=cricket
[2]=hockey
[3]=basketball
)
echo "${sport[@]}"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3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AE559B-706F-6B54-0937-1C1A3479A6D7}"/>
              </a:ext>
            </a:extLst>
          </p:cNvPr>
          <p:cNvSpPr txBox="1"/>
          <p:nvPr/>
        </p:nvSpPr>
        <p:spPr>
          <a:xfrm>
            <a:off x="444264" y="460130"/>
            <a:ext cx="63149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               </a:t>
            </a:r>
            <a:r>
              <a:rPr lang="en-US" b="1">
                <a:solidFill>
                  <a:srgbClr val="273239"/>
                </a:solidFill>
                <a:latin typeface="Nunito"/>
              </a:rPr>
              <a:t>Special Variables</a:t>
            </a:r>
            <a:endParaRPr lang="en-US" b="1"/>
          </a:p>
          <a:p>
            <a:endParaRPr lang="en-US" b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533609-7A8C-7AF8-7D8C-A64A9F9A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77757"/>
              </p:ext>
            </p:extLst>
          </p:nvPr>
        </p:nvGraphicFramePr>
        <p:xfrm>
          <a:off x="0" y="1193116"/>
          <a:ext cx="8086839" cy="5669289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177152">
                  <a:extLst>
                    <a:ext uri="{9D8B030D-6E8A-4147-A177-3AD203B41FA5}">
                      <a16:colId xmlns:a16="http://schemas.microsoft.com/office/drawing/2014/main" val="3757342820"/>
                    </a:ext>
                  </a:extLst>
                </a:gridCol>
                <a:gridCol w="4909687">
                  <a:extLst>
                    <a:ext uri="{9D8B030D-6E8A-4147-A177-3AD203B41FA5}">
                      <a16:colId xmlns:a16="http://schemas.microsoft.com/office/drawing/2014/main" val="1532525380"/>
                    </a:ext>
                  </a:extLst>
                </a:gridCol>
              </a:tblGrid>
              <a:tr h="71679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Internal variables or Preset variables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50514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$#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How many command line parameters were passed to the script.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58875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$@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All the command line parameters are passed to the script.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55841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$?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exit status of the last process to run.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61683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$$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Process ID (PID) of the current script.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79621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$USER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username of the user executing the script.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06487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$HOSTNAME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hostname of the computer running the script.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02472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$SECONDS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number of seconds the script has been running for.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63234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$RANDOM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a random number.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14081"/>
                  </a:ext>
                </a:extLst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$LINENO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the current line number of the script.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89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2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429D-436D-636A-C77C-D981612B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>
                <a:ea typeface="+mj-lt"/>
                <a:cs typeface="+mj-lt"/>
              </a:rPr>
              <a:t>Working with Files and Directories</a:t>
            </a:r>
            <a:br>
              <a:rPr lang="en-US" sz="2000" b="0">
                <a:ea typeface="+mj-lt"/>
                <a:cs typeface="+mj-lt"/>
              </a:rPr>
            </a:br>
            <a:br>
              <a:rPr lang="en-US" sz="2000" b="0"/>
            </a:br>
            <a:br>
              <a:rPr lang="en-US" sz="2000" b="0"/>
            </a:br>
            <a:br>
              <a:rPr lang="en-US" sz="2000" b="0"/>
            </a:br>
            <a:endParaRPr lang="en-US" sz="2000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DC55F-6B91-4B05-D23D-2A16AA1BF10A}"/>
              </a:ext>
            </a:extLst>
          </p:cNvPr>
          <p:cNvSpPr txBox="1"/>
          <p:nvPr/>
        </p:nvSpPr>
        <p:spPr>
          <a:xfrm>
            <a:off x="840950" y="698148"/>
            <a:ext cx="86951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Creating and Removing Files &amp; Directories</a:t>
            </a: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 mkdir my_folder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 touch my_folder/my_file.txt</a:t>
            </a: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 rm -rf my_folder</a:t>
            </a:r>
          </a:p>
          <a:p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Finding and Deleting Old Files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find /logs -type f -mtime +7 -exec rm {} \;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8A416-31E4-E326-427A-79466B9437E8}"/>
              </a:ext>
            </a:extLst>
          </p:cNvPr>
          <p:cNvSpPr txBox="1"/>
          <p:nvPr/>
        </p:nvSpPr>
        <p:spPr>
          <a:xfrm>
            <a:off x="5632784" y="729882"/>
            <a:ext cx="426822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Checking If a File or Directory Exists</a:t>
            </a:r>
          </a:p>
          <a:p>
            <a:r>
              <a:rPr lang="en-US" sz="1600"/>
              <a:t>If [[ -f "my_file.txt" ]]; then</a:t>
            </a:r>
          </a:p>
          <a:p>
            <a:r>
              <a:rPr lang="en-US" sz="1600"/>
              <a:t>  echo "File exists!"</a:t>
            </a:r>
          </a:p>
          <a:p>
            <a:r>
              <a:rPr lang="en-US" sz="1600"/>
              <a:t>else</a:t>
            </a:r>
          </a:p>
          <a:p>
            <a:r>
              <a:rPr lang="en-US" sz="1600"/>
              <a:t>  echo "File not found!"</a:t>
            </a:r>
          </a:p>
          <a:p>
            <a:r>
              <a:rPr lang="en-US" sz="1600"/>
              <a:t>Fi</a:t>
            </a:r>
          </a:p>
          <a:p>
            <a:endParaRPr lang="en-US" sz="1600"/>
          </a:p>
          <a:p>
            <a:r>
              <a:rPr lang="en-US" sz="1600"/>
              <a:t>if [[ -d "my_folder" ]]; then</a:t>
            </a:r>
          </a:p>
          <a:p>
            <a:r>
              <a:rPr lang="en-US" sz="1600"/>
              <a:t>  echo "Directory exists!"</a:t>
            </a:r>
          </a:p>
          <a:p>
            <a:r>
              <a:rPr lang="en-US" sz="1600"/>
              <a:t>else</a:t>
            </a:r>
          </a:p>
          <a:p>
            <a:r>
              <a:rPr lang="en-US" sz="1600"/>
              <a:t>  echo "Directory not found!"</a:t>
            </a:r>
          </a:p>
          <a:p>
            <a:r>
              <a:rPr lang="en-US" sz="1600"/>
              <a:t>Fi</a:t>
            </a: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8C895-EEFC-75A0-CC0E-1AD6F88CBB6E}"/>
              </a:ext>
            </a:extLst>
          </p:cNvPr>
          <p:cNvSpPr txBox="1"/>
          <p:nvPr/>
        </p:nvSpPr>
        <p:spPr>
          <a:xfrm>
            <a:off x="999620" y="3744612"/>
            <a:ext cx="355420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Moving and Copying Files</a:t>
            </a:r>
          </a:p>
          <a:p>
            <a:r>
              <a:rPr lang="en-US" sz="1600"/>
              <a:t>mv my_file.txt /destination_folder/</a:t>
            </a:r>
          </a:p>
          <a:p>
            <a:r>
              <a:rPr lang="en-US" sz="1600"/>
              <a:t>cp my_file.txt /backup_folder/</a:t>
            </a:r>
          </a:p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7D893-30FD-EBD5-D672-CF7939BE3324}"/>
              </a:ext>
            </a:extLst>
          </p:cNvPr>
          <p:cNvSpPr txBox="1"/>
          <p:nvPr/>
        </p:nvSpPr>
        <p:spPr>
          <a:xfrm>
            <a:off x="5283710" y="3998484"/>
            <a:ext cx="385568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Looping Through Files in a Directory</a:t>
            </a:r>
          </a:p>
          <a:p>
            <a:r>
              <a:rPr lang="en-US" sz="1600"/>
              <a:t>for file in my_folder/*; do</a:t>
            </a:r>
          </a:p>
          <a:p>
            <a:r>
              <a:rPr lang="en-US" sz="1600"/>
              <a:t>  echo "Processing $file"</a:t>
            </a:r>
          </a:p>
          <a:p>
            <a:r>
              <a:rPr lang="en-US" sz="1600"/>
              <a:t>Done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E3241C-1A65-CA69-3E5D-AE46211BAD81}"/>
              </a:ext>
            </a:extLst>
          </p:cNvPr>
          <p:cNvSpPr txBox="1"/>
          <p:nvPr/>
        </p:nvSpPr>
        <p:spPr>
          <a:xfrm>
            <a:off x="1049880" y="648456"/>
            <a:ext cx="396793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400" b="1"/>
          </a:p>
          <a:p>
            <a:r>
              <a:rPr lang="en-US" sz="2400" b="1"/>
              <a:t>Exit Codes</a:t>
            </a:r>
          </a:p>
          <a:p>
            <a:endParaRPr lang="en-US"/>
          </a:p>
          <a:p>
            <a:r>
              <a:rPr lang="en-US"/>
              <a:t>$? = is the Exit status of the most recently –executed command</a:t>
            </a:r>
          </a:p>
          <a:p>
            <a:r>
              <a:rPr lang="en-US"/>
              <a:t>$#= Total number of command line arguments passed</a:t>
            </a:r>
          </a:p>
          <a:p>
            <a:r>
              <a:rPr lang="en-US"/>
              <a:t>$*= It’s a space separated string of all arguments</a:t>
            </a:r>
          </a:p>
          <a:p>
            <a:r>
              <a:rPr lang="en-US"/>
              <a:t>$@= Stores all the arguments that we entered on the command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1EE9-4CFD-967F-5F88-040D0CB67B63}"/>
              </a:ext>
            </a:extLst>
          </p:cNvPr>
          <p:cNvSpPr txBox="1"/>
          <p:nvPr/>
        </p:nvSpPr>
        <p:spPr>
          <a:xfrm>
            <a:off x="5650828" y="941804"/>
            <a:ext cx="243942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File Operations</a:t>
            </a:r>
          </a:p>
          <a:p>
            <a:endParaRPr lang="en-US"/>
          </a:p>
          <a:p>
            <a:r>
              <a:rPr lang="en-US"/>
              <a:t>-s file exists and is not empty</a:t>
            </a:r>
          </a:p>
          <a:p>
            <a:r>
              <a:rPr lang="en-US"/>
              <a:t>-f file exists and is not a directory</a:t>
            </a:r>
          </a:p>
          <a:p>
            <a:r>
              <a:rPr lang="en-US"/>
              <a:t>-d directory exists</a:t>
            </a:r>
          </a:p>
          <a:p>
            <a:r>
              <a:rPr lang="en-US"/>
              <a:t>-x file is executable</a:t>
            </a:r>
          </a:p>
          <a:p>
            <a:r>
              <a:rPr lang="en-US"/>
              <a:t>-w file is writable</a:t>
            </a:r>
          </a:p>
          <a:p>
            <a:r>
              <a:rPr lang="en-US"/>
              <a:t>-r file is readable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9BF8A-E865-C784-E595-30C0DA503AC8}"/>
              </a:ext>
            </a:extLst>
          </p:cNvPr>
          <p:cNvSpPr txBox="1"/>
          <p:nvPr/>
        </p:nvSpPr>
        <p:spPr>
          <a:xfrm>
            <a:off x="8538000" y="988123"/>
            <a:ext cx="316508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Comparisons:</a:t>
            </a:r>
          </a:p>
          <a:p>
            <a:endParaRPr lang="en-US"/>
          </a:p>
          <a:p>
            <a:r>
              <a:rPr lang="en-US"/>
              <a:t>-eq equal for numbers</a:t>
            </a:r>
          </a:p>
          <a:p>
            <a:r>
              <a:rPr lang="en-US"/>
              <a:t>==   equal for letters</a:t>
            </a:r>
          </a:p>
          <a:p>
            <a:r>
              <a:rPr lang="en-US"/>
              <a:t>-ne not equal to </a:t>
            </a:r>
          </a:p>
          <a:p>
            <a:r>
              <a:rPr lang="en-US"/>
              <a:t>!==  not equal to for letters</a:t>
            </a:r>
          </a:p>
          <a:p>
            <a:r>
              <a:rPr lang="en-US"/>
              <a:t>-</a:t>
            </a:r>
            <a:r>
              <a:rPr lang="en-US" err="1"/>
              <a:t>lt</a:t>
            </a:r>
            <a:r>
              <a:rPr lang="en-US"/>
              <a:t> less than</a:t>
            </a:r>
          </a:p>
          <a:p>
            <a:r>
              <a:rPr lang="en-US"/>
              <a:t>-le less than or equal to</a:t>
            </a:r>
          </a:p>
          <a:p>
            <a:r>
              <a:rPr lang="en-US"/>
              <a:t>-</a:t>
            </a:r>
            <a:r>
              <a:rPr lang="en-US" err="1"/>
              <a:t>gt</a:t>
            </a:r>
            <a:r>
              <a:rPr lang="en-US"/>
              <a:t> greater than</a:t>
            </a:r>
          </a:p>
          <a:p>
            <a:r>
              <a:rPr lang="en-US"/>
              <a:t>-</a:t>
            </a:r>
            <a:r>
              <a:rPr lang="en-US" err="1"/>
              <a:t>ge</a:t>
            </a:r>
            <a:r>
              <a:rPr lang="en-US"/>
              <a:t> greater than or equal to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D4E5-A253-5158-2977-0710AE31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3" y="2563075"/>
            <a:ext cx="9779183" cy="1744415"/>
          </a:xfrm>
        </p:spPr>
        <p:txBody>
          <a:bodyPr/>
          <a:lstStyle/>
          <a:p>
            <a:br>
              <a:rPr lang="en-US" dirty="0"/>
            </a:br>
            <a:r>
              <a:rPr lang="en-US"/>
              <a:t>WELCOME TO OUR TODAY'S        </a:t>
            </a: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0822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2E1588-A8FA-2759-D65B-12373B27292A}"/>
              </a:ext>
            </a:extLst>
          </p:cNvPr>
          <p:cNvSpPr txBox="1"/>
          <p:nvPr/>
        </p:nvSpPr>
        <p:spPr>
          <a:xfrm>
            <a:off x="910743" y="216151"/>
            <a:ext cx="12107521" cy="643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Real-world, live scenarios</a:t>
            </a:r>
          </a:p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EC2 Instance Bootstrap on Launch</a:t>
            </a:r>
          </a:p>
          <a:p>
            <a:r>
              <a:rPr lang="en-US" sz="2000">
                <a:ea typeface="+mn-lt"/>
                <a:cs typeface="+mn-lt"/>
              </a:rPr>
              <a:t> --When launching an EC2 instance, a Bash script is used as </a:t>
            </a:r>
            <a:r>
              <a:rPr lang="en-US" sz="2000" b="1">
                <a:ea typeface="+mn-lt"/>
                <a:cs typeface="+mn-lt"/>
              </a:rPr>
              <a:t>User Data</a:t>
            </a:r>
            <a:r>
              <a:rPr lang="en-US" sz="2000">
                <a:ea typeface="+mn-lt"/>
                <a:cs typeface="+mn-lt"/>
              </a:rPr>
              <a:t> to configure the instance:</a:t>
            </a: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Resource Cleanup</a:t>
            </a:r>
            <a:r>
              <a:rPr lang="en-US" sz="2000">
                <a:ea typeface="+mn-lt"/>
                <a:cs typeface="+mn-lt"/>
              </a:rPr>
              <a:t>Log Aggregation and Upload</a:t>
            </a:r>
            <a:endParaRPr lang="en-US" sz="2000" b="1">
              <a:latin typeface="Consolas"/>
              <a:ea typeface="+mn-lt"/>
              <a:cs typeface="+mn-lt"/>
            </a:endParaRPr>
          </a:p>
          <a:p>
            <a:r>
              <a:rPr lang="en-US" sz="2000"/>
              <a:t> </a:t>
            </a:r>
            <a:r>
              <a:rPr lang="en-US" sz="2000">
                <a:ea typeface="+mn-lt"/>
                <a:cs typeface="+mn-lt"/>
              </a:rPr>
              <a:t>-- Automatically delete unattached EBS volumes to save cost.</a:t>
            </a:r>
          </a:p>
          <a:p>
            <a:endParaRPr lang="en-US" b="1" dirty="0"/>
          </a:p>
          <a:p>
            <a:r>
              <a:rPr lang="en-US" b="1"/>
              <a:t>Automated Backups to S3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--Daily database dump and backup using </a:t>
            </a:r>
            <a:r>
              <a:rPr lang="en-US" sz="2000">
                <a:latin typeface="Consolas"/>
              </a:rPr>
              <a:t>cron</a:t>
            </a:r>
            <a:r>
              <a:rPr lang="en-US" sz="2000">
                <a:ea typeface="+mn-lt"/>
                <a:cs typeface="+mn-lt"/>
              </a:rPr>
              <a:t> + </a:t>
            </a:r>
            <a:r>
              <a:rPr lang="en-US" sz="2000">
                <a:latin typeface="Consolas"/>
              </a:rPr>
              <a:t>bash</a:t>
            </a:r>
            <a:endParaRPr lang="en-US" sz="2000"/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Monitoring &amp; Health Checks</a:t>
            </a:r>
            <a:endParaRPr lang="en-US" b="1"/>
          </a:p>
          <a:p>
            <a:r>
              <a:rPr lang="en-US" sz="2000" dirty="0"/>
              <a:t> </a:t>
            </a:r>
            <a:r>
              <a:rPr lang="en-US" sz="2000">
                <a:ea typeface="+mn-lt"/>
                <a:cs typeface="+mn-lt"/>
              </a:rPr>
              <a:t>Run a health check every minute; if app is down, restart it and send an SNS alert.</a:t>
            </a:r>
          </a:p>
          <a:p>
            <a:endParaRPr lang="en-US" b="1" dirty="0"/>
          </a:p>
          <a:p>
            <a:r>
              <a:rPr lang="en-US" b="1"/>
              <a:t>Application Deployment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    Pull from Git, restart service</a:t>
            </a:r>
            <a:endParaRPr lang="en-US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Log Aggregation and Upload</a:t>
            </a:r>
            <a:endParaRPr lang="en-US" b="1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8592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7DB8B-B8AD-CC88-907B-5B4D4AE34B3F}"/>
              </a:ext>
            </a:extLst>
          </p:cNvPr>
          <p:cNvSpPr txBox="1"/>
          <p:nvPr/>
        </p:nvSpPr>
        <p:spPr>
          <a:xfrm>
            <a:off x="1142516" y="231591"/>
            <a:ext cx="728740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What is a Cron Job?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 </a:t>
            </a:r>
            <a:r>
              <a:rPr lang="en-US" b="1" err="1">
                <a:ea typeface="+mn-lt"/>
                <a:cs typeface="+mn-lt"/>
              </a:rPr>
              <a:t>cron</a:t>
            </a:r>
            <a:r>
              <a:rPr lang="en-US" b="1">
                <a:ea typeface="+mn-lt"/>
                <a:cs typeface="+mn-lt"/>
              </a:rPr>
              <a:t> job is a scheduled task that runs automatically at specified intervals on Unix/Linux systems.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 It is managed by a background service called the </a:t>
            </a:r>
            <a:r>
              <a:rPr lang="en-US" b="1" err="1">
                <a:ea typeface="+mn-lt"/>
                <a:cs typeface="+mn-lt"/>
              </a:rPr>
              <a:t>cron</a:t>
            </a:r>
            <a:r>
              <a:rPr lang="en-US" b="1">
                <a:ea typeface="+mn-lt"/>
                <a:cs typeface="+mn-lt"/>
              </a:rPr>
              <a:t> daemon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latin typeface="Consolas"/>
              </a:rPr>
              <a:t>crond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How this mechanism works : 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There are 2 parts to this process. 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1) A </a:t>
            </a:r>
            <a:r>
              <a:rPr lang="en-US" sz="1600" err="1">
                <a:ea typeface="+mn-lt"/>
                <a:cs typeface="+mn-lt"/>
              </a:rPr>
              <a:t>cron</a:t>
            </a:r>
            <a:r>
              <a:rPr lang="en-US" sz="1600">
                <a:ea typeface="+mn-lt"/>
                <a:cs typeface="+mn-lt"/>
              </a:rPr>
              <a:t> process ( or daemon) is running in the back ground that executes the scripts 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2) Each user in the system has a table called crontab that will define what jobs need to be executed.</a:t>
            </a:r>
            <a:endParaRPr lang="en-US" sz="1600"/>
          </a:p>
          <a:p>
            <a:endParaRPr lang="en-US" sz="1600"/>
          </a:p>
          <a:p>
            <a:r>
              <a:rPr lang="en-US" sz="1500">
                <a:ea typeface="+mn-lt"/>
                <a:cs typeface="+mn-lt"/>
              </a:rPr>
              <a:t>How to see the crontab : ( Or crontab related commands ) 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list crontab</a:t>
            </a:r>
            <a:r>
              <a:rPr lang="en-US" sz="1300">
                <a:ea typeface="+mn-lt"/>
                <a:cs typeface="+mn-lt"/>
              </a:rPr>
              <a:t> - crontab -l </a:t>
            </a:r>
            <a:br>
              <a:rPr lang="en-US" sz="1300">
                <a:ea typeface="+mn-lt"/>
                <a:cs typeface="+mn-lt"/>
              </a:rPr>
            </a:br>
            <a:r>
              <a:rPr lang="en-US" sz="1300">
                <a:ea typeface="+mn-lt"/>
                <a:cs typeface="+mn-lt"/>
              </a:rPr>
              <a:t>edit crontab - crontab –e </a:t>
            </a:r>
            <a:br>
              <a:rPr lang="en-US" sz="1300">
                <a:ea typeface="+mn-lt"/>
                <a:cs typeface="+mn-lt"/>
              </a:rPr>
            </a:br>
            <a:r>
              <a:rPr lang="en-US" sz="1300">
                <a:ea typeface="+mn-lt"/>
                <a:cs typeface="+mn-lt"/>
              </a:rPr>
              <a:t>remove crontab - crontab -r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2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F5E6C-3051-D8AE-BD03-F714C101BFF5}"/>
              </a:ext>
            </a:extLst>
          </p:cNvPr>
          <p:cNvSpPr txBox="1"/>
          <p:nvPr/>
        </p:nvSpPr>
        <p:spPr>
          <a:xfrm>
            <a:off x="169377" y="756531"/>
            <a:ext cx="73805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ea typeface="+mn-lt"/>
                <a:cs typeface="+mn-lt"/>
              </a:rPr>
              <a:t>                   </a:t>
            </a:r>
            <a:r>
              <a:rPr lang="en-US" sz="1500" b="1">
                <a:ea typeface="+mn-lt"/>
                <a:cs typeface="+mn-lt"/>
              </a:rPr>
              <a:t>How to schedule a </a:t>
            </a:r>
            <a:r>
              <a:rPr lang="en-US" sz="1500" b="1" err="1">
                <a:ea typeface="+mn-lt"/>
                <a:cs typeface="+mn-lt"/>
              </a:rPr>
              <a:t>cron</a:t>
            </a:r>
            <a:r>
              <a:rPr lang="en-US" sz="1500" b="1">
                <a:ea typeface="+mn-lt"/>
                <a:cs typeface="+mn-lt"/>
              </a:rPr>
              <a:t> job </a:t>
            </a:r>
            <a:br>
              <a:rPr lang="en-US" sz="1500" b="1">
                <a:ea typeface="+mn-lt"/>
                <a:cs typeface="+mn-lt"/>
              </a:rPr>
            </a:br>
            <a:br>
              <a:rPr lang="en-US" sz="1500" b="1">
                <a:ea typeface="+mn-lt"/>
                <a:cs typeface="+mn-lt"/>
              </a:rPr>
            </a:br>
            <a:r>
              <a:rPr lang="en-US" sz="1500" b="1">
                <a:ea typeface="+mn-lt"/>
                <a:cs typeface="+mn-lt"/>
              </a:rPr>
              <a:t>General Syntax :</a:t>
            </a:r>
            <a:r>
              <a:rPr lang="en-US" sz="1300" b="1">
                <a:ea typeface="+mn-lt"/>
                <a:cs typeface="+mn-lt"/>
              </a:rPr>
              <a:t> Frequency Command STDOUT STDIN </a:t>
            </a:r>
            <a:br>
              <a:rPr lang="en-US" sz="1300" b="1">
                <a:ea typeface="+mn-lt"/>
                <a:cs typeface="+mn-lt"/>
              </a:rPr>
            </a:br>
            <a:r>
              <a:rPr lang="en-US" sz="1300" b="1">
                <a:ea typeface="+mn-lt"/>
                <a:cs typeface="+mn-lt"/>
              </a:rPr>
              <a:t>How to Define Frequency : Frequency of the a job is defined by 5 fields. Each file is as shown in the </a:t>
            </a:r>
            <a:br>
              <a:rPr lang="en-US" sz="1300" b="1">
                <a:ea typeface="+mn-lt"/>
                <a:cs typeface="+mn-lt"/>
              </a:rPr>
            </a:br>
            <a:r>
              <a:rPr lang="en-US" sz="1300" b="1">
                <a:ea typeface="+mn-lt"/>
                <a:cs typeface="+mn-lt"/>
              </a:rPr>
              <a:t>below diagram. </a:t>
            </a:r>
            <a:br>
              <a:rPr lang="en-US" sz="1300" b="1">
                <a:ea typeface="+mn-lt"/>
                <a:cs typeface="+mn-lt"/>
              </a:rPr>
            </a:br>
            <a:br>
              <a:rPr lang="en-US" sz="1300">
                <a:ea typeface="+mn-lt"/>
                <a:cs typeface="+mn-lt"/>
              </a:rPr>
            </a:br>
            <a:br>
              <a:rPr lang="en-US" sz="1300">
                <a:ea typeface="+mn-lt"/>
                <a:cs typeface="+mn-lt"/>
              </a:rPr>
            </a:br>
            <a:endParaRPr lang="en-US" sz="1300">
              <a:ea typeface="+mn-lt"/>
              <a:cs typeface="+mn-lt"/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69B409A-8B79-6128-9525-16BF1F73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6" y="2409053"/>
            <a:ext cx="7124700" cy="278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1558B-85DB-1524-D0CB-52398057A267}"/>
              </a:ext>
            </a:extLst>
          </p:cNvPr>
          <p:cNvSpPr txBox="1"/>
          <p:nvPr/>
        </p:nvSpPr>
        <p:spPr>
          <a:xfrm>
            <a:off x="447743" y="5511873"/>
            <a:ext cx="6573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0 2 * * * tar -</a:t>
            </a:r>
            <a:r>
              <a:rPr lang="en-US" err="1">
                <a:ea typeface="+mn-lt"/>
                <a:cs typeface="+mn-lt"/>
              </a:rPr>
              <a:t>czf</a:t>
            </a:r>
            <a:r>
              <a:rPr lang="en-US">
                <a:ea typeface="+mn-lt"/>
                <a:cs typeface="+mn-lt"/>
              </a:rPr>
              <a:t> /backup/</a:t>
            </a:r>
            <a:r>
              <a:rPr lang="en-US" err="1">
                <a:ea typeface="+mn-lt"/>
                <a:cs typeface="+mn-lt"/>
              </a:rPr>
              <a:t>etc</a:t>
            </a:r>
            <a:r>
              <a:rPr lang="en-US">
                <a:ea typeface="+mn-lt"/>
                <a:cs typeface="+mn-lt"/>
              </a:rPr>
              <a:t>-$(date +\%F).tar.gz /</a:t>
            </a:r>
            <a:r>
              <a:rPr lang="en-US" err="1">
                <a:ea typeface="+mn-lt"/>
                <a:cs typeface="+mn-lt"/>
              </a:rPr>
              <a:t>etc</a:t>
            </a:r>
          </a:p>
          <a:p>
            <a:r>
              <a:rPr lang="en-US">
                <a:ea typeface="+mn-lt"/>
                <a:cs typeface="+mn-lt"/>
              </a:rPr>
              <a:t>-- back up daily at 2 AM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questions and answers&#10;&#10;AI-generated content may be incorrect.">
            <a:extLst>
              <a:ext uri="{FF2B5EF4-FFF2-40B4-BE49-F238E27FC236}">
                <a16:creationId xmlns:a16="http://schemas.microsoft.com/office/drawing/2014/main" id="{D77EE644-9D2D-35A2-07E4-995E34E0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2" y="0"/>
            <a:ext cx="12179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7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AA6F-8147-9CE4-E60F-D3CCB74CA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THANK YOU</a:t>
            </a:r>
          </a:p>
        </p:txBody>
      </p:sp>
      <p:pic>
        <p:nvPicPr>
          <p:cNvPr id="4" name="Picture 3" descr="A thank you message on a blue background&#10;&#10;AI-generated content may be incorrect.">
            <a:extLst>
              <a:ext uri="{FF2B5EF4-FFF2-40B4-BE49-F238E27FC236}">
                <a16:creationId xmlns:a16="http://schemas.microsoft.com/office/drawing/2014/main" id="{BBFFD257-0E40-8C32-9BCF-922D7FDE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1.Introduction</a:t>
            </a:r>
          </a:p>
          <a:p>
            <a:r>
              <a:rPr lang="en-US">
                <a:ea typeface="+mn-lt"/>
                <a:cs typeface="+mn-lt"/>
              </a:rPr>
              <a:t>2.Basic Bash Syntax</a:t>
            </a:r>
            <a:endParaRPr lang="en-US"/>
          </a:p>
          <a:p>
            <a:r>
              <a:rPr lang="en-US"/>
              <a:t>3.</a:t>
            </a:r>
            <a:r>
              <a:rPr lang="en-US">
                <a:ea typeface="+mn-lt"/>
                <a:cs typeface="+mn-lt"/>
              </a:rPr>
              <a:t>Working with Files and Directories</a:t>
            </a:r>
          </a:p>
          <a:p>
            <a:r>
              <a:rPr lang="en-US"/>
              <a:t>4.Functions</a:t>
            </a:r>
            <a:r>
              <a:rPr lang="en-US">
                <a:ea typeface="+mn-lt"/>
                <a:cs typeface="+mn-lt"/>
              </a:rPr>
              <a:t> and Script Execution</a:t>
            </a:r>
          </a:p>
          <a:p>
            <a:r>
              <a:rPr lang="en-US">
                <a:ea typeface="+mn-lt"/>
                <a:cs typeface="+mn-lt"/>
              </a:rPr>
              <a:t>5. Advanced Topics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7247237" cy="4114800"/>
          </a:xfrm>
        </p:spPr>
        <p:txBody>
          <a:bodyPr/>
          <a:lstStyle/>
          <a:p>
            <a:r>
              <a:rPr lang="en-US" sz="2000" dirty="0"/>
              <a:t>1</a:t>
            </a:r>
            <a:r>
              <a:rPr lang="en-US" sz="2400" dirty="0"/>
              <a:t>. Introduction to Bash Scripting</a:t>
            </a:r>
          </a:p>
          <a:p>
            <a:br>
              <a:rPr lang="en-US" sz="2400" dirty="0"/>
            </a:br>
            <a:r>
              <a:rPr lang="en-US" sz="2400" dirty="0"/>
              <a:t>2.What is Bash scripting?</a:t>
            </a:r>
          </a:p>
          <a:p>
            <a:br>
              <a:rPr lang="en-US" sz="2400" dirty="0"/>
            </a:br>
            <a:r>
              <a:rPr lang="en-US" sz="2400" dirty="0"/>
              <a:t>3.Why use Bash for automation?</a:t>
            </a:r>
          </a:p>
          <a:p>
            <a:br>
              <a:rPr lang="en-US" sz="2400" dirty="0"/>
            </a:br>
            <a:r>
              <a:rPr lang="en-US" sz="2400" dirty="0"/>
              <a:t>4.Common use cases in system administration and DevOps.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7D64FB9-9700-7C77-9597-74EC29986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erson sitting in a chair&#10;&#10;AI-generated content may be incorrect.">
            <a:extLst>
              <a:ext uri="{FF2B5EF4-FFF2-40B4-BE49-F238E27FC236}">
                <a16:creationId xmlns:a16="http://schemas.microsoft.com/office/drawing/2014/main" id="{9CEA8A55-9C6F-AB33-F640-DA124B52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04" y="689018"/>
            <a:ext cx="8760683" cy="57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341" y="3897"/>
            <a:ext cx="9789480" cy="2311347"/>
          </a:xfrm>
        </p:spPr>
        <p:txBody>
          <a:bodyPr/>
          <a:lstStyle/>
          <a:p>
            <a:br>
              <a:rPr lang="en-US" sz="2400"/>
            </a:br>
            <a:r>
              <a:rPr lang="en-US" sz="2400"/>
              <a:t>What is Bash scripting?</a:t>
            </a:r>
            <a:br>
              <a:rPr lang="en-US" sz="2400"/>
            </a:br>
            <a:br>
              <a:rPr lang="en-US" sz="2400"/>
            </a:br>
            <a:r>
              <a:rPr lang="en-US" sz="2000" b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Bash is a command-line interpreter or Unix Shell and it is widely used in Linux Operating System. It is written by Brian Jhan Fox. It is used as a default login shell for most Linux distributions. </a:t>
            </a:r>
            <a:endParaRPr lang="en-US" sz="2000" b="0">
              <a:latin typeface="Calibri"/>
              <a:ea typeface="Calibri"/>
              <a:cs typeface="Calibri"/>
            </a:endParaRPr>
          </a:p>
          <a:p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 b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Scripting is used to automate the execution of the tasks so that humans do not need to perform them individually.</a:t>
            </a:r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3624" y="2838064"/>
            <a:ext cx="9780587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83210">
              <a:buNone/>
            </a:pPr>
            <a:r>
              <a:rPr lang="en-US" b="1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Bash scripting is a great way to automate different types of tasks in a system. Developers can avoid doing repetitive tasks using bash scripting. </a:t>
            </a:r>
            <a:endParaRPr lang="en-US" b="1">
              <a:latin typeface="Calibri"/>
              <a:ea typeface="Calibri"/>
              <a:cs typeface="Calibri"/>
            </a:endParaRPr>
          </a:p>
          <a:p>
            <a:pPr indent="-283210">
              <a:buNone/>
            </a:pPr>
            <a:r>
              <a:rPr lang="en-US" b="1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Bash is like a robot assistant for your computer. It lets you control your Linux/Unix system by typing commands (e.g., ls to list files). Instead of doing tasks manually, you can write a Bash script—a text file with commands—to automate things like organizing files, installing software, or backing up data</a:t>
            </a:r>
            <a:endParaRPr lang="en-US" b="1">
              <a:latin typeface="Calibri"/>
              <a:ea typeface="Calibri"/>
              <a:cs typeface="Calibri"/>
            </a:endParaRPr>
          </a:p>
          <a:p>
            <a:pPr marL="5969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" y="177553"/>
            <a:ext cx="7407649" cy="3256956"/>
          </a:xfrm>
        </p:spPr>
        <p:txBody>
          <a:bodyPr/>
          <a:lstStyle/>
          <a:p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r>
              <a:rPr lang="en-US" sz="2800"/>
              <a:t>Why use Bash for automation?</a:t>
            </a:r>
            <a:br>
              <a:rPr lang="en-US" sz="2800"/>
            </a:br>
            <a:br>
              <a:rPr lang="en-US" sz="2800"/>
            </a:br>
            <a:r>
              <a:rPr lang="en-US" sz="2800" b="0"/>
              <a:t>Bash is a powerhouse for automation because it’s simple, efficient, and deeply integrated with Unix/Linux environments.</a:t>
            </a:r>
            <a:endParaRPr lang="en-US" sz="2800" b="0">
              <a:solidFill>
                <a:srgbClr val="000000"/>
              </a:solidFill>
            </a:endParaRPr>
          </a:p>
          <a:p>
            <a:br>
              <a:rPr lang="en-US" sz="2800"/>
            </a:br>
            <a:endParaRPr lang="en-US" sz="2800"/>
          </a:p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6" y="2068830"/>
            <a:ext cx="9793584" cy="4560456"/>
          </a:xfrm>
        </p:spPr>
        <p:txBody>
          <a:bodyPr/>
          <a:lstStyle/>
          <a:p>
            <a:r>
              <a:rPr lang="en-US" sz="1200">
                <a:ea typeface="+mn-lt"/>
                <a:cs typeface="+mn-lt"/>
              </a:rPr>
              <a:t>Bash is built into most Linux distributions, making it easily accessible for system administrators and developers.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Unlike heavier scripting languages, Bash runs natively in the shell, minimizing resource consumption and execution time.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You can seamlessly combine Bash with Unix commands (grep, sed, awk, curl, etc.) to process text, manage files, and interact with APIs.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Excellent for System Automation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Automates tasks like user management, backups, log rotations, and security audits.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Example: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tar -czf /backup/system_$(date +%F).tar.gz /etc /home /var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Script Scheduling with Cron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Bash integrates smoothly with cron, enabling scheduled automation for repetitive tasks.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Example: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0 2 * * * /home/user/backup.sh  # Runs the script every day at 2 AM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Ideal for AWS &amp; DevOps Automation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Can automate AWS services using CLI commands, handling tasks like launching EC2 instances or managing S3 buckets.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Example: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aws s3 sync /local/path s3://my-bucket --delete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8" y="624988"/>
            <a:ext cx="9601200" cy="1653371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Common use cases in system administration and DevOps</a:t>
            </a:r>
            <a:br>
              <a:rPr lang="en-US" sz="2400" dirty="0"/>
            </a:br>
            <a:br>
              <a:rPr lang="en-US" sz="2400" dirty="0"/>
            </a:br>
            <a:r>
              <a:rPr lang="en-US" sz="1800" b="0" dirty="0">
                <a:ea typeface="+mj-lt"/>
                <a:cs typeface="+mj-lt"/>
              </a:rPr>
              <a:t>Bash scripting plays a crucial role in </a:t>
            </a:r>
            <a:r>
              <a:rPr lang="en-US" sz="1800" dirty="0">
                <a:ea typeface="+mj-lt"/>
                <a:cs typeface="+mj-lt"/>
              </a:rPr>
              <a:t>system administration and DevOps</a:t>
            </a:r>
            <a:r>
              <a:rPr lang="en-US" sz="1800" b="0" dirty="0">
                <a:ea typeface="+mj-lt"/>
                <a:cs typeface="+mj-lt"/>
              </a:rPr>
              <a:t>, helping automate repetitive tasks and streamline operations. Here are some </a:t>
            </a:r>
            <a:r>
              <a:rPr lang="en-US" sz="1800" dirty="0">
                <a:ea typeface="+mj-lt"/>
                <a:cs typeface="+mj-lt"/>
              </a:rPr>
              <a:t>common use cases</a:t>
            </a:r>
            <a:r>
              <a:rPr lang="en-US" sz="1800" b="0" dirty="0">
                <a:ea typeface="+mj-lt"/>
                <a:cs typeface="+mj-lt"/>
              </a:rPr>
              <a:t>:</a:t>
            </a:r>
            <a:endParaRPr lang="en-US" sz="1800" dirty="0"/>
          </a:p>
          <a:p>
            <a:endParaRPr lang="en-US" sz="2400"/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4634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User and Permission Management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Automate user creation and permission assignments.</a:t>
            </a:r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while read user; do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 useradd "$user"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 echo "$user:password123" | chpasswd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done &lt; users.txt</a:t>
            </a:r>
          </a:p>
          <a:p>
            <a:r>
              <a:rPr lang="en-US" sz="1400" b="1">
                <a:ea typeface="+mn-lt"/>
                <a:cs typeface="+mn-lt"/>
              </a:rPr>
              <a:t>Automated Backups &amp; Log Management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Schedule regular backups of configurations, databases, or logs.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Rotate logs to prevent excessive disk usage.</a:t>
            </a:r>
          </a:p>
          <a:p>
            <a:r>
              <a:rPr lang="en-US" sz="1400">
                <a:ea typeface="+mn-lt"/>
                <a:cs typeface="+mn-lt"/>
              </a:rPr>
              <a:t>tar -czf /backup/config_$(date +%F).tar.gz /etc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find /var/log -type f -name "*.log" -mtime +7 -exec rm {} \;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400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5472332" cy="4024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AWS &amp; Cloud Automation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Automate AWS CLI tasks like </a:t>
            </a:r>
            <a:r>
              <a:rPr lang="en-US" sz="1400" b="1">
                <a:ea typeface="+mn-lt"/>
                <a:cs typeface="+mn-lt"/>
              </a:rPr>
              <a:t>S3 bucket management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b="1">
                <a:ea typeface="+mn-lt"/>
                <a:cs typeface="+mn-lt"/>
              </a:rPr>
              <a:t>IAM policies</a:t>
            </a:r>
            <a:r>
              <a:rPr lang="en-US" sz="1400">
                <a:ea typeface="+mn-lt"/>
                <a:cs typeface="+mn-lt"/>
              </a:rPr>
              <a:t>, and </a:t>
            </a:r>
            <a:r>
              <a:rPr lang="en-US" sz="1400" b="1">
                <a:ea typeface="+mn-lt"/>
                <a:cs typeface="+mn-lt"/>
              </a:rPr>
              <a:t>EC2 instance scaling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aws s3 sync /data s3://my-bucket --delete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aws ec2 start-instances --instance-ids i-12345678</a:t>
            </a:r>
            <a:endParaRPr lang="en-US"/>
          </a:p>
          <a:p>
            <a:r>
              <a:rPr lang="en-US" sz="1400" b="1">
                <a:ea typeface="+mn-lt"/>
                <a:cs typeface="+mn-lt"/>
              </a:rPr>
              <a:t>Scheduled Task Execution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Use </a:t>
            </a:r>
            <a:r>
              <a:rPr lang="en-US" sz="1400" b="1">
                <a:ea typeface="+mn-lt"/>
                <a:cs typeface="+mn-lt"/>
              </a:rPr>
              <a:t>cron</a:t>
            </a:r>
            <a:r>
              <a:rPr lang="en-US" sz="1400">
                <a:ea typeface="+mn-lt"/>
                <a:cs typeface="+mn-lt"/>
              </a:rPr>
              <a:t> to schedule scripts for regular execution.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0 1 * * * /home/user/backup.sh  # Run backup script daily at 1 AM</a:t>
            </a:r>
            <a:endParaRPr lang="en-US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3008"/>
            <a:ext cx="9779183" cy="1964470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Basic Bash Syntax</a:t>
            </a:r>
            <a:br>
              <a:rPr lang="en-US" b="0">
                <a:ea typeface="+mj-lt"/>
                <a:cs typeface="+mj-lt"/>
              </a:rPr>
            </a:br>
            <a:r>
              <a:rPr lang="en-US" sz="1600">
                <a:latin typeface="Calibri"/>
                <a:ea typeface="Calibri"/>
                <a:cs typeface="Calibri"/>
              </a:rPr>
              <a:t>How to Write Your First Bash Script</a:t>
            </a:r>
            <a:br>
              <a:rPr lang="en-US" sz="1600">
                <a:latin typeface="Calibri"/>
                <a:ea typeface="Calibri"/>
                <a:cs typeface="Calibri"/>
              </a:rPr>
            </a:br>
            <a:endParaRPr lang="en-US" sz="1600">
              <a:latin typeface="Calibri"/>
              <a:ea typeface="Calibri"/>
              <a:cs typeface="Calibri"/>
            </a:endParaRPr>
          </a:p>
          <a:p>
            <a:r>
              <a:rPr lang="en-US" sz="1600" b="0">
                <a:latin typeface="Calibri"/>
                <a:ea typeface="Calibri"/>
                <a:cs typeface="Calibri"/>
              </a:rPr>
              <a:t>Let’s create a simple script that says "Hello, World!":</a:t>
            </a:r>
            <a:br>
              <a:rPr lang="en-US"/>
            </a:b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>
                <a:latin typeface="Calibri"/>
                <a:ea typeface="Calibri"/>
                <a:cs typeface="Calibri"/>
              </a:rPr>
              <a:t>First, we will create a file with the .bash extension.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>
                <a:latin typeface="Calibri"/>
                <a:ea typeface="Calibri"/>
                <a:cs typeface="Calibri"/>
              </a:rPr>
              <a:t>Next, we will write down the bash scripts within it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>
                <a:latin typeface="Calibri"/>
                <a:ea typeface="Calibri"/>
                <a:cs typeface="Calibri"/>
              </a:rPr>
              <a:t>After that, we will provide execution permission to it.</a:t>
            </a:r>
            <a:endParaRPr lang="en-US" sz="1600">
              <a:latin typeface="Calibri"/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Create a Script File: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 vi </a:t>
            </a:r>
            <a:r>
              <a:rPr lang="en-US" err="1">
                <a:ea typeface="+mn-lt"/>
                <a:cs typeface="+mn-lt"/>
              </a:rPr>
              <a:t>hello.bash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Add code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   #!/bin/bash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   echo "Hello world"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Make it Executable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       </a:t>
            </a:r>
            <a:r>
              <a:rPr lang="en-US" err="1">
                <a:ea typeface="+mn-lt"/>
                <a:cs typeface="+mn-lt"/>
              </a:rPr>
              <a:t>chmod</a:t>
            </a:r>
            <a:r>
              <a:rPr lang="en-US">
                <a:ea typeface="+mn-lt"/>
                <a:cs typeface="+mn-lt"/>
              </a:rPr>
              <a:t> +x </a:t>
            </a:r>
            <a:r>
              <a:rPr lang="en-US" err="1">
                <a:ea typeface="+mn-lt"/>
                <a:cs typeface="+mn-lt"/>
              </a:rPr>
              <a:t>hello.bash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 Run  ./</a:t>
            </a:r>
            <a:r>
              <a:rPr lang="en-US" err="1">
                <a:ea typeface="+mn-lt"/>
                <a:cs typeface="+mn-lt"/>
              </a:rPr>
              <a:t>hello.bash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#!/bin/bash         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Age=17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if [ "$Age" -</a:t>
            </a:r>
            <a:r>
              <a:rPr lang="en-US" err="1">
                <a:latin typeface="Consolas"/>
              </a:rPr>
              <a:t>ge</a:t>
            </a:r>
            <a:r>
              <a:rPr lang="en-US">
                <a:latin typeface="Consolas"/>
              </a:rPr>
              <a:t> 18 ]; then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    echo "You can vote"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else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    echo "You cannot vote"    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fi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52C7A-8834-4F18-859F-7167A187E13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Custom</vt:lpstr>
      <vt:lpstr>BASH SCRIPTING</vt:lpstr>
      <vt:lpstr> WELCOME TO OUR TODAY'S        PRESENTATION</vt:lpstr>
      <vt:lpstr>Agenda</vt:lpstr>
      <vt:lpstr>1. Introduction to Bash Scripting  2.What is Bash scripting?  3.Why use Bash for automation?  4.Common use cases in system administration and DevOps. </vt:lpstr>
      <vt:lpstr>PowerPoint Presentation</vt:lpstr>
      <vt:lpstr> What is Bash scripting?  Bash is a command-line interpreter or Unix Shell and it is widely used in Linux Operating System. It is written by Brian Jhan Fox. It is used as a default login shell for most Linux distributions.   Scripting is used to automate the execution of the tasks so that humans do not need to perform them individually.</vt:lpstr>
      <vt:lpstr>          Why use Bash for automation?  Bash is a powerhouse for automation because it’s simple, efficient, and deeply integrated with Unix/Linux environments.   </vt:lpstr>
      <vt:lpstr>   Common use cases in system administration and DevOps  Bash scripting plays a crucial role in system administration and DevOps, helping automate repetitive tasks and streamline operations. Here are some common use cases:  </vt:lpstr>
      <vt:lpstr>Basic Bash Syntax How to Write Your First Bash Script  Let’s create a simple script that says "Hello, World!":  First, we will create a file with the .bash extension. Next, we will write down the bash scripts within it After that, we will provide execution permission to it.</vt:lpstr>
      <vt:lpstr>PowerPoint Presentation</vt:lpstr>
      <vt:lpstr>                  Key Concepts of Bash Scripting              File Names and Permissions        Variables in bash                      There are two types of variables present within Bash Scripting.  Conventionally, If a variable, is declared inside a function then  it is generally a local variable and if it is declared outside then I t is a global variable.  In the case of a bash script, this concept is a little bit different,  here any variable whether it is  written inside a function or outside a function  by default is a global variable.  If we want to make a local variable then  we need to use the keyword "local"   </vt:lpstr>
      <vt:lpstr>Decision Making in bash  -- 2 types of decision-making statements are used in bash scripting  1. If-else statement:           2. case-sac statement:</vt:lpstr>
      <vt:lpstr>String and Numeric Comparisons                            Arithmetic Operators</vt:lpstr>
      <vt:lpstr>Bash Scripting - For Loop  Depending on the use case and the problem it is trying to automate, there are a couple of ways to use loops  Simple For loop  Range-based for loop  Array iteration for loops  C-Styled for loops  Infinite for loop</vt:lpstr>
      <vt:lpstr>Bash Scripting - While Loop  A while loop is a control flow statement in Bash scripting that allows a   certain block of code to be executed repeatedly as long as a specified   condition is true. The loop provides a way to automate repetitive tasks and   is a fundamental construct in scripting and programming. </vt:lpstr>
      <vt:lpstr> Bash Scripting – Array Arrays allow us to store and retrieve elements in a list form which can be  used for certain tasks. In bash, we also have arrays that help us in creating scripts in the command line for storing data in a list format.   Creating Arrays To create a basic array in a bash script, we can use the declare -a command followed by the name of the array variable you would like to give.   #!/bin/usr/env bash
declare -a sport=(
[0]=football
[1]=cricket
[2]=hockey
[3]=basketball
)          </vt:lpstr>
      <vt:lpstr>PowerPoint Presentation</vt:lpstr>
      <vt:lpstr>Working with Files and Directories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42</cp:revision>
  <dcterms:created xsi:type="dcterms:W3CDTF">2025-05-15T06:22:58Z</dcterms:created>
  <dcterms:modified xsi:type="dcterms:W3CDTF">2025-05-16T14:16:11Z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