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3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2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4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011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0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7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825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25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67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0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7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93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3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1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4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45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33F7A7-D65F-4B61-94B9-AA50CEFC26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9BC80-25D6-42DB-B172-6C761A45E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19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52451"/>
          </a:xfrm>
        </p:spPr>
        <p:txBody>
          <a:bodyPr/>
          <a:lstStyle/>
          <a:p>
            <a:r>
              <a:rPr lang="en-IN" sz="4800" i="1" dirty="0" smtClean="0"/>
              <a:t>  Client-Server    Architecture</a:t>
            </a:r>
            <a:r>
              <a:rPr lang="en-IN" sz="4800" dirty="0" smtClean="0"/>
              <a:t> 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136570"/>
            <a:ext cx="10941251" cy="2603863"/>
          </a:xfrm>
        </p:spPr>
        <p:txBody>
          <a:bodyPr/>
          <a:lstStyle/>
          <a:p>
            <a:r>
              <a:rPr lang="en-US" dirty="0"/>
              <a:t>Working Process, Tiers, and Real-World </a:t>
            </a:r>
            <a:r>
              <a:rPr lang="en-US" dirty="0" smtClean="0"/>
              <a:t>Examples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-V Sivakumar Reddy</a:t>
            </a:r>
          </a:p>
        </p:txBody>
      </p:sp>
    </p:spTree>
    <p:extLst>
      <p:ext uri="{BB962C8B-B14F-4D97-AF65-F5344CB8AC3E}">
        <p14:creationId xmlns:p14="http://schemas.microsoft.com/office/powerpoint/2010/main" val="381426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Conclusion: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1665" y="2048939"/>
            <a:ext cx="965361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computing 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enabling client-server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various architectures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(Standalone, Client-Database, Multi-tier).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 scalability, security, and centralized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involve network dependency, complexity, and cost.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trends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AI-driven automation, cloud computing, and edge computing.</a:t>
            </a:r>
          </a:p>
        </p:txBody>
      </p:sp>
    </p:spTree>
    <p:extLst>
      <p:ext uri="{BB962C8B-B14F-4D97-AF65-F5344CB8AC3E}">
        <p14:creationId xmlns:p14="http://schemas.microsoft.com/office/powerpoint/2010/main" val="217656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9551" y="2505038"/>
            <a:ext cx="9404723" cy="1400530"/>
          </a:xfrm>
        </p:spPr>
        <p:txBody>
          <a:bodyPr/>
          <a:lstStyle/>
          <a:p>
            <a:r>
              <a:rPr lang="en-US" dirty="0" smtClean="0"/>
              <a:t>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70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9396"/>
          </a:xfrm>
        </p:spPr>
        <p:txBody>
          <a:bodyPr/>
          <a:lstStyle/>
          <a:p>
            <a:r>
              <a:rPr lang="en-IN" sz="3200" dirty="0"/>
              <a:t>Introduction to Client-Server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10579238" cy="43304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Definition</a:t>
            </a:r>
          </a:p>
          <a:p>
            <a:r>
              <a:rPr lang="en-US" dirty="0"/>
              <a:t>Client-Server Architecture is a </a:t>
            </a:r>
            <a:r>
              <a:rPr lang="en-US" b="1" dirty="0"/>
              <a:t>computing model</a:t>
            </a:r>
            <a:r>
              <a:rPr lang="en-US" dirty="0"/>
              <a:t> where multiple clients interact with a centralized server that processes requests and provides services. It is widely used in </a:t>
            </a:r>
            <a:r>
              <a:rPr lang="en-US" b="1" dirty="0"/>
              <a:t>web applications, cloud systems, and enterprise networks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Importance</a:t>
            </a:r>
          </a:p>
          <a:p>
            <a:r>
              <a:rPr lang="en-US" b="1" dirty="0"/>
              <a:t>Efficient resource management</a:t>
            </a:r>
            <a:r>
              <a:rPr lang="en-US" dirty="0"/>
              <a:t> through centralized control.</a:t>
            </a:r>
          </a:p>
          <a:p>
            <a:r>
              <a:rPr lang="en-US" b="1" dirty="0"/>
              <a:t>Multi-user accessibility</a:t>
            </a:r>
            <a:r>
              <a:rPr lang="en-US" dirty="0"/>
              <a:t> for simultaneous interaction.</a:t>
            </a:r>
          </a:p>
          <a:p>
            <a:r>
              <a:rPr lang="en-US" b="1" dirty="0"/>
              <a:t>Security &amp; reliability</a:t>
            </a:r>
            <a:r>
              <a:rPr lang="en-US" dirty="0"/>
              <a:t> ensuring controlled access and secure transactions.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15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Working Process of Client-Server Architecture</a:t>
            </a:r>
            <a:endParaRPr lang="en-IN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853248"/>
            <a:ext cx="100726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sends a request.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processes the request.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 is sent back to the client.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Example: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a user searches on Google, the browser (client) communicates with Google’s servers for data retrieval.</a:t>
            </a:r>
          </a:p>
        </p:txBody>
      </p:sp>
    </p:spTree>
    <p:extLst>
      <p:ext uri="{BB962C8B-B14F-4D97-AF65-F5344CB8AC3E}">
        <p14:creationId xmlns:p14="http://schemas.microsoft.com/office/powerpoint/2010/main" val="276276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7145"/>
          </a:xfrm>
        </p:spPr>
        <p:txBody>
          <a:bodyPr/>
          <a:lstStyle/>
          <a:p>
            <a:r>
              <a:rPr lang="en-IN" sz="3200" dirty="0"/>
              <a:t>1-Tier Architecture (Standalone Applications)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96091" y="1942011"/>
            <a:ext cx="6217920" cy="491598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Definition</a:t>
            </a:r>
          </a:p>
          <a:p>
            <a:r>
              <a:rPr lang="en-US" dirty="0"/>
              <a:t>1-Tier Architecture refers to a </a:t>
            </a:r>
            <a:r>
              <a:rPr lang="en-US" b="1" dirty="0"/>
              <a:t>system where all components—user interface, business logic, and data storage—exist within a single application or machine</a:t>
            </a:r>
            <a:r>
              <a:rPr lang="en-US" dirty="0"/>
              <a:t>. It does not require a separate server for processing or data management.</a:t>
            </a:r>
          </a:p>
          <a:p>
            <a:r>
              <a:rPr lang="en-US" b="1" dirty="0"/>
              <a:t>Example Scenario</a:t>
            </a:r>
          </a:p>
          <a:p>
            <a:r>
              <a:rPr lang="en-US" b="1" dirty="0"/>
              <a:t>Microsoft Word</a:t>
            </a:r>
            <a:r>
              <a:rPr lang="en-US" dirty="0"/>
              <a:t> – Users can create and edit documents directly on their computer without needing an internet connection or an external server.</a:t>
            </a:r>
          </a:p>
          <a:p>
            <a:r>
              <a:rPr lang="en-US" b="1" dirty="0"/>
              <a:t>Advantages</a:t>
            </a:r>
          </a:p>
          <a:p>
            <a:r>
              <a:rPr lang="en-US" dirty="0"/>
              <a:t>Simple setup and easy to maintain.</a:t>
            </a:r>
          </a:p>
          <a:p>
            <a:r>
              <a:rPr lang="en-US" dirty="0"/>
              <a:t>No network dependency.</a:t>
            </a:r>
          </a:p>
          <a:p>
            <a:r>
              <a:rPr lang="en-US" b="1" dirty="0"/>
              <a:t>Disadvantages</a:t>
            </a:r>
          </a:p>
          <a:p>
            <a:r>
              <a:rPr lang="en-US" dirty="0"/>
              <a:t>Limited scalability and poor data sharing capability.</a:t>
            </a:r>
          </a:p>
          <a:p>
            <a:r>
              <a:rPr lang="en-US" dirty="0"/>
              <a:t>Not ideal for multi-user collaboration.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40434" y="1942011"/>
            <a:ext cx="4859382" cy="480713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 descr="convert this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3" y="2342606"/>
            <a:ext cx="3544388" cy="30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2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2-Tier Architecture (Client-Database Model)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3212" y="1759131"/>
            <a:ext cx="5947954" cy="49813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Definition</a:t>
            </a:r>
          </a:p>
          <a:p>
            <a:r>
              <a:rPr lang="en-US" dirty="0"/>
              <a:t>2-Tier Architecture is a </a:t>
            </a:r>
            <a:r>
              <a:rPr lang="en-US" b="1" dirty="0"/>
              <a:t>computing model</a:t>
            </a:r>
            <a:r>
              <a:rPr lang="en-US" dirty="0"/>
              <a:t> where the client directly interacts with a </a:t>
            </a:r>
            <a:r>
              <a:rPr lang="en-US" b="1" dirty="0"/>
              <a:t>database server</a:t>
            </a:r>
            <a:r>
              <a:rPr lang="en-US" dirty="0"/>
              <a:t> to send requests and retrieve data. The processing happens either on the client side or the server side.</a:t>
            </a:r>
          </a:p>
          <a:p>
            <a:r>
              <a:rPr lang="en-US" b="1" dirty="0"/>
              <a:t>Example Scenario</a:t>
            </a:r>
          </a:p>
          <a:p>
            <a:r>
              <a:rPr lang="en-US" b="1" dirty="0"/>
              <a:t>Online Banking System</a:t>
            </a:r>
            <a:r>
              <a:rPr lang="en-US" dirty="0"/>
              <a:t> – A customer enters their login details on the banking app (Client), which directly requests authentication and account data from the bank’s database (Server).</a:t>
            </a:r>
          </a:p>
          <a:p>
            <a:r>
              <a:rPr lang="en-US" b="1" dirty="0"/>
              <a:t>Advantages</a:t>
            </a:r>
          </a:p>
          <a:p>
            <a:r>
              <a:rPr lang="en-US" dirty="0"/>
              <a:t>Faster response times.</a:t>
            </a:r>
          </a:p>
          <a:p>
            <a:r>
              <a:rPr lang="en-US" dirty="0"/>
              <a:t>Secure and centralized data management.</a:t>
            </a:r>
          </a:p>
          <a:p>
            <a:r>
              <a:rPr lang="en-US" b="1" dirty="0"/>
              <a:t>Disadvantages</a:t>
            </a:r>
          </a:p>
          <a:p>
            <a:r>
              <a:rPr lang="en-US" dirty="0"/>
              <a:t>Heavy load on the database server.</a:t>
            </a:r>
          </a:p>
          <a:p>
            <a:r>
              <a:rPr lang="en-US" dirty="0"/>
              <a:t>Limited flexibility for large-scale applications.</a:t>
            </a:r>
          </a:p>
          <a:p>
            <a:endParaRPr lang="en-IN" dirty="0"/>
          </a:p>
        </p:txBody>
      </p:sp>
      <p:pic>
        <p:nvPicPr>
          <p:cNvPr id="3078" name="Picture 6" descr="convert this 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09" y="2812869"/>
            <a:ext cx="481729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3-Tier Architecture (UI, Business Logic, Database)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49" y="2060575"/>
            <a:ext cx="6191794" cy="468856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Definition</a:t>
            </a:r>
          </a:p>
          <a:p>
            <a:r>
              <a:rPr lang="en-US" dirty="0"/>
              <a:t>3-Tier Architecture separates an application into </a:t>
            </a:r>
            <a:r>
              <a:rPr lang="en-US" b="1" dirty="0"/>
              <a:t>three layers</a:t>
            </a:r>
            <a:r>
              <a:rPr lang="en-US" dirty="0"/>
              <a:t>:</a:t>
            </a:r>
          </a:p>
          <a:p>
            <a:r>
              <a:rPr lang="en-US" b="1" dirty="0"/>
              <a:t>Presentation Layer (UI)</a:t>
            </a:r>
            <a:r>
              <a:rPr lang="en-US" dirty="0"/>
              <a:t> – The user interface that interacts with the system.</a:t>
            </a:r>
          </a:p>
          <a:p>
            <a:r>
              <a:rPr lang="en-US" b="1" dirty="0"/>
              <a:t>Business Logic Layer</a:t>
            </a:r>
            <a:r>
              <a:rPr lang="en-US" dirty="0"/>
              <a:t> – Processes requests and manages data flow.</a:t>
            </a:r>
          </a:p>
          <a:p>
            <a:r>
              <a:rPr lang="en-US" b="1" dirty="0"/>
              <a:t>Database Layer</a:t>
            </a:r>
            <a:r>
              <a:rPr lang="en-US" dirty="0"/>
              <a:t> – Stores and retrieves data efficiently.</a:t>
            </a:r>
          </a:p>
          <a:p>
            <a:r>
              <a:rPr lang="en-US" b="1" dirty="0"/>
              <a:t>Example Scenario</a:t>
            </a:r>
          </a:p>
          <a:p>
            <a:r>
              <a:rPr lang="en-US" b="1" dirty="0"/>
              <a:t>E-commerce Website (Amazon, Flipkart)</a:t>
            </a:r>
            <a:endParaRPr lang="en-US" dirty="0"/>
          </a:p>
          <a:p>
            <a:pPr lvl="1"/>
            <a:r>
              <a:rPr lang="en-US" dirty="0"/>
              <a:t>Customer browses products (</a:t>
            </a:r>
            <a:r>
              <a:rPr lang="en-US" b="1" dirty="0"/>
              <a:t>UI Layer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System checks stock and applies discounts (</a:t>
            </a:r>
            <a:r>
              <a:rPr lang="en-US" b="1" dirty="0"/>
              <a:t>Business Logic Layer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Order details are stored and retrieved (</a:t>
            </a:r>
            <a:r>
              <a:rPr lang="en-US" b="1" dirty="0"/>
              <a:t>Database Layer</a:t>
            </a:r>
            <a:r>
              <a:rPr lang="en-US" dirty="0"/>
              <a:t>).</a:t>
            </a:r>
          </a:p>
          <a:p>
            <a:r>
              <a:rPr lang="en-US" b="1" dirty="0"/>
              <a:t>Advantages</a:t>
            </a:r>
          </a:p>
          <a:p>
            <a:r>
              <a:rPr lang="en-US" dirty="0"/>
              <a:t>Better scalability and security.</a:t>
            </a:r>
          </a:p>
          <a:p>
            <a:r>
              <a:rPr lang="en-US" dirty="0"/>
              <a:t>Easier updates and system management.</a:t>
            </a:r>
          </a:p>
          <a:p>
            <a:r>
              <a:rPr lang="en-US" b="1" dirty="0"/>
              <a:t>Disadvantages</a:t>
            </a:r>
          </a:p>
          <a:p>
            <a:r>
              <a:rPr lang="en-US" dirty="0"/>
              <a:t>More complex than 1-tier or 2-tier systems.</a:t>
            </a:r>
          </a:p>
          <a:p>
            <a:r>
              <a:rPr lang="en-US" dirty="0"/>
              <a:t>Requires additional infrastructure and maintenance.</a:t>
            </a:r>
          </a:p>
        </p:txBody>
      </p:sp>
      <p:pic>
        <p:nvPicPr>
          <p:cNvPr id="14" name="Picture 4" descr="convert this 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02" y="2164080"/>
            <a:ext cx="4580709" cy="300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2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2082"/>
          </a:xfrm>
        </p:spPr>
        <p:txBody>
          <a:bodyPr/>
          <a:lstStyle/>
          <a:p>
            <a:r>
              <a:rPr lang="en-US" sz="2800" dirty="0"/>
              <a:t>N-Tier Architecture (Cloud-based Distributed Systems)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503680"/>
            <a:ext cx="6441440" cy="517143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</a:p>
          <a:p>
            <a:r>
              <a:rPr lang="en-US" dirty="0"/>
              <a:t>N-Tier Architecture is a </a:t>
            </a:r>
            <a:r>
              <a:rPr lang="en-US" b="1" dirty="0"/>
              <a:t>multi-layered computing model</a:t>
            </a:r>
            <a:r>
              <a:rPr lang="en-US" dirty="0"/>
              <a:t> where different components—such as user interface, business logic, data storage, and cloud services—operate independently across multiple servers or locations. This setup enhances </a:t>
            </a:r>
            <a:r>
              <a:rPr lang="en-US" b="1" dirty="0"/>
              <a:t>scalability, security, and efficiency</a:t>
            </a:r>
            <a:r>
              <a:rPr lang="en-US" dirty="0"/>
              <a:t> for complex applications.</a:t>
            </a:r>
          </a:p>
          <a:p>
            <a:r>
              <a:rPr lang="en-US" b="1" dirty="0"/>
              <a:t>Example Scenario</a:t>
            </a:r>
          </a:p>
          <a:p>
            <a:r>
              <a:rPr lang="en-US" b="1" dirty="0"/>
              <a:t>Netflix Streaming Service</a:t>
            </a:r>
            <a:endParaRPr lang="en-US" dirty="0"/>
          </a:p>
          <a:p>
            <a:pPr lvl="1"/>
            <a:r>
              <a:rPr lang="en-US" dirty="0"/>
              <a:t>User requests a movie (</a:t>
            </a:r>
            <a:r>
              <a:rPr lang="en-US" b="1" dirty="0"/>
              <a:t>Client Layer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Application verifies subscription and recommends content (</a:t>
            </a:r>
            <a:r>
              <a:rPr lang="en-US" b="1" dirty="0"/>
              <a:t>Business Logic Layer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Streaming servers deliver video data efficiently (</a:t>
            </a:r>
            <a:r>
              <a:rPr lang="en-US" b="1" dirty="0"/>
              <a:t>Media Layer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Database stores user preferences and watch history (</a:t>
            </a:r>
            <a:r>
              <a:rPr lang="en-US" b="1" dirty="0"/>
              <a:t>Data Layer</a:t>
            </a:r>
            <a:r>
              <a:rPr lang="en-US" dirty="0"/>
              <a:t>).</a:t>
            </a:r>
          </a:p>
          <a:p>
            <a:r>
              <a:rPr lang="en-US" b="1" dirty="0"/>
              <a:t>Advantages</a:t>
            </a:r>
          </a:p>
          <a:p>
            <a:r>
              <a:rPr lang="en-US" dirty="0"/>
              <a:t>Highly scalable and flexible.</a:t>
            </a:r>
          </a:p>
          <a:p>
            <a:r>
              <a:rPr lang="en-US" dirty="0"/>
              <a:t>Supports distributed cloud services for global users.</a:t>
            </a:r>
          </a:p>
          <a:p>
            <a:r>
              <a:rPr lang="en-US" b="1" dirty="0"/>
              <a:t>Disadvantages</a:t>
            </a:r>
          </a:p>
          <a:p>
            <a:r>
              <a:rPr lang="en-US" dirty="0"/>
              <a:t>Requires high-speed internet.</a:t>
            </a:r>
          </a:p>
          <a:p>
            <a:r>
              <a:rPr lang="en-US" dirty="0"/>
              <a:t>Complex infrastructure and management.</a:t>
            </a:r>
          </a:p>
          <a:p>
            <a:endParaRPr lang="en-IN" dirty="0"/>
          </a:p>
        </p:txBody>
      </p:sp>
      <p:pic>
        <p:nvPicPr>
          <p:cNvPr id="4098" name="Picture 2" descr="convert this 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496" y="2143760"/>
            <a:ext cx="4452983" cy="282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8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Advantages of Client-Server Architecture</a:t>
            </a:r>
          </a:p>
        </p:txBody>
      </p:sp>
      <p:sp>
        <p:nvSpPr>
          <p:cNvPr id="1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7348" y="2144724"/>
            <a:ext cx="113471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43300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Management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Updates and security policies can be managed from a single server.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Scalability</a:t>
            </a:r>
            <a:r>
              <a:rPr lang="en-US" altLang="en-US" dirty="0">
                <a:latin typeface="Arial" panose="020B0604020202020204" pitchFamily="34" charset="0"/>
              </a:rPr>
              <a:t> – Easily supports multiple clients without performance issues.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Security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Controlled access and data encryption enhance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Resource Usage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Servers handle processing, reducing load on client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Centralized storage ensures consistency and reduces duplication.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2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Disadvantages of Client-Server Architecture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5121" y="2257833"/>
            <a:ext cx="1157224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Requires structured setup and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Dependency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If the server goes down, clients cannot function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Initial Cost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Servers and maintenance require significant investment.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Challenges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As the number of clients increases, servers need upgrades.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Risks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If not properly managed, servers become targets for cyberattacks.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 Issues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Network delays can affect real-time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Point of Failure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If the central server fails, all connected clients are impacted</a:t>
            </a:r>
          </a:p>
        </p:txBody>
      </p:sp>
    </p:spTree>
    <p:extLst>
      <p:ext uri="{BB962C8B-B14F-4D97-AF65-F5344CB8AC3E}">
        <p14:creationId xmlns:p14="http://schemas.microsoft.com/office/powerpoint/2010/main" val="1840286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776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  Client-Server    Architecture </vt:lpstr>
      <vt:lpstr>Introduction to Client-Server Architecture</vt:lpstr>
      <vt:lpstr>Working Process of Client-Server Architecture</vt:lpstr>
      <vt:lpstr>1-Tier Architecture (Standalone Applications)</vt:lpstr>
      <vt:lpstr>2-Tier Architecture (Client-Database Model)</vt:lpstr>
      <vt:lpstr>3-Tier Architecture (UI, Business Logic, Database)</vt:lpstr>
      <vt:lpstr>N-Tier Architecture (Cloud-based Distributed Systems)</vt:lpstr>
      <vt:lpstr>Advantages of Client-Server Architecture</vt:lpstr>
      <vt:lpstr>Disadvantages of Client-Server Architecture</vt:lpstr>
      <vt:lpstr>Conclusion:</vt:lpstr>
      <vt:lpstr>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Client-Server    Architecture</dc:title>
  <dc:creator>pc</dc:creator>
  <cp:lastModifiedBy>pc</cp:lastModifiedBy>
  <cp:revision>15</cp:revision>
  <dcterms:created xsi:type="dcterms:W3CDTF">2025-05-15T11:58:14Z</dcterms:created>
  <dcterms:modified xsi:type="dcterms:W3CDTF">2025-05-16T05:52:31Z</dcterms:modified>
</cp:coreProperties>
</file>