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57" r:id="rId5"/>
    <p:sldId id="268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304" r:id="rId26"/>
    <p:sldId id="306" r:id="rId27"/>
    <p:sldId id="301" r:id="rId28"/>
    <p:sldId id="302" r:id="rId29"/>
    <p:sldId id="295" r:id="rId30"/>
    <p:sldId id="296" r:id="rId31"/>
    <p:sldId id="297" r:id="rId32"/>
    <p:sldId id="307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5/16/2025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5/16/2025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console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S3  Bucket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S3: Simple Storage Service</a:t>
            </a:r>
          </a:p>
        </p:txBody>
      </p:sp>
      <p:pic>
        <p:nvPicPr>
          <p:cNvPr id="1026" name="Picture 2" descr="Amazon S3 Integration + TITAN Guide for ...">
            <a:extLst>
              <a:ext uri="{FF2B5EF4-FFF2-40B4-BE49-F238E27FC236}">
                <a16:creationId xmlns:a16="http://schemas.microsoft.com/office/drawing/2014/main" id="{CDC8314B-4670-9764-3099-CDDE0DBE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28" y="2996952"/>
            <a:ext cx="460851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C67C32-3646-B648-66DF-846158C43D19}"/>
              </a:ext>
            </a:extLst>
          </p:cNvPr>
          <p:cNvSpPr txBox="1"/>
          <p:nvPr/>
        </p:nvSpPr>
        <p:spPr>
          <a:xfrm>
            <a:off x="1181695" y="980728"/>
            <a:ext cx="1015312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Versioning :</a:t>
            </a:r>
          </a:p>
          <a:p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It allows to keep multiple versions of an object in a bucket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Protect against accidental overwrites and deletions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Various S3 versioning:</a:t>
            </a:r>
          </a:p>
          <a:p>
            <a:r>
              <a:rPr lang="en-US" sz="2800" dirty="0"/>
              <a:t>	       Enable versioning</a:t>
            </a:r>
          </a:p>
          <a:p>
            <a:r>
              <a:rPr lang="en-US" sz="2800" dirty="0"/>
              <a:t>                      Object versions </a:t>
            </a:r>
          </a:p>
          <a:p>
            <a:r>
              <a:rPr lang="en-US" sz="2800" dirty="0"/>
              <a:t>                      Delete markers</a:t>
            </a:r>
          </a:p>
          <a:p>
            <a:r>
              <a:rPr lang="en-US" sz="2800" dirty="0"/>
              <a:t>                      Suspending versioning</a:t>
            </a:r>
          </a:p>
          <a:p>
            <a:endParaRPr lang="en-US" sz="2800" dirty="0"/>
          </a:p>
          <a:p>
            <a:endParaRPr lang="en-IN" sz="2800" dirty="0"/>
          </a:p>
        </p:txBody>
      </p:sp>
      <p:pic>
        <p:nvPicPr>
          <p:cNvPr id="8196" name="Picture 4" descr="How to restore deleted objects from the ...">
            <a:extLst>
              <a:ext uri="{FF2B5EF4-FFF2-40B4-BE49-F238E27FC236}">
                <a16:creationId xmlns:a16="http://schemas.microsoft.com/office/drawing/2014/main" id="{D845B621-F8F9-7067-AC50-2730C920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2" y="3645024"/>
            <a:ext cx="4392488" cy="23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34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0F3B6A-7C54-6C8B-226B-02F867A3A0E7}"/>
              </a:ext>
            </a:extLst>
          </p:cNvPr>
          <p:cNvSpPr txBox="1"/>
          <p:nvPr/>
        </p:nvSpPr>
        <p:spPr>
          <a:xfrm>
            <a:off x="1341885" y="836712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Uploading and downloading files in amazon s3</a:t>
            </a:r>
          </a:p>
          <a:p>
            <a:endParaRPr lang="en-US" sz="2800" dirty="0"/>
          </a:p>
          <a:p>
            <a:r>
              <a:rPr lang="en-US" sz="2800" dirty="0"/>
              <a:t> Using Aws console 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open Aws S3 console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select or create a bucket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click “upload”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 Add files/folders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 set permissions (e.g. public , private)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 click “upload”</a:t>
            </a:r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045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0FE7C2-12EE-859E-3DE9-B5BA95D611F5}"/>
              </a:ext>
            </a:extLst>
          </p:cNvPr>
          <p:cNvSpPr txBox="1"/>
          <p:nvPr/>
        </p:nvSpPr>
        <p:spPr>
          <a:xfrm>
            <a:off x="981844" y="908720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Downloading files from S3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Using AWS console</a:t>
            </a:r>
          </a:p>
          <a:p>
            <a:r>
              <a:rPr lang="en-US" sz="28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Go to the S3 bucket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Click on the file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Click “download”</a:t>
            </a:r>
            <a:endParaRPr lang="en-IN" sz="2800" dirty="0"/>
          </a:p>
        </p:txBody>
      </p:sp>
      <p:pic>
        <p:nvPicPr>
          <p:cNvPr id="9218" name="Picture 2" descr="AWS S3 Bucket Versioning. S3 is storage ...">
            <a:extLst>
              <a:ext uri="{FF2B5EF4-FFF2-40B4-BE49-F238E27FC236}">
                <a16:creationId xmlns:a16="http://schemas.microsoft.com/office/drawing/2014/main" id="{45E58A84-6F6E-CDAD-E40D-8EC952A6C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28" y="2852936"/>
            <a:ext cx="518457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5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F05E7-97EC-6F6D-9D31-B27E9823366F}"/>
              </a:ext>
            </a:extLst>
          </p:cNvPr>
          <p:cNvSpPr txBox="1"/>
          <p:nvPr/>
        </p:nvSpPr>
        <p:spPr>
          <a:xfrm>
            <a:off x="1341884" y="980728"/>
            <a:ext cx="10225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S3 bucket policies 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S3 bucket policy is a resource –based policy attached directly to an S3 bucket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It controls permissions  to object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Written in </a:t>
            </a:r>
            <a:r>
              <a:rPr lang="en-US" sz="2800" dirty="0" err="1"/>
              <a:t>json</a:t>
            </a:r>
            <a:r>
              <a:rPr lang="en-US" sz="2800" dirty="0"/>
              <a:t> format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Supports fine-grained control (actions , resources )</a:t>
            </a:r>
            <a:endParaRPr lang="en-IN" sz="2800" dirty="0"/>
          </a:p>
        </p:txBody>
      </p:sp>
      <p:pic>
        <p:nvPicPr>
          <p:cNvPr id="10242" name="Picture 2" descr="Securing AWS S3 Buckets: Risks and Best ...">
            <a:extLst>
              <a:ext uri="{FF2B5EF4-FFF2-40B4-BE49-F238E27FC236}">
                <a16:creationId xmlns:a16="http://schemas.microsoft.com/office/drawing/2014/main" id="{38BF82D0-C6D0-A438-DC81-96ACA3D1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4365104"/>
            <a:ext cx="5112568" cy="21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4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4C49EE-87D4-B484-B370-6952809CD63C}"/>
              </a:ext>
            </a:extLst>
          </p:cNvPr>
          <p:cNvSpPr txBox="1"/>
          <p:nvPr/>
        </p:nvSpPr>
        <p:spPr>
          <a:xfrm>
            <a:off x="3022134" y="984274"/>
            <a:ext cx="611138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Public read only access example:</a:t>
            </a:r>
          </a:p>
          <a:p>
            <a:endParaRPr lang="en-US" sz="2800" b="1" dirty="0"/>
          </a:p>
          <a:p>
            <a:r>
              <a:rPr lang="en-US" dirty="0"/>
              <a:t>{</a:t>
            </a:r>
          </a:p>
          <a:p>
            <a:r>
              <a:rPr lang="en-US" dirty="0"/>
              <a:t>  "Version": "2012-10-17",</a:t>
            </a:r>
          </a:p>
          <a:p>
            <a:r>
              <a:rPr lang="en-US" dirty="0"/>
              <a:t>  "Statement":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"Sid": "</a:t>
            </a:r>
            <a:r>
              <a:rPr lang="en-US" dirty="0" err="1"/>
              <a:t>PublicReadGetObject</a:t>
            </a:r>
            <a:r>
              <a:rPr lang="en-US" dirty="0"/>
              <a:t>",</a:t>
            </a:r>
          </a:p>
          <a:p>
            <a:r>
              <a:rPr lang="en-US" dirty="0"/>
              <a:t>      "Effect": "Allow",</a:t>
            </a:r>
          </a:p>
          <a:p>
            <a:r>
              <a:rPr lang="en-US" dirty="0"/>
              <a:t>      "Principal": "*",</a:t>
            </a:r>
          </a:p>
          <a:p>
            <a:r>
              <a:rPr lang="en-US" dirty="0"/>
              <a:t>      "Action": "s3:GetObject",</a:t>
            </a:r>
          </a:p>
          <a:p>
            <a:r>
              <a:rPr lang="en-US" dirty="0"/>
              <a:t>      "Resource": "arn:aws:s3:::your-bucket-name/*"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070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68CF5D-FB13-D90D-A832-49B1A808999F}"/>
              </a:ext>
            </a:extLst>
          </p:cNvPr>
          <p:cNvSpPr txBox="1"/>
          <p:nvPr/>
        </p:nvSpPr>
        <p:spPr>
          <a:xfrm>
            <a:off x="2566020" y="908720"/>
            <a:ext cx="6816694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Read only access for specific IAM user</a:t>
            </a:r>
          </a:p>
          <a:p>
            <a:endParaRPr lang="en-IN" sz="2800" dirty="0"/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sz="1800" dirty="0"/>
              <a:t>"Version": "2012-10-17",</a:t>
            </a:r>
          </a:p>
          <a:p>
            <a:r>
              <a:rPr lang="en-IN" sz="1800" dirty="0"/>
              <a:t>  "Statement": [</a:t>
            </a:r>
          </a:p>
          <a:p>
            <a:r>
              <a:rPr lang="en-IN" sz="1800" dirty="0"/>
              <a:t>    {</a:t>
            </a:r>
          </a:p>
          <a:p>
            <a:r>
              <a:rPr lang="en-IN" sz="1800" dirty="0"/>
              <a:t>      "Sid": "</a:t>
            </a:r>
            <a:r>
              <a:rPr lang="en-IN" sz="1800" dirty="0" err="1"/>
              <a:t>AllowSpecificUserReadOnly</a:t>
            </a:r>
            <a:r>
              <a:rPr lang="en-IN" sz="1800" dirty="0"/>
              <a:t>",</a:t>
            </a:r>
          </a:p>
          <a:p>
            <a:r>
              <a:rPr lang="en-IN" sz="1800" dirty="0"/>
              <a:t>      "Effect": "Allow",</a:t>
            </a:r>
          </a:p>
          <a:p>
            <a:r>
              <a:rPr lang="en-IN" sz="1800" dirty="0"/>
              <a:t>      "Principal": {</a:t>
            </a:r>
          </a:p>
          <a:p>
            <a:r>
              <a:rPr lang="en-IN" sz="1800" dirty="0"/>
              <a:t>        "AWS": "</a:t>
            </a:r>
            <a:r>
              <a:rPr lang="en-IN" sz="1800" dirty="0" err="1"/>
              <a:t>arn:aws:iam</a:t>
            </a:r>
            <a:r>
              <a:rPr lang="en-IN" sz="1800" dirty="0"/>
              <a:t>::</a:t>
            </a:r>
            <a:r>
              <a:rPr lang="en-IN" sz="1800" dirty="0" err="1"/>
              <a:t>ACCOUNT-ID:user</a:t>
            </a:r>
            <a:r>
              <a:rPr lang="en-IN" sz="1800" dirty="0"/>
              <a:t>/USERNAME"</a:t>
            </a:r>
          </a:p>
          <a:p>
            <a:r>
              <a:rPr lang="en-IN" sz="1800" dirty="0"/>
              <a:t>      },</a:t>
            </a:r>
          </a:p>
          <a:p>
            <a:r>
              <a:rPr lang="en-IN" sz="1800" dirty="0"/>
              <a:t>      "Action": [</a:t>
            </a:r>
          </a:p>
          <a:p>
            <a:r>
              <a:rPr lang="en-IN" sz="1800" dirty="0"/>
              <a:t>        "s3:GetObject",</a:t>
            </a:r>
          </a:p>
          <a:p>
            <a:r>
              <a:rPr lang="en-IN" sz="1800" dirty="0"/>
              <a:t>        "s3:ListBucket"</a:t>
            </a:r>
          </a:p>
          <a:p>
            <a:r>
              <a:rPr lang="en-IN" sz="1800" dirty="0"/>
              <a:t>      ],</a:t>
            </a:r>
          </a:p>
          <a:p>
            <a:r>
              <a:rPr lang="en-IN" sz="1800" dirty="0"/>
              <a:t>      "Resource": [</a:t>
            </a:r>
          </a:p>
          <a:p>
            <a:r>
              <a:rPr lang="en-IN" sz="1800" dirty="0"/>
              <a:t>        "arn:aws:s3:::your-bucket-name",</a:t>
            </a:r>
          </a:p>
          <a:p>
            <a:r>
              <a:rPr lang="en-IN" sz="1800" dirty="0"/>
              <a:t>        "arn:aws:s3:::your-bucket-name/*"</a:t>
            </a:r>
          </a:p>
          <a:p>
            <a:r>
              <a:rPr lang="en-IN" sz="1800" dirty="0"/>
              <a:t>      ]</a:t>
            </a:r>
          </a:p>
          <a:p>
            <a:r>
              <a:rPr lang="en-IN" sz="1800" dirty="0"/>
              <a:t>    }</a:t>
            </a:r>
          </a:p>
          <a:p>
            <a:r>
              <a:rPr lang="en-IN" sz="1800" dirty="0"/>
              <a:t>  ]</a:t>
            </a:r>
          </a:p>
          <a:p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35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86F4D6-A8D5-8843-00CF-EB671F39E97A}"/>
              </a:ext>
            </a:extLst>
          </p:cNvPr>
          <p:cNvSpPr txBox="1"/>
          <p:nvPr/>
        </p:nvSpPr>
        <p:spPr>
          <a:xfrm>
            <a:off x="1989956" y="1124744"/>
            <a:ext cx="7143558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Temporarily public Access</a:t>
            </a:r>
          </a:p>
          <a:p>
            <a:endParaRPr lang="en-IN" dirty="0"/>
          </a:p>
          <a:p>
            <a:r>
              <a:rPr lang="en-IN" sz="1800" dirty="0"/>
              <a:t>{</a:t>
            </a:r>
          </a:p>
          <a:p>
            <a:r>
              <a:rPr lang="en-IN" sz="1800" dirty="0"/>
              <a:t>  "Version": "2012-10-17",</a:t>
            </a:r>
          </a:p>
          <a:p>
            <a:r>
              <a:rPr lang="en-IN" sz="1800" dirty="0"/>
              <a:t>  "Statement": [</a:t>
            </a:r>
          </a:p>
          <a:p>
            <a:r>
              <a:rPr lang="en-IN" sz="1800" dirty="0"/>
              <a:t>    {</a:t>
            </a:r>
          </a:p>
          <a:p>
            <a:r>
              <a:rPr lang="en-IN" sz="1800" dirty="0"/>
              <a:t>      "Sid": "</a:t>
            </a:r>
            <a:r>
              <a:rPr lang="en-IN" sz="1800" dirty="0" err="1"/>
              <a:t>TemporaryPublicAccess</a:t>
            </a:r>
            <a:r>
              <a:rPr lang="en-IN" sz="1800" dirty="0"/>
              <a:t>",</a:t>
            </a:r>
          </a:p>
          <a:p>
            <a:r>
              <a:rPr lang="en-IN" sz="1800" dirty="0"/>
              <a:t>      "Effect": "Allow",</a:t>
            </a:r>
          </a:p>
          <a:p>
            <a:r>
              <a:rPr lang="en-IN" sz="1800" dirty="0"/>
              <a:t>      "Principal": "*",</a:t>
            </a:r>
          </a:p>
          <a:p>
            <a:r>
              <a:rPr lang="en-IN" sz="1800" dirty="0"/>
              <a:t>      "Action": "s3:GetObject",</a:t>
            </a:r>
          </a:p>
          <a:p>
            <a:r>
              <a:rPr lang="en-IN" sz="1800" dirty="0"/>
              <a:t>      "Resource": "arn:aws:s3:::your-bucket-name/*",</a:t>
            </a:r>
          </a:p>
          <a:p>
            <a:r>
              <a:rPr lang="en-IN" sz="1800" dirty="0"/>
              <a:t>      "Condition": {</a:t>
            </a:r>
          </a:p>
          <a:p>
            <a:r>
              <a:rPr lang="en-IN" sz="1800" dirty="0"/>
              <a:t>        "</a:t>
            </a:r>
            <a:r>
              <a:rPr lang="en-IN" sz="1800" dirty="0" err="1"/>
              <a:t>DateLessThan</a:t>
            </a:r>
            <a:r>
              <a:rPr lang="en-IN" sz="1800" dirty="0"/>
              <a:t>": {</a:t>
            </a:r>
          </a:p>
          <a:p>
            <a:r>
              <a:rPr lang="en-IN" sz="1800" dirty="0"/>
              <a:t>          "</a:t>
            </a:r>
            <a:r>
              <a:rPr lang="en-IN" sz="1800" dirty="0" err="1"/>
              <a:t>aws:CurrentTime</a:t>
            </a:r>
            <a:r>
              <a:rPr lang="en-IN" sz="1800" dirty="0"/>
              <a:t>": "2025-05-20T00:00:00Z"</a:t>
            </a:r>
          </a:p>
          <a:p>
            <a:r>
              <a:rPr lang="en-IN" sz="1800" dirty="0"/>
              <a:t>        }</a:t>
            </a:r>
          </a:p>
          <a:p>
            <a:r>
              <a:rPr lang="en-IN" sz="1800" dirty="0"/>
              <a:t>      }</a:t>
            </a:r>
          </a:p>
          <a:p>
            <a:r>
              <a:rPr lang="en-IN" sz="1800" dirty="0"/>
              <a:t>    }</a:t>
            </a:r>
          </a:p>
          <a:p>
            <a:r>
              <a:rPr lang="en-IN" sz="1800" dirty="0"/>
              <a:t>  ]</a:t>
            </a:r>
          </a:p>
          <a:p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03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3AB9C-B157-AC51-E1EA-A95E10BE4C2A}"/>
              </a:ext>
            </a:extLst>
          </p:cNvPr>
          <p:cNvSpPr txBox="1"/>
          <p:nvPr/>
        </p:nvSpPr>
        <p:spPr>
          <a:xfrm>
            <a:off x="944559" y="465633"/>
            <a:ext cx="118087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IAM roles and policies</a:t>
            </a:r>
          </a:p>
          <a:p>
            <a:endParaRPr lang="en-US" sz="2800" dirty="0"/>
          </a:p>
          <a:p>
            <a:r>
              <a:rPr lang="en-US" sz="2800" dirty="0"/>
              <a:t>IAM controls who can access AWS resources and what actions they perform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IAM policies </a:t>
            </a:r>
          </a:p>
          <a:p>
            <a:endParaRPr lang="en-US" sz="2800" dirty="0"/>
          </a:p>
          <a:p>
            <a:r>
              <a:rPr lang="en-US" sz="2800" dirty="0"/>
              <a:t>          </a:t>
            </a:r>
            <a:r>
              <a:rPr lang="en-US" sz="2800" dirty="0" err="1"/>
              <a:t>json</a:t>
            </a:r>
            <a:r>
              <a:rPr lang="en-US" sz="2800" dirty="0"/>
              <a:t> documents that defines permissions </a:t>
            </a:r>
          </a:p>
          <a:p>
            <a:r>
              <a:rPr lang="en-US" sz="2800" dirty="0"/>
              <a:t>          Attached to users , groups , roles </a:t>
            </a:r>
          </a:p>
          <a:p>
            <a:endParaRPr lang="en-US" sz="2800" dirty="0"/>
          </a:p>
          <a:p>
            <a:r>
              <a:rPr lang="en-US" sz="2800" dirty="0"/>
              <a:t>Types :</a:t>
            </a:r>
          </a:p>
          <a:p>
            <a:r>
              <a:rPr lang="en-US" sz="2800" dirty="0"/>
              <a:t>         user policy , Group policy , Role policy , managed policy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9361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0E0A6D-B210-41B7-1953-56A1254235B7}"/>
              </a:ext>
            </a:extLst>
          </p:cNvPr>
          <p:cNvSpPr txBox="1"/>
          <p:nvPr/>
        </p:nvSpPr>
        <p:spPr>
          <a:xfrm>
            <a:off x="1341884" y="764704"/>
            <a:ext cx="7791630" cy="5913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Full access of a bucket 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"Version": "2012-10-17",</a:t>
            </a:r>
          </a:p>
          <a:p>
            <a:r>
              <a:rPr lang="en-US" dirty="0"/>
              <a:t>  "Statement":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"Effect": "Allow",</a:t>
            </a:r>
          </a:p>
          <a:p>
            <a:r>
              <a:rPr lang="en-US" dirty="0"/>
              <a:t>      "Action": "s3:*",</a:t>
            </a:r>
          </a:p>
          <a:p>
            <a:r>
              <a:rPr lang="en-US" dirty="0"/>
              <a:t>      "Resource": [</a:t>
            </a:r>
          </a:p>
          <a:p>
            <a:r>
              <a:rPr lang="en-US" dirty="0"/>
              <a:t>        "arn:aws:s3:::my-bucket",</a:t>
            </a:r>
          </a:p>
          <a:p>
            <a:r>
              <a:rPr lang="en-US" dirty="0"/>
              <a:t>        "arn:aws:s3:::my-bucket/*"</a:t>
            </a:r>
          </a:p>
          <a:p>
            <a:r>
              <a:rPr lang="en-US" dirty="0"/>
              <a:t>      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3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A65B4B-AED5-10C4-ED7E-E8F74FE86432}"/>
              </a:ext>
            </a:extLst>
          </p:cNvPr>
          <p:cNvSpPr txBox="1"/>
          <p:nvPr/>
        </p:nvSpPr>
        <p:spPr>
          <a:xfrm>
            <a:off x="1197868" y="980728"/>
            <a:ext cx="99839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IAM roles:</a:t>
            </a:r>
          </a:p>
          <a:p>
            <a:r>
              <a:rPr lang="en-US" sz="2800" dirty="0"/>
              <a:t>An AWS identity with specific permissions</a:t>
            </a:r>
          </a:p>
          <a:p>
            <a:r>
              <a:rPr lang="en-US" sz="2800" dirty="0"/>
              <a:t>Assumed by users, services or applications</a:t>
            </a:r>
          </a:p>
          <a:p>
            <a:endParaRPr lang="en-US" sz="2800" dirty="0"/>
          </a:p>
          <a:p>
            <a:r>
              <a:rPr lang="en-US" sz="2800" dirty="0"/>
              <a:t>Example :</a:t>
            </a:r>
          </a:p>
          <a:p>
            <a:r>
              <a:rPr lang="en-US" sz="2800" dirty="0"/>
              <a:t>Role for EC2 to Access S3</a:t>
            </a:r>
          </a:p>
          <a:p>
            <a:r>
              <a:rPr lang="en-US" sz="2800" dirty="0"/>
              <a:t>1.Create a role with an S3 access policy</a:t>
            </a:r>
          </a:p>
          <a:p>
            <a:r>
              <a:rPr lang="en-US" sz="2800" dirty="0"/>
              <a:t>2. Attach it to the instance </a:t>
            </a:r>
          </a:p>
          <a:p>
            <a:r>
              <a:rPr lang="en-US" sz="2800" dirty="0"/>
              <a:t>3 . The instance can access  S3 using its instance profile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8866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 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What is S3 ?                                            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 Key Features of S3                                                                                                                                                     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Use cases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S3 storage  classes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How to create bucket and stores data</a:t>
            </a:r>
          </a:p>
          <a:p>
            <a:pPr>
              <a:lnSpc>
                <a:spcPct val="100000"/>
              </a:lnSpc>
            </a:pPr>
            <a:r>
              <a:rPr lang="en-US" b="1" dirty="0"/>
              <a:t>Versioning</a:t>
            </a:r>
          </a:p>
          <a:p>
            <a:endParaRPr lang="en-US" b="1" dirty="0"/>
          </a:p>
        </p:txBody>
      </p:sp>
      <p:pic>
        <p:nvPicPr>
          <p:cNvPr id="2050" name="Picture 2" descr="Full Amazon S3 Guide (2020) | Logicata">
            <a:extLst>
              <a:ext uri="{FF2B5EF4-FFF2-40B4-BE49-F238E27FC236}">
                <a16:creationId xmlns:a16="http://schemas.microsoft.com/office/drawing/2014/main" id="{95FA2A69-C923-39F0-62BD-2F206AA3B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96" y="1124744"/>
            <a:ext cx="360040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55A17-FB1D-06A2-9BEC-A8C7B489522C}"/>
              </a:ext>
            </a:extLst>
          </p:cNvPr>
          <p:cNvSpPr txBox="1"/>
          <p:nvPr/>
        </p:nvSpPr>
        <p:spPr>
          <a:xfrm>
            <a:off x="1032344" y="883392"/>
            <a:ext cx="979308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S3 Life Cycle Policies :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Automated rules that manage the </a:t>
            </a:r>
            <a:r>
              <a:rPr lang="en-US" sz="2800" dirty="0" err="1"/>
              <a:t>storageclass</a:t>
            </a:r>
            <a:r>
              <a:rPr lang="en-US" sz="2800" dirty="0"/>
              <a:t> and expiration of S3 objects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Helps to optimize cost and data retention</a:t>
            </a:r>
          </a:p>
          <a:p>
            <a:endParaRPr lang="en-US" sz="2800" dirty="0"/>
          </a:p>
          <a:p>
            <a:r>
              <a:rPr lang="en-US" sz="2800" dirty="0"/>
              <a:t>Life cycle policy actions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Transition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Expiration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Abort incomplete uploads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Delete old versions</a:t>
            </a:r>
          </a:p>
          <a:p>
            <a:endParaRPr lang="en-IN" sz="2800" dirty="0"/>
          </a:p>
        </p:txBody>
      </p:sp>
      <p:pic>
        <p:nvPicPr>
          <p:cNvPr id="11270" name="Picture 6" descr="Introduction To AWS S3">
            <a:extLst>
              <a:ext uri="{FF2B5EF4-FFF2-40B4-BE49-F238E27FC236}">
                <a16:creationId xmlns:a16="http://schemas.microsoft.com/office/drawing/2014/main" id="{C39D1670-EE75-61ED-AB80-9F5026B73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3429000"/>
            <a:ext cx="482453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70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9BEB5-0A9A-3CA9-BAD7-CA483AC76113}"/>
              </a:ext>
            </a:extLst>
          </p:cNvPr>
          <p:cNvSpPr txBox="1"/>
          <p:nvPr/>
        </p:nvSpPr>
        <p:spPr>
          <a:xfrm>
            <a:off x="909836" y="476672"/>
            <a:ext cx="92170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Static website hosting  with S3</a:t>
            </a:r>
          </a:p>
          <a:p>
            <a:endParaRPr lang="en-US" sz="2800" dirty="0"/>
          </a:p>
          <a:p>
            <a:r>
              <a:rPr lang="en-US" sz="2000" dirty="0"/>
              <a:t>A </a:t>
            </a:r>
            <a:r>
              <a:rPr lang="en-US" sz="2000" b="1" dirty="0"/>
              <a:t>static website</a:t>
            </a:r>
            <a:r>
              <a:rPr lang="en-US" sz="2000" dirty="0"/>
              <a:t> is made up of </a:t>
            </a:r>
            <a:r>
              <a:rPr lang="en-US" sz="2000" b="1" dirty="0"/>
              <a:t>fixed content</a:t>
            </a:r>
            <a:r>
              <a:rPr lang="en-US" sz="2000" dirty="0"/>
              <a:t>: HTML, CSS, JS, images, and files. There's </a:t>
            </a:r>
            <a:r>
              <a:rPr lang="en-US" sz="2000" b="1" dirty="0"/>
              <a:t>no backend code (PHP, Python, etc.)</a:t>
            </a:r>
            <a:r>
              <a:rPr lang="en-US" sz="2000" dirty="0"/>
              <a:t> or database.</a:t>
            </a:r>
          </a:p>
          <a:p>
            <a:endParaRPr lang="en-US" sz="2000" dirty="0"/>
          </a:p>
          <a:p>
            <a:r>
              <a:rPr lang="en-US" sz="2800" dirty="0"/>
              <a:t>Step1 :  Create S3 bucket</a:t>
            </a:r>
          </a:p>
          <a:p>
            <a:endParaRPr lang="en-US" sz="2800" dirty="0"/>
          </a:p>
          <a:p>
            <a:r>
              <a:rPr lang="en-US" sz="2800" dirty="0"/>
              <a:t>Step2: upload website files</a:t>
            </a:r>
          </a:p>
          <a:p>
            <a:endParaRPr lang="en-US" sz="2800" dirty="0"/>
          </a:p>
          <a:p>
            <a:r>
              <a:rPr lang="en-US" sz="2800" dirty="0"/>
              <a:t>Step3: Enable static website hosting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742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1F55A-0677-BAEB-494F-ED33B4F97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D03F8B9C-7C5D-F4C3-0986-ABE58718D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8640"/>
            <a:ext cx="5832648" cy="207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8E8CA805-9534-41FF-665F-570D6FD67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2060848"/>
            <a:ext cx="7436297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0685A074-B665-1D04-AC3D-F5B114E7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3933056"/>
            <a:ext cx="7632848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E1C92-C902-8376-4D32-7500F0AAD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C48021AB-D84A-F084-9E8B-756DF840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260648"/>
            <a:ext cx="8496944" cy="35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8BD25535-1CBA-7F15-0B4E-AAE406777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00" y="3876675"/>
            <a:ext cx="8238403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1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11F5DB63-D58C-EAFB-E6AC-5D53EB9AB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188640"/>
            <a:ext cx="6984776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0143A1AE-1E5C-9AFE-3A34-26C9FBC2B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38" y="3429000"/>
            <a:ext cx="6696744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D73B64DE-7637-52F1-62AF-F674862E7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908720"/>
            <a:ext cx="813690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1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84CFF0-7758-3979-A7FC-DBC04A9BB9EB}"/>
              </a:ext>
            </a:extLst>
          </p:cNvPr>
          <p:cNvSpPr txBox="1"/>
          <p:nvPr/>
        </p:nvSpPr>
        <p:spPr>
          <a:xfrm>
            <a:off x="1125860" y="620688"/>
            <a:ext cx="1015312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below code is used to read the file which are uploaded in the bucket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"Version": "2012-10-17",</a:t>
            </a:r>
          </a:p>
          <a:p>
            <a:r>
              <a:rPr lang="en-US" dirty="0"/>
              <a:t>  "Statement":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"Sid": "</a:t>
            </a:r>
            <a:r>
              <a:rPr lang="en-US" dirty="0" err="1"/>
              <a:t>PublicReadGetObject</a:t>
            </a:r>
            <a:r>
              <a:rPr lang="en-US" dirty="0"/>
              <a:t>",</a:t>
            </a:r>
          </a:p>
          <a:p>
            <a:r>
              <a:rPr lang="en-US" dirty="0"/>
              <a:t>      "Effect": "Allow",</a:t>
            </a:r>
          </a:p>
          <a:p>
            <a:r>
              <a:rPr lang="en-US" dirty="0"/>
              <a:t>      "Principal": "*",</a:t>
            </a:r>
          </a:p>
          <a:p>
            <a:r>
              <a:rPr lang="en-US" dirty="0"/>
              <a:t>      "Action": "s3:GetObject",</a:t>
            </a:r>
          </a:p>
          <a:p>
            <a:r>
              <a:rPr lang="en-US" dirty="0"/>
              <a:t>      "Resource": "arn:aws:s3:::example.com/*"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393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5A9B6A-DDE0-8F88-8D17-074C4F6BB097}"/>
              </a:ext>
            </a:extLst>
          </p:cNvPr>
          <p:cNvSpPr txBox="1"/>
          <p:nvPr/>
        </p:nvSpPr>
        <p:spPr>
          <a:xfrm>
            <a:off x="1197868" y="1340768"/>
            <a:ext cx="950505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S3 Replication:</a:t>
            </a:r>
          </a:p>
          <a:p>
            <a:pPr>
              <a:buNone/>
            </a:pPr>
            <a:endParaRPr lang="en-US" sz="3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S3 Replication</a:t>
            </a:r>
            <a:r>
              <a:rPr lang="en-US" dirty="0"/>
              <a:t> is an Amazon S3 feature that </a:t>
            </a:r>
            <a:r>
              <a:rPr lang="en-US" b="1" dirty="0"/>
              <a:t>automatically copies objects</a:t>
            </a:r>
            <a:r>
              <a:rPr lang="en-US" dirty="0"/>
              <a:t> across </a:t>
            </a:r>
            <a:r>
              <a:rPr lang="en-US" b="1" dirty="0"/>
              <a:t>buckets</a:t>
            </a:r>
            <a:r>
              <a:rPr lang="en-US" dirty="0"/>
              <a:t> (same or different AWS regions). It supports: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Cross-Region Replication (CRR)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Same-Region Replication (SRR)</a:t>
            </a:r>
            <a:endParaRPr lang="en-US" dirty="0"/>
          </a:p>
        </p:txBody>
      </p:sp>
      <p:pic>
        <p:nvPicPr>
          <p:cNvPr id="12290" name="Picture 2" descr="AWS S3 Same Region Replication (SRR ...">
            <a:extLst>
              <a:ext uri="{FF2B5EF4-FFF2-40B4-BE49-F238E27FC236}">
                <a16:creationId xmlns:a16="http://schemas.microsoft.com/office/drawing/2014/main" id="{94E2F81B-E6CE-079C-8FA7-163F5990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0" y="3573016"/>
            <a:ext cx="5400600" cy="299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3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D832F3-FE07-6C0E-2311-129D682CDD29}"/>
              </a:ext>
            </a:extLst>
          </p:cNvPr>
          <p:cNvSpPr txBox="1"/>
          <p:nvPr/>
        </p:nvSpPr>
        <p:spPr>
          <a:xfrm>
            <a:off x="1557908" y="2092269"/>
            <a:ext cx="83529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Cross-Region Replication (CRR)</a:t>
            </a:r>
          </a:p>
          <a:p>
            <a:r>
              <a:rPr lang="en-US" dirty="0"/>
              <a:t>            Source &amp; destination buckets are in </a:t>
            </a:r>
            <a:r>
              <a:rPr lang="en-US" b="1" dirty="0"/>
              <a:t>different AWS regions</a:t>
            </a:r>
            <a:endParaRPr lang="en-US" dirty="0"/>
          </a:p>
          <a:p>
            <a:r>
              <a:rPr lang="en-US" dirty="0"/>
              <a:t>            Used for </a:t>
            </a:r>
            <a:r>
              <a:rPr lang="en-US" b="1" dirty="0"/>
              <a:t>geo-redundancy</a:t>
            </a:r>
            <a:r>
              <a:rPr lang="en-US" dirty="0"/>
              <a:t> and </a:t>
            </a:r>
            <a:r>
              <a:rPr lang="en-US" b="1" dirty="0"/>
              <a:t>compliance</a:t>
            </a:r>
          </a:p>
          <a:p>
            <a:endParaRPr lang="en-US" b="1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Same-Region Replication (SRR)</a:t>
            </a:r>
          </a:p>
          <a:p>
            <a:r>
              <a:rPr lang="en-US" dirty="0"/>
              <a:t>             Buckets in the </a:t>
            </a:r>
            <a:r>
              <a:rPr lang="en-US" b="1" dirty="0"/>
              <a:t>same AWS region</a:t>
            </a:r>
            <a:endParaRPr lang="en-US" dirty="0"/>
          </a:p>
          <a:p>
            <a:r>
              <a:rPr lang="en-US" dirty="0"/>
              <a:t>             Used for </a:t>
            </a:r>
            <a:r>
              <a:rPr lang="en-US" b="1" dirty="0"/>
              <a:t>logging</a:t>
            </a:r>
            <a:r>
              <a:rPr lang="en-US" dirty="0"/>
              <a:t>, </a:t>
            </a:r>
            <a:r>
              <a:rPr lang="en-US" b="1" dirty="0"/>
              <a:t>backup</a:t>
            </a:r>
            <a:r>
              <a:rPr lang="en-US" dirty="0"/>
              <a:t>, </a:t>
            </a:r>
            <a:r>
              <a:rPr lang="en-US" b="1" dirty="0"/>
              <a:t>staging</a:t>
            </a:r>
            <a:r>
              <a:rPr lang="en-US" dirty="0"/>
              <a:t>, etc.</a:t>
            </a:r>
          </a:p>
        </p:txBody>
      </p:sp>
      <p:pic>
        <p:nvPicPr>
          <p:cNvPr id="13314" name="Picture 2" descr="Cross Region Replication and Versioning ...">
            <a:extLst>
              <a:ext uri="{FF2B5EF4-FFF2-40B4-BE49-F238E27FC236}">
                <a16:creationId xmlns:a16="http://schemas.microsoft.com/office/drawing/2014/main" id="{0EA95CED-533C-B5DA-556E-2EEB88308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44" y="3068960"/>
            <a:ext cx="3600400" cy="296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0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ud Computing for Mobile Robots | PPT">
            <a:extLst>
              <a:ext uri="{FF2B5EF4-FFF2-40B4-BE49-F238E27FC236}">
                <a16:creationId xmlns:a16="http://schemas.microsoft.com/office/drawing/2014/main" id="{EF8FF20D-D061-6CB1-4B57-08A2BF2E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275" y="0"/>
            <a:ext cx="12287100" cy="731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69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D32165-CC27-C5CB-D1F6-ECFDD29330D7}"/>
              </a:ext>
            </a:extLst>
          </p:cNvPr>
          <p:cNvSpPr txBox="1"/>
          <p:nvPr/>
        </p:nvSpPr>
        <p:spPr>
          <a:xfrm>
            <a:off x="981844" y="980728"/>
            <a:ext cx="15808055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 Uploading and downloading files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 Bucket policies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 IAM roles and policies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 S3 block public Access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 S3 lifecycle policies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 Static Website Hosting with S3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S3 replication (cross region and same region replication )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469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EDA5A-8455-BBA5-3431-1359603C61E3}"/>
              </a:ext>
            </a:extLst>
          </p:cNvPr>
          <p:cNvSpPr txBox="1"/>
          <p:nvPr/>
        </p:nvSpPr>
        <p:spPr>
          <a:xfrm>
            <a:off x="909836" y="1412776"/>
            <a:ext cx="105851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S3 ?</a:t>
            </a:r>
          </a:p>
          <a:p>
            <a:r>
              <a:rPr lang="en-US" sz="2800" dirty="0"/>
              <a:t>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S3 stands for simple storage service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Cloud based object storage service from AWS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Used to store and retrieve any amount of data from anywhere on the web.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Designed for 99.99999999%(11 9’s) durability.</a:t>
            </a:r>
          </a:p>
          <a:p>
            <a:endParaRPr lang="en-US" sz="2800" dirty="0"/>
          </a:p>
          <a:p>
            <a:endParaRPr lang="en-IN" sz="2800" dirty="0"/>
          </a:p>
        </p:txBody>
      </p:sp>
      <p:pic>
        <p:nvPicPr>
          <p:cNvPr id="4100" name="Picture 4" descr="AWS for Beginners: Amazon S3 Overview ...">
            <a:extLst>
              <a:ext uri="{FF2B5EF4-FFF2-40B4-BE49-F238E27FC236}">
                <a16:creationId xmlns:a16="http://schemas.microsoft.com/office/drawing/2014/main" id="{E1636939-0091-B730-DDC9-36F86F98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4005064"/>
            <a:ext cx="468052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12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667943-FA99-15F5-1F91-1042B83C43A7}"/>
              </a:ext>
            </a:extLst>
          </p:cNvPr>
          <p:cNvSpPr txBox="1"/>
          <p:nvPr/>
        </p:nvSpPr>
        <p:spPr>
          <a:xfrm>
            <a:off x="1917948" y="1268760"/>
            <a:ext cx="5616624" cy="4180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Key features of Amazon S3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Scalable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Secure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Durable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Accessible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Cost-effective</a:t>
            </a:r>
          </a:p>
        </p:txBody>
      </p:sp>
      <p:pic>
        <p:nvPicPr>
          <p:cNvPr id="7170" name="Picture 2" descr="What is Amazon S3 and use cases of ...">
            <a:extLst>
              <a:ext uri="{FF2B5EF4-FFF2-40B4-BE49-F238E27FC236}">
                <a16:creationId xmlns:a16="http://schemas.microsoft.com/office/drawing/2014/main" id="{14355EC8-7C4A-9815-2BC9-4F8CC390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492895"/>
            <a:ext cx="5234350" cy="31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52CF2-82B5-4AA7-9A8D-E0CE2FC4EAC4}"/>
              </a:ext>
            </a:extLst>
          </p:cNvPr>
          <p:cNvSpPr txBox="1"/>
          <p:nvPr/>
        </p:nvSpPr>
        <p:spPr>
          <a:xfrm>
            <a:off x="1053852" y="836712"/>
            <a:ext cx="60486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Common Use cases</a:t>
            </a:r>
          </a:p>
          <a:p>
            <a:r>
              <a:rPr lang="en-US" sz="2800" dirty="0"/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Backup &amp; Restore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Static Website Hosting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Data Archiving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Big Data Analytics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Media Hosting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Software Delivery</a:t>
            </a:r>
          </a:p>
          <a:p>
            <a:endParaRPr lang="en-IN" sz="2800" dirty="0"/>
          </a:p>
        </p:txBody>
      </p:sp>
      <p:pic>
        <p:nvPicPr>
          <p:cNvPr id="6146" name="Picture 2" descr="What Is Amazon S3? Your Guide to ...">
            <a:extLst>
              <a:ext uri="{FF2B5EF4-FFF2-40B4-BE49-F238E27FC236}">
                <a16:creationId xmlns:a16="http://schemas.microsoft.com/office/drawing/2014/main" id="{32879C6F-FF15-160C-F8E1-3C243BA0C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60" y="1628800"/>
            <a:ext cx="489654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76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8B7D08-DB59-995A-4A6F-E6B30FD38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29016"/>
              </p:ext>
            </p:extLst>
          </p:nvPr>
        </p:nvGraphicFramePr>
        <p:xfrm>
          <a:off x="2349996" y="1687113"/>
          <a:ext cx="8333884" cy="4491838"/>
        </p:xfrm>
        <a:graphic>
          <a:graphicData uri="http://schemas.openxmlformats.org/drawingml/2006/table">
            <a:tbl>
              <a:tblPr/>
              <a:tblGrid>
                <a:gridCol w="1478416">
                  <a:extLst>
                    <a:ext uri="{9D8B030D-6E8A-4147-A177-3AD203B41FA5}">
                      <a16:colId xmlns:a16="http://schemas.microsoft.com/office/drawing/2014/main" val="4054756629"/>
                    </a:ext>
                  </a:extLst>
                </a:gridCol>
                <a:gridCol w="1713867">
                  <a:extLst>
                    <a:ext uri="{9D8B030D-6E8A-4147-A177-3AD203B41FA5}">
                      <a16:colId xmlns:a16="http://schemas.microsoft.com/office/drawing/2014/main" val="267241256"/>
                    </a:ext>
                  </a:extLst>
                </a:gridCol>
                <a:gridCol w="1713867">
                  <a:extLst>
                    <a:ext uri="{9D8B030D-6E8A-4147-A177-3AD203B41FA5}">
                      <a16:colId xmlns:a16="http://schemas.microsoft.com/office/drawing/2014/main" val="2477878924"/>
                    </a:ext>
                  </a:extLst>
                </a:gridCol>
                <a:gridCol w="1713867">
                  <a:extLst>
                    <a:ext uri="{9D8B030D-6E8A-4147-A177-3AD203B41FA5}">
                      <a16:colId xmlns:a16="http://schemas.microsoft.com/office/drawing/2014/main" val="3148529719"/>
                    </a:ext>
                  </a:extLst>
                </a:gridCol>
                <a:gridCol w="1713867">
                  <a:extLst>
                    <a:ext uri="{9D8B030D-6E8A-4147-A177-3AD203B41FA5}">
                      <a16:colId xmlns:a16="http://schemas.microsoft.com/office/drawing/2014/main" val="3789745275"/>
                    </a:ext>
                  </a:extLst>
                </a:gridCol>
              </a:tblGrid>
              <a:tr h="680715">
                <a:tc>
                  <a:txBody>
                    <a:bodyPr/>
                    <a:lstStyle/>
                    <a:p>
                      <a:r>
                        <a:rPr lang="en-IN" sz="2000"/>
                        <a:t>Class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Access Frequency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Retrieval Time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Cost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Use Case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102768"/>
                  </a:ext>
                </a:extLst>
              </a:tr>
              <a:tr h="378175">
                <a:tc>
                  <a:txBody>
                    <a:bodyPr/>
                    <a:lstStyle/>
                    <a:p>
                      <a:r>
                        <a:rPr lang="en-IN" sz="2000"/>
                        <a:t>Standard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Frequent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Milliseconds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$$$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Active data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560665"/>
                  </a:ext>
                </a:extLst>
              </a:tr>
              <a:tr h="378175">
                <a:tc>
                  <a:txBody>
                    <a:bodyPr/>
                    <a:lstStyle/>
                    <a:p>
                      <a:r>
                        <a:rPr lang="en-IN" sz="2000"/>
                        <a:t>Standard-IA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Infrequent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Milliseconds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$$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Backup, DR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304227"/>
                  </a:ext>
                </a:extLst>
              </a:tr>
              <a:tr h="680715">
                <a:tc>
                  <a:txBody>
                    <a:bodyPr/>
                    <a:lstStyle/>
                    <a:p>
                      <a:r>
                        <a:rPr lang="en-IN" sz="2000"/>
                        <a:t>One Zone-IA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Infrequent (1 AZ)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Milliseconds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$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Non-critical, cheaper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937636"/>
                  </a:ext>
                </a:extLst>
              </a:tr>
              <a:tr h="983255">
                <a:tc>
                  <a:txBody>
                    <a:bodyPr/>
                    <a:lstStyle/>
                    <a:p>
                      <a:r>
                        <a:rPr lang="en-IN" sz="2000"/>
                        <a:t>Intelligent-Tiering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Variable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Milliseconds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$$ - $$$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Unknown access patterns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802504"/>
                  </a:ext>
                </a:extLst>
              </a:tr>
              <a:tr h="378175">
                <a:tc>
                  <a:txBody>
                    <a:bodyPr/>
                    <a:lstStyle/>
                    <a:p>
                      <a:r>
                        <a:rPr lang="en-IN" sz="2000"/>
                        <a:t>Glacier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Rare/Archive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Minutes-Hours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$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Archived data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248182"/>
                  </a:ext>
                </a:extLst>
              </a:tr>
              <a:tr h="983255">
                <a:tc>
                  <a:txBody>
                    <a:bodyPr/>
                    <a:lstStyle/>
                    <a:p>
                      <a:r>
                        <a:rPr lang="en-IN" sz="2000"/>
                        <a:t>Glacier Deep Archive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Very Rare/Compliance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~12 Hours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Lowest $$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Long-term archive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62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16A9960-8D93-87EE-ECDA-71FF2BF6C549}"/>
              </a:ext>
            </a:extLst>
          </p:cNvPr>
          <p:cNvSpPr txBox="1"/>
          <p:nvPr/>
        </p:nvSpPr>
        <p:spPr>
          <a:xfrm>
            <a:off x="1413892" y="9087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S3 storage classes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061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483E17-974E-C787-F2D7-FD9EF8985686}"/>
              </a:ext>
            </a:extLst>
          </p:cNvPr>
          <p:cNvSpPr txBox="1"/>
          <p:nvPr/>
        </p:nvSpPr>
        <p:spPr>
          <a:xfrm>
            <a:off x="909836" y="908720"/>
            <a:ext cx="103691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to create bucket and stores the data</a:t>
            </a:r>
          </a:p>
          <a:p>
            <a:endParaRPr lang="en-US" sz="2800" dirty="0"/>
          </a:p>
          <a:p>
            <a:r>
              <a:rPr lang="en-US" sz="2800" dirty="0"/>
              <a:t>Step 1 : Go to the AWS console </a:t>
            </a:r>
            <a:r>
              <a:rPr lang="en-IN" sz="2000" dirty="0">
                <a:hlinkClick r:id="rId2"/>
              </a:rPr>
              <a:t>https://aws.amazon.com/console/</a:t>
            </a:r>
            <a:r>
              <a:rPr lang="en-IN" sz="2000" dirty="0"/>
              <a:t> </a:t>
            </a:r>
          </a:p>
          <a:p>
            <a:r>
              <a:rPr lang="en-IN" sz="2800" dirty="0"/>
              <a:t>Step 2 :  Navigate to s3 from AWS services</a:t>
            </a:r>
          </a:p>
          <a:p>
            <a:r>
              <a:rPr lang="en-IN" sz="2800" dirty="0"/>
              <a:t>              click create bucket</a:t>
            </a:r>
          </a:p>
          <a:p>
            <a:r>
              <a:rPr lang="en-IN" sz="2800" dirty="0"/>
              <a:t>              Enter :</a:t>
            </a:r>
          </a:p>
          <a:p>
            <a:r>
              <a:rPr lang="en-IN" sz="2800" dirty="0"/>
              <a:t>                         Bucket name : must be globally unique</a:t>
            </a:r>
          </a:p>
          <a:p>
            <a:r>
              <a:rPr lang="en-IN" sz="2800" dirty="0"/>
              <a:t>                         Region  : where data will be stored</a:t>
            </a:r>
          </a:p>
          <a:p>
            <a:r>
              <a:rPr lang="en-IN" sz="2800" dirty="0"/>
              <a:t>              Configure options (versioning , logging )</a:t>
            </a:r>
          </a:p>
          <a:p>
            <a:r>
              <a:rPr lang="en-IN" sz="2800" dirty="0"/>
              <a:t>              Set permissions (</a:t>
            </a:r>
            <a:r>
              <a:rPr lang="en-IN" sz="2800" dirty="0" err="1"/>
              <a:t>e.g</a:t>
            </a:r>
            <a:r>
              <a:rPr lang="en-IN" sz="2800" dirty="0"/>
              <a:t>, block public access)</a:t>
            </a:r>
          </a:p>
          <a:p>
            <a:r>
              <a:rPr lang="en-IN" sz="2800" dirty="0"/>
              <a:t>              click “ create bucket “</a:t>
            </a:r>
          </a:p>
        </p:txBody>
      </p:sp>
    </p:spTree>
    <p:extLst>
      <p:ext uri="{BB962C8B-B14F-4D97-AF65-F5344CB8AC3E}">
        <p14:creationId xmlns:p14="http://schemas.microsoft.com/office/powerpoint/2010/main" val="8864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160992-57FA-45BA-46F3-BE591B89E58B}"/>
              </a:ext>
            </a:extLst>
          </p:cNvPr>
          <p:cNvSpPr txBox="1"/>
          <p:nvPr/>
        </p:nvSpPr>
        <p:spPr>
          <a:xfrm>
            <a:off x="1845940" y="1052736"/>
            <a:ext cx="77768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3 : upload data</a:t>
            </a:r>
          </a:p>
          <a:p>
            <a:r>
              <a:rPr lang="en-US" sz="2800" dirty="0"/>
              <a:t>           1. open the created bucket </a:t>
            </a:r>
          </a:p>
          <a:p>
            <a:r>
              <a:rPr lang="en-US" sz="2800" dirty="0"/>
              <a:t>           2. Click “upload”</a:t>
            </a:r>
          </a:p>
          <a:p>
            <a:r>
              <a:rPr lang="en-US" sz="2800" dirty="0"/>
              <a:t>           3. Drag &amp; Drop files or browse your  system</a:t>
            </a:r>
          </a:p>
          <a:p>
            <a:r>
              <a:rPr lang="en-US" sz="2800" dirty="0"/>
              <a:t>           4. configure:</a:t>
            </a:r>
          </a:p>
          <a:p>
            <a:r>
              <a:rPr lang="en-US" sz="2800" dirty="0"/>
              <a:t>                        storage class (</a:t>
            </a:r>
            <a:r>
              <a:rPr lang="en-US" sz="2800" dirty="0" err="1"/>
              <a:t>e.g</a:t>
            </a:r>
            <a:r>
              <a:rPr lang="en-US" sz="2800" dirty="0"/>
              <a:t> , standard IA ,Glacier)</a:t>
            </a:r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0363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493</TotalTime>
  <Words>1163</Words>
  <Application>Microsoft Office PowerPoint</Application>
  <PresentationFormat>Custom</PresentationFormat>
  <Paragraphs>266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Tech 16x9</vt:lpstr>
      <vt:lpstr>S3  Bucket</vt:lpstr>
      <vt:lpstr>Contents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lalitha ganta</dc:creator>
  <cp:lastModifiedBy>lalitha ganta</cp:lastModifiedBy>
  <cp:revision>2</cp:revision>
  <dcterms:created xsi:type="dcterms:W3CDTF">2025-05-15T13:31:48Z</dcterms:created>
  <dcterms:modified xsi:type="dcterms:W3CDTF">2025-05-16T13:13:38Z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