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6" r:id="rId5"/>
    <p:sldId id="258" r:id="rId6"/>
    <p:sldId id="277" r:id="rId7"/>
    <p:sldId id="278" r:id="rId8"/>
    <p:sldId id="263" r:id="rId9"/>
    <p:sldId id="264" r:id="rId10"/>
    <p:sldId id="274" r:id="rId11"/>
    <p:sldId id="275" r:id="rId12"/>
    <p:sldId id="265" r:id="rId13"/>
    <p:sldId id="266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5A0"/>
    <a:srgbClr val="549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" y="112"/>
      </p:cViewPr>
      <p:guideLst>
        <p:guide orient="horz" pos="2125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4300" y="-2654300"/>
            <a:ext cx="6883400" cy="12192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143000" y="1077414"/>
            <a:ext cx="10096500" cy="452715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3000" y="107950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9052439" y="3897747"/>
            <a:ext cx="2117006" cy="172092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372489" y="2469342"/>
            <a:ext cx="7523222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latin typeface="HanziPen SC Regular" panose="03000300000000000000" charset="-122"/>
                <a:ea typeface="HanziPen SC Regular" panose="03000300000000000000" charset="-122"/>
                <a:sym typeface="+mn-ea"/>
              </a:rPr>
              <a:t>vpc</a:t>
            </a:r>
            <a:endParaRPr lang="en-US" sz="4800" u="sng">
              <a:solidFill>
                <a:schemeClr val="tx1"/>
              </a:solidFill>
              <a:latin typeface="HanziPen SC Regular" panose="03000300000000000000" charset="-122"/>
              <a:ea typeface="HanziPen SC Regular" panose="03000300000000000000" charset="-122"/>
              <a:sym typeface="+mn-ea"/>
            </a:endParaRPr>
          </a:p>
          <a:p>
            <a:pPr algn="ctr"/>
            <a:r>
              <a:rPr lang="en-US" sz="4800" u="sng">
                <a:solidFill>
                  <a:schemeClr val="tx1"/>
                </a:solidFill>
                <a:latin typeface="HanziPen SC Regular" panose="03000300000000000000" charset="-122"/>
                <a:ea typeface="HanziPen SC Regular" panose="03000300000000000000" charset="-122"/>
                <a:sym typeface="+mn-ea"/>
              </a:rPr>
              <a:t>virtiual private cloud</a:t>
            </a:r>
            <a:br>
              <a:rPr lang="en-US" sz="4800">
                <a:highlight>
                  <a:srgbClr val="00FFFF"/>
                </a:highlight>
                <a:sym typeface="+mn-ea"/>
              </a:rPr>
            </a:br>
            <a:endParaRPr lang="en-US" altLang="zh-CN" sz="200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V="1">
            <a:off x="8137524" y="4101691"/>
            <a:ext cx="1219202" cy="15176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V="1">
            <a:off x="2606673" y="1171169"/>
            <a:ext cx="1219202" cy="15176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2111984" y="4021733"/>
            <a:ext cx="1829624" cy="151764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10245" y="1269365"/>
            <a:ext cx="282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Hannotate TC Regular" panose="03000500000000000000" charset="-122"/>
                <a:ea typeface="Hannotate TC Regular" panose="03000500000000000000" charset="-122"/>
                <a:cs typeface="Apple Chancery" panose="03020702040506060504" charset="0"/>
              </a:rPr>
              <a:t>by mani kiran reddy</a:t>
            </a:r>
            <a:endParaRPr lang="en-US">
              <a:solidFill>
                <a:schemeClr val="tx1"/>
              </a:solidFill>
              <a:latin typeface="Hannotate TC Regular" panose="03000500000000000000" charset="-122"/>
              <a:ea typeface="Hannotate TC Regular" panose="03000500000000000000" charset="-122"/>
              <a:cs typeface="Apple Chancery" panose="030207020405060605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48285" y="169545"/>
            <a:ext cx="11790680" cy="6419215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17" name="矩形 16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18581" y="1124594"/>
              <a:ext cx="9754837" cy="460881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29920" y="559435"/>
            <a:ext cx="4932680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latin typeface="HanziPen SC Regular" panose="03000300000000000000" charset="-122"/>
                <a:ea typeface="HanziPen SC Regular" panose="03000300000000000000" charset="-122"/>
              </a:rPr>
              <a:t>Transit Gateway</a:t>
            </a:r>
            <a:endParaRPr lang="en-US" sz="4000">
              <a:latin typeface="HanziPen SC Regular" panose="03000300000000000000" charset="-122"/>
              <a:ea typeface="HanziPen SC Regular" panose="030003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4825" y="1162685"/>
            <a:ext cx="5508625" cy="5120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It we are have a big project, and there are 20 vpc’s to get connected, we cant use vpc peering.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Then we will be using Transit gateway to connect to more number of vp’s.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The configuration is much easier than vpc peering.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Transit gateway is chargable.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Transit gateway has two mechanisms.</a:t>
            </a:r>
            <a:endParaRPr lang="en-US" altLang="en-US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en-US"/>
              <a:t>              1) vpc Attachment charge.</a:t>
            </a:r>
            <a:endParaRPr lang="en-US" altLang="en-US"/>
          </a:p>
          <a:p>
            <a:pPr marL="457200" lvl="1" indent="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en-US"/>
              <a:t>2) Data processing.</a:t>
            </a:r>
            <a:endParaRPr lang="en-US" altLang="en-US"/>
          </a:p>
        </p:txBody>
      </p:sp>
      <p:pic>
        <p:nvPicPr>
          <p:cNvPr id="6" name="Picture 5" descr="aws-transit-gateway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7730" y="1704975"/>
            <a:ext cx="5871845" cy="357251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b="1471"/>
          <a:stretch>
            <a:fillRect/>
          </a:stretch>
        </p:blipFill>
        <p:spPr>
          <a:xfrm>
            <a:off x="10505440" y="-565150"/>
            <a:ext cx="1533525" cy="1276350"/>
          </a:xfrm>
          <a:prstGeom prst="rect">
            <a:avLst/>
          </a:prstGeom>
        </p:spPr>
      </p:pic>
      <p:pic>
        <p:nvPicPr>
          <p:cNvPr id="8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-182366" y="5142982"/>
            <a:ext cx="2117006" cy="1720921"/>
          </a:xfrm>
          <a:prstGeom prst="rect">
            <a:avLst/>
          </a:prstGeom>
        </p:spPr>
      </p:pic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05" y="559435"/>
            <a:ext cx="746125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575" y="130760"/>
            <a:ext cx="11880850" cy="6596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VPC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221070" y="5911885"/>
            <a:ext cx="723184" cy="9075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196231" y="74903"/>
            <a:ext cx="723184" cy="907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302"/>
          <a:stretch>
            <a:fillRect/>
          </a:stretch>
        </p:blipFill>
        <p:spPr>
          <a:xfrm rot="3183505">
            <a:off x="246212" y="5918585"/>
            <a:ext cx="930068" cy="627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512042" y="6143073"/>
            <a:ext cx="598714" cy="635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48310" y="348615"/>
            <a:ext cx="4646295" cy="54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latin typeface="HanziPen SC Regular" panose="03000300000000000000" charset="-122"/>
                <a:ea typeface="HanziPen SC Regular" panose="03000300000000000000" charset="-122"/>
              </a:rPr>
              <a:t>VPC ENDPOINT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4640" y="971550"/>
            <a:ext cx="5801360" cy="568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If i don't want to use the NAT gateway, but i Still want to communicate with my Aws resources, then we will be using the </a:t>
            </a:r>
            <a:r>
              <a:rPr lang="en-US" altLang="en-US" b="1">
                <a:latin typeface="Arial Bold" panose="020B0604020202090204" charset="0"/>
                <a:cs typeface="Arial Bold" panose="020B0604020202090204" charset="0"/>
              </a:rPr>
              <a:t>VPC Endpoint.</a:t>
            </a:r>
            <a:endParaRPr lang="en-US" alt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End Point will help us to access our AWs resources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Privetly.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With the help of Vpc endpoint, all our request will not travel over the internet. It will communicate using Private links. and will be within VPC.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VPC Endpoint service will help us to communicate with AWS services without internet.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To setup VPc endpoint we need to have one private subnet and one public subnet.</a:t>
            </a:r>
            <a:endParaRPr lang="en-US"/>
          </a:p>
        </p:txBody>
      </p:sp>
      <p:pic>
        <p:nvPicPr>
          <p:cNvPr id="5" name="Picture 4" descr="1__zwzDfkWMSt9OHERZpQZYQ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010" y="1114425"/>
            <a:ext cx="5734685" cy="3878580"/>
          </a:xfrm>
          <a:prstGeom prst="rect">
            <a:avLst/>
          </a:prstGeom>
        </p:spPr>
      </p:pic>
      <p:pic>
        <p:nvPicPr>
          <p:cNvPr id="7" name="Picture 6" descr="image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705" y="255270"/>
            <a:ext cx="90805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575" y="130760"/>
            <a:ext cx="11880850" cy="6596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221070" y="5911885"/>
            <a:ext cx="723184" cy="9075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196231" y="74903"/>
            <a:ext cx="723184" cy="907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302"/>
          <a:stretch>
            <a:fillRect/>
          </a:stretch>
        </p:blipFill>
        <p:spPr>
          <a:xfrm rot="3183505">
            <a:off x="246212" y="5918585"/>
            <a:ext cx="930068" cy="627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512042" y="6143073"/>
            <a:ext cx="598714" cy="635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07175" y="343843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ENTER TITLE</a:t>
            </a:r>
            <a:endParaRPr lang="zh-CN" altLang="en-US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7454" y="343843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ENTER TITLE</a:t>
            </a:r>
            <a:endParaRPr lang="zh-CN" altLang="en-US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27733" y="343843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ENTER TITLE</a:t>
            </a:r>
            <a:endParaRPr lang="zh-CN" altLang="en-US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0340" y="131445"/>
            <a:ext cx="11424920" cy="6029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>
                <a:latin typeface="HanziPen SC Regular" panose="03000300000000000000" charset="-122"/>
                <a:ea typeface="HanziPen SC Regular" panose="03000300000000000000" charset="-122"/>
              </a:rPr>
              <a:t>Conclusion</a:t>
            </a:r>
            <a:endParaRPr lang="en-US" altLang="en-US" sz="4000">
              <a:latin typeface="HanziPen SC Regular" panose="03000300000000000000" charset="-122"/>
              <a:ea typeface="HanziPen SC Regular" panose="030003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/>
              <a:t>Amazon VPC is the foundation for secure and scalable cloud networking, offering full control over your virtual network environment.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b="1">
                <a:latin typeface="Arial Bold" panose="020B0604020202090204" charset="0"/>
                <a:cs typeface="Arial Bold" panose="020B0604020202090204" charset="0"/>
              </a:rPr>
              <a:t>NAT Gateways</a:t>
            </a:r>
            <a:r>
              <a:rPr lang="en-US" altLang="en-US"/>
              <a:t> enable secure outbound internet access for private subnets without exposing internal resources.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b="1">
                <a:latin typeface="Arial Bold" panose="020B0604020202090204" charset="0"/>
                <a:cs typeface="Arial Bold" panose="020B0604020202090204" charset="0"/>
              </a:rPr>
              <a:t>VPC Peering </a:t>
            </a:r>
            <a:r>
              <a:rPr lang="en-US" altLang="en-US"/>
              <a:t>provides direct, private connectivity between two VPCs, best suited for smaller or simpler architectures.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b="1">
                <a:latin typeface="Arial Bold" panose="020B0604020202090204" charset="0"/>
                <a:cs typeface="Arial Bold" panose="020B0604020202090204" charset="0"/>
              </a:rPr>
              <a:t>Transit Gateway</a:t>
            </a:r>
            <a:r>
              <a:rPr lang="en-US" altLang="en-US"/>
              <a:t> is the scalable, centralized solution for connecting multiple VPCs and networks in large, complex environments.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/>
              <a:t>Choosing the right solution depends on your network size, scalability needs, and management preferences.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4300" y="-2654300"/>
            <a:ext cx="6883400" cy="12192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047750" y="1168219"/>
            <a:ext cx="10096500" cy="452715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3000" y="107950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9052439" y="3897747"/>
            <a:ext cx="2117006" cy="172092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372489" y="2429392"/>
            <a:ext cx="752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latin typeface="Arial" panose="020B0604020202090204" pitchFamily="34" charset="0"/>
                <a:ea typeface="Arial" panose="020B0604020202090204" pitchFamily="34" charset="0"/>
              </a:rPr>
              <a:t>Thanks for you attention</a:t>
            </a:r>
            <a:endParaRPr lang="zh-CN" altLang="en-US" sz="480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V="1">
            <a:off x="8137524" y="4101691"/>
            <a:ext cx="1219202" cy="15176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V="1">
            <a:off x="2606673" y="1171169"/>
            <a:ext cx="1219202" cy="15176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2111984" y="4021733"/>
            <a:ext cx="1829624" cy="1517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22555" y="187325"/>
            <a:ext cx="11953875" cy="655828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43000" y="108662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9338893" y="1186327"/>
            <a:ext cx="2117006" cy="1720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V="1">
            <a:off x="9744072" y="4078306"/>
            <a:ext cx="1219202" cy="151764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-984969" y="304452"/>
            <a:ext cx="68314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latin typeface="HanziPen SC Regular" panose="03000300000000000000" charset="-122"/>
                <a:ea typeface="HanziPen SC Regular" panose="03000300000000000000" charset="-122"/>
                <a:cs typeface="Arial" panose="020B0604020202090204" pitchFamily="34" charset="0"/>
              </a:rPr>
              <a:t> </a:t>
            </a:r>
            <a:r>
              <a:rPr lang="en-US" altLang="en-US" sz="4000" b="1">
                <a:latin typeface="HanziPen SC Bold" panose="03000300000000000000" charset="-122"/>
                <a:ea typeface="HanziPen SC Bold" panose="03000300000000000000" charset="-122"/>
                <a:cs typeface="Arial" panose="020B0604020202090204" pitchFamily="34" charset="0"/>
              </a:rPr>
              <a:t>Introduction to VPC</a:t>
            </a:r>
            <a:endParaRPr lang="en-US" altLang="en-US" sz="4000" b="1">
              <a:latin typeface="HanziPen SC Bold" panose="03000300000000000000" charset="-122"/>
              <a:ea typeface="HanziPen SC Bold" panose="03000300000000000000" charset="-122"/>
              <a:cs typeface="Arial" panose="020B060402020209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7505" y="975995"/>
            <a:ext cx="6002655" cy="5198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vpc in AWS</a:t>
            </a:r>
            <a:r>
              <a:rPr lang="en-US"/>
              <a:t> :virtiual private cloud 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vpc in azure</a:t>
            </a:r>
            <a:r>
              <a:rPr lang="en-US"/>
              <a:t> :virtiual network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>
              <a:highlight>
                <a:srgbClr val="0000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where ever we are creating instances by default we are assigining vpc configuration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vpc play very important role in order to comunicate from one instance to another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Offers control over networking environment, including IP addressing, subnets, route tables, and gateways.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 vpc to assign networking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vpc to assign IP addresess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only we can create 5 vpc’s 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/>
          </a:p>
          <a:p>
            <a:pPr algn="l">
              <a:lnSpc>
                <a:spcPct val="100000"/>
              </a:lnSpc>
              <a:buClrTx/>
              <a:buSzTx/>
              <a:buFont typeface="Arial" panose="020B0604020202090204" pitchFamily="34" charset="0"/>
            </a:pPr>
            <a:endParaRPr lang="en-US" altLang="en-US"/>
          </a:p>
          <a:p>
            <a:pPr algn="l">
              <a:buClrTx/>
              <a:buSzTx/>
              <a:buFont typeface="Arial" panose="020B0604020202090204" pitchFamily="34" charset="0"/>
              <a:buNone/>
            </a:pPr>
            <a:endParaRPr lang="en-US" altLang="en-US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760" y="504190"/>
            <a:ext cx="2872105" cy="2872105"/>
          </a:xfrm>
          <a:prstGeom prst="rect">
            <a:avLst/>
          </a:prstGeom>
        </p:spPr>
      </p:pic>
      <p:pic>
        <p:nvPicPr>
          <p:cNvPr id="12" name="Picture 11" descr="Picture2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0" y="3695065"/>
            <a:ext cx="555498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4300" y="-2654300"/>
            <a:ext cx="6883400" cy="12192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95580" y="259080"/>
            <a:ext cx="11875770" cy="6362065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3000" y="107950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77190" y="391160"/>
            <a:ext cx="11391265" cy="60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latin typeface="HanziPen SC Bold" panose="03000300000000000000" charset="-122"/>
                <a:ea typeface="HanziPen SC Bold" panose="03000300000000000000" charset="-122"/>
              </a:rPr>
              <a:t>CIDR(CLASSLESS INTER DOMAIN RANGE)</a:t>
            </a:r>
            <a:endParaRPr lang="en-US" sz="4000" b="1">
              <a:latin typeface="HanziPen SC Bold" panose="03000300000000000000" charset="-122"/>
              <a:ea typeface="HanziPen SC Bold" panose="03000300000000000000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5920" y="1125220"/>
            <a:ext cx="5674360" cy="517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for every VPC we need to configure one CIDR range.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The privante IP of Ec2 which got assigned, will be under CIDR Range.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172.168.0.0/32 → Max in aws and azure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172. 168.0.0/16 → Minimum in aws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172. 168.0.0/08. → Minimum in Azure.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Max-bits - no of subnet masking assigned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= 32-16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= 16.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2^16 = 65,536 IP adresses are been assigned to 172.168.00/16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/>
          </a:p>
        </p:txBody>
      </p:sp>
      <p:pic>
        <p:nvPicPr>
          <p:cNvPr id="7" name="Picture 6" descr="1_0YzrNHMv4IyWuMXZknwXW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95" y="1657350"/>
            <a:ext cx="5483860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40030" y="168275"/>
            <a:ext cx="11682095" cy="639826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17" name="矩形 16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18581" y="1124594"/>
              <a:ext cx="9754837" cy="460881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283845" y="360045"/>
            <a:ext cx="683133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800">
                <a:latin typeface="HanziPen SC Regular" panose="03000300000000000000" charset="-122"/>
                <a:ea typeface="HanziPen SC Regular" panose="03000300000000000000" charset="-122"/>
                <a:cs typeface="Arial" panose="020B0604020202090204" pitchFamily="34" charset="0"/>
              </a:rPr>
              <a:t>   </a:t>
            </a:r>
            <a:r>
              <a:rPr lang="en-US" altLang="en-US" sz="4800" b="1">
                <a:latin typeface="HanziPen SC Bold" panose="03000300000000000000" charset="-122"/>
                <a:ea typeface="HanziPen SC Bold" panose="03000300000000000000" charset="-122"/>
                <a:cs typeface="Arial" panose="020B0604020202090204" pitchFamily="34" charset="0"/>
              </a:rPr>
              <a:t>Components of a VPC</a:t>
            </a:r>
            <a:endParaRPr lang="en-US" altLang="en-US" sz="4800" b="1">
              <a:latin typeface="HanziPen SC Bold" panose="03000300000000000000" charset="-122"/>
              <a:ea typeface="HanziPen SC Bold" panose="03000300000000000000" charset="-122"/>
              <a:cs typeface="Arial" panose="020B060402020209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060" y="1172210"/>
            <a:ext cx="5488940" cy="34480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endParaRPr lang="zh-CN" altLang="en-US" sz="4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6275" y="1183640"/>
            <a:ext cx="7448550" cy="4783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en-US"/>
              <a:t>Component	                   Description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Subnets	                        Segments within the VPC (public/private)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Route Tables	         Define traffic rules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Internet Gateway	         Enables internet access for public subnets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NAT Gateway	         Allows private subnets to access the internet  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                                      securely                   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Security Groups	         Stateful virtual firewalls for EC2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NACLs	                        Stateless firewalls for subnets</a:t>
            </a:r>
            <a:endParaRPr lang="en-US" altLang="en-US"/>
          </a:p>
          <a:p>
            <a:pPr>
              <a:lnSpc>
                <a:spcPct val="200000"/>
              </a:lnSpc>
            </a:pPr>
            <a:endParaRPr lang="en-US" altLang="en-US"/>
          </a:p>
          <a:p>
            <a:endParaRPr lang="en-US"/>
          </a:p>
        </p:txBody>
      </p:sp>
      <p:pic>
        <p:nvPicPr>
          <p:cNvPr id="3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9895084" y="85207"/>
            <a:ext cx="2117006" cy="172092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1779" y="3747413"/>
            <a:ext cx="1829624" cy="15176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4300" y="-2654300"/>
            <a:ext cx="6883400" cy="12192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61290" y="156845"/>
            <a:ext cx="11859895" cy="654939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3000" y="107950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0680" y="400685"/>
            <a:ext cx="2023745" cy="668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latin typeface="HanziPen SC Bold" panose="03000300000000000000" charset="-122"/>
                <a:ea typeface="HanziPen SC Bold" panose="03000300000000000000" charset="-122"/>
              </a:rPr>
              <a:t>Subnets</a:t>
            </a:r>
            <a:endParaRPr lang="en-US" sz="4000" b="1">
              <a:latin typeface="HanziPen SC Bold" panose="03000300000000000000" charset="-122"/>
              <a:ea typeface="HanziPen SC Bold" panose="03000300000000000000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0680" y="1069340"/>
            <a:ext cx="5569585" cy="1393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subnets are the range of IP4 address in the vpc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subnets is alogical subdivision of larger network.</a:t>
            </a:r>
            <a:endParaRPr lang="en-US"/>
          </a:p>
          <a:p>
            <a:pPr indent="0">
              <a:buFont typeface="Arial" panose="020B0604020202090204" pitchFamily="34" charset="0"/>
              <a:buNone/>
            </a:pPr>
            <a:r>
              <a:rPr lang="en-US"/>
              <a:t>           1)</a:t>
            </a:r>
            <a:r>
              <a:rPr lang="en-US" b="1" u="sng">
                <a:latin typeface="Arial Bold" panose="020B0604020202090204" charset="0"/>
                <a:cs typeface="Arial Bold" panose="020B0604020202090204" charset="0"/>
              </a:rPr>
              <a:t>public subnet</a:t>
            </a:r>
            <a:r>
              <a:rPr lang="en-US"/>
              <a:t>:having internet access.</a:t>
            </a:r>
            <a:endParaRPr lang="en-US"/>
          </a:p>
          <a:p>
            <a:pPr indent="0">
              <a:buFont typeface="Arial" panose="020B0604020202090204" pitchFamily="34" charset="0"/>
              <a:buNone/>
            </a:pPr>
            <a:r>
              <a:rPr lang="en-US"/>
              <a:t>           2)</a:t>
            </a:r>
            <a:r>
              <a:rPr lang="en-US" b="1" u="sng">
                <a:latin typeface="Arial Bold" panose="020B0604020202090204" charset="0"/>
                <a:cs typeface="Arial Bold" panose="020B0604020202090204" charset="0"/>
              </a:rPr>
              <a:t>private subnet</a:t>
            </a:r>
            <a:r>
              <a:rPr lang="en-US"/>
              <a:t>:having no internet access.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90525" y="2809875"/>
            <a:ext cx="352615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latin typeface="HanziPen SC Bold" panose="03000300000000000000" charset="-122"/>
                <a:ea typeface="HanziPen SC Bold" panose="03000300000000000000" charset="-122"/>
                <a:cs typeface="Arial Bold" panose="020B0604020202090204" charset="0"/>
              </a:rPr>
              <a:t>Route tables</a:t>
            </a:r>
            <a:endParaRPr lang="en-US" sz="4000" b="1">
              <a:latin typeface="HanziPen SC Bold" panose="03000300000000000000" charset="-122"/>
              <a:ea typeface="HanziPen SC Bold" panose="03000300000000000000" charset="-122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0850" y="3571240"/>
            <a:ext cx="5478780" cy="289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Route table is used to route the trafic to trgeted subnets.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Route tables contains routes,which specify paths to different network destinations.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4300" y="-2654300"/>
            <a:ext cx="6883400" cy="12192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31445" y="205740"/>
            <a:ext cx="11940540" cy="649986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3000" y="1079500"/>
              <a:ext cx="9906000" cy="47117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20675" y="490855"/>
            <a:ext cx="5159375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latin typeface="HanziPen SC Regular" panose="03000300000000000000" charset="-122"/>
                <a:ea typeface="HanziPen SC Regular" panose="03000300000000000000" charset="-122"/>
              </a:rPr>
              <a:t>INTERNET GATEWAY</a:t>
            </a:r>
            <a:endParaRPr lang="en-US" sz="4000">
              <a:latin typeface="HanziPen SC Regular" panose="03000300000000000000" charset="-122"/>
              <a:ea typeface="HanziPen SC Regular" panose="03000300000000000000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0835" y="1069340"/>
            <a:ext cx="5608955" cy="5116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This service is responsible to provide inbound and outbound access.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A route table associated with the public subnet includes a route pointing to the Internet Gateway 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EC2 instances in that subnet must have a public IP to access the internet.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Only attach  IGW to subnets that require internet access.</a:t>
            </a: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  <p:pic>
        <p:nvPicPr>
          <p:cNvPr id="6" name="Picture 5" descr="internet-gateway-basi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70" y="1092200"/>
            <a:ext cx="46291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0810" y="-50"/>
            <a:ext cx="11880850" cy="6596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221070" y="5911885"/>
            <a:ext cx="723184" cy="9075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196231" y="74903"/>
            <a:ext cx="723184" cy="907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302"/>
          <a:stretch>
            <a:fillRect/>
          </a:stretch>
        </p:blipFill>
        <p:spPr>
          <a:xfrm rot="3183505">
            <a:off x="246212" y="5918585"/>
            <a:ext cx="930068" cy="627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512042" y="6143073"/>
            <a:ext cx="598714" cy="63500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-216535" y="180975"/>
            <a:ext cx="3733800" cy="81851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4000" dirty="0">
                <a:latin typeface="HanziPen SC Regular" panose="03000300000000000000" charset="-122"/>
                <a:ea typeface="HanziPen SC Regular" panose="03000300000000000000" charset="-122"/>
              </a:rPr>
              <a:t>Nacl and Sg</a:t>
            </a:r>
            <a:endParaRPr lang="en-US" altLang="zh-CN" sz="4000" dirty="0">
              <a:latin typeface="HanziPen SC Regular" panose="03000300000000000000" charset="-122"/>
              <a:ea typeface="HanziPen SC Regular" panose="030003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105" y="1062355"/>
            <a:ext cx="5637530" cy="5241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    </a:t>
            </a: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  NACL     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Network access control list.</a:t>
            </a:r>
            <a:r>
              <a:rPr lang="en-US"/>
              <a:t>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Both are firewalls used to avoid unauthorized traffic. 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In this NACL we can allow or deney the request.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will restrict access at subnet level 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NACL will work based on rule number.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635" y="762635"/>
            <a:ext cx="5770245" cy="5241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/>
              <a:t>                                     </a:t>
            </a: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    SG</a:t>
            </a:r>
            <a:r>
              <a:rPr lang="en-US"/>
              <a:t> 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Security Groups.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Both are firewalls used to avoid unauthorized traffic.   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By default everything is deney the request.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will restrict access at instance level.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security groups are in our user hands.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575" y="130760"/>
            <a:ext cx="11880850" cy="6596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221070" y="5911885"/>
            <a:ext cx="723184" cy="9075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196231" y="74903"/>
            <a:ext cx="723184" cy="907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302"/>
          <a:stretch>
            <a:fillRect/>
          </a:stretch>
        </p:blipFill>
        <p:spPr>
          <a:xfrm rot="3183505">
            <a:off x="246212" y="5918585"/>
            <a:ext cx="930068" cy="627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512042" y="6143073"/>
            <a:ext cx="598714" cy="635000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-282624" y="130626"/>
            <a:ext cx="3733898" cy="6508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2800" dirty="0">
                <a:latin typeface="HanziPen SC Regular" panose="03000300000000000000" charset="-122"/>
                <a:ea typeface="HanziPen SC Regular" panose="03000300000000000000" charset="-122"/>
              </a:rPr>
              <a:t>NAT GATEWAY</a:t>
            </a:r>
            <a:endParaRPr lang="en-US" altLang="zh-CN" sz="2800" dirty="0">
              <a:latin typeface="HanziPen SC Regular" panose="03000300000000000000" charset="-122"/>
              <a:ea typeface="HanziPen SC Regular" panose="030003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0975" y="805815"/>
            <a:ext cx="5623560" cy="5247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Nat gateway will help us to provide internet access to the instances which are in the private subnets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we should always deploy our Nat in the public subnets only.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we will configure our nat through the route table 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/>
              <a:t>when we creating nat we should deploy elastic IP address.</a:t>
            </a:r>
            <a:endParaRPr lang="en-US"/>
          </a:p>
        </p:txBody>
      </p:sp>
      <p:pic>
        <p:nvPicPr>
          <p:cNvPr id="3" name="Picture 2" descr="Screenshot 2025-05-14 at 6.58.04 PM"/>
          <p:cNvPicPr>
            <a:picLocks noChangeAspect="1"/>
          </p:cNvPicPr>
          <p:nvPr/>
        </p:nvPicPr>
        <p:blipFill>
          <a:blip r:embed="rId7"/>
          <a:srcRect l="781" r="893"/>
          <a:stretch>
            <a:fillRect/>
          </a:stretch>
        </p:blipFill>
        <p:spPr>
          <a:xfrm>
            <a:off x="6638290" y="1123315"/>
            <a:ext cx="5034915" cy="4929505"/>
          </a:xfrm>
          <a:prstGeom prst="rect">
            <a:avLst/>
          </a:prstGeom>
        </p:spPr>
      </p:pic>
      <p:pic>
        <p:nvPicPr>
          <p:cNvPr id="5" name="Picture 4" descr="images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860" y="167005"/>
            <a:ext cx="735965" cy="735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6375" y="274955"/>
            <a:ext cx="11783695" cy="6350000"/>
            <a:chOff x="1047750" y="977900"/>
            <a:chExt cx="10096500" cy="4902200"/>
          </a:xfrm>
          <a:solidFill>
            <a:schemeClr val="bg1"/>
          </a:solidFill>
        </p:grpSpPr>
        <p:sp>
          <p:nvSpPr>
            <p:cNvPr id="17" name="矩形 16"/>
            <p:cNvSpPr/>
            <p:nvPr/>
          </p:nvSpPr>
          <p:spPr>
            <a:xfrm>
              <a:off x="1047750" y="977900"/>
              <a:ext cx="10096500" cy="490220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18581" y="1124594"/>
              <a:ext cx="9754837" cy="460881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94665" y="528320"/>
            <a:ext cx="5180330" cy="45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latin typeface="HanziPen SC Regular" panose="03000300000000000000" charset="-122"/>
                <a:ea typeface="HanziPen SC Regular" panose="03000300000000000000" charset="-122"/>
              </a:rPr>
              <a:t>VPC PEERING</a:t>
            </a:r>
            <a:endParaRPr lang="en-US" sz="4000">
              <a:latin typeface="HanziPen SC Regular" panose="03000300000000000000" charset="-122"/>
              <a:ea typeface="HanziPen SC Regular" panose="030003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3085" y="1278890"/>
            <a:ext cx="5447030" cy="503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/>
              <a:t>VpC peering allows private communication between two VPCs without using an internet gateway, UPN.,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VPC peering will help us to connect/communicate between two multiple VPC’s in same region or different region.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The only condition is “no two CIDR range should be overlapped” the CIDR range should be different.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/>
              <a:t>Billing will be charged based on trafering the data.</a:t>
            </a:r>
            <a:endParaRPr lang="en-US"/>
          </a:p>
        </p:txBody>
      </p:sp>
      <p:pic>
        <p:nvPicPr>
          <p:cNvPr id="6" name="Picture 5" descr="VPC_Peering_Infographi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660" y="1278890"/>
            <a:ext cx="5622925" cy="3222625"/>
          </a:xfrm>
          <a:prstGeom prst="rect">
            <a:avLst/>
          </a:prstGeom>
        </p:spPr>
      </p:pic>
      <p:pic>
        <p:nvPicPr>
          <p:cNvPr id="8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/>
          <a:stretch>
            <a:fillRect/>
          </a:stretch>
        </p:blipFill>
        <p:spPr>
          <a:xfrm rot="8525901" flipV="1">
            <a:off x="10709789" y="5383012"/>
            <a:ext cx="2117006" cy="1720921"/>
          </a:xfrm>
          <a:prstGeom prst="rect">
            <a:avLst/>
          </a:prstGeom>
        </p:spPr>
      </p:pic>
      <p:pic>
        <p:nvPicPr>
          <p:cNvPr id="10" name="Picture 9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0" y="528320"/>
            <a:ext cx="610235" cy="610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PART_ID" val="1-a"/>
  <p:tag name="KSO_WM_UNIT_TEXT_PART_ID_V2" val="d-1-1"/>
  <p:tag name="ORIWIDTHHEIGHT" val="224.5,25.15"/>
</p:tagLst>
</file>

<file path=ppt/tags/tag2.xml><?xml version="1.0" encoding="utf-8"?>
<p:tagLst xmlns:p="http://schemas.openxmlformats.org/presentationml/2006/main">
  <p:tag name="KSO_WM_UNIT_TEXT_PART_ID" val="1-a"/>
  <p:tag name="KSO_WM_UNIT_TEXT_PART_ID_V2" val="d-1-1"/>
  <p:tag name="ORIWIDTHHEIGHT" val="224.5,25.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4695</Words>
  <Application>WPS Slides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HanziPen SC Regular</vt:lpstr>
      <vt:lpstr>Hannotate TC Regular</vt:lpstr>
      <vt:lpstr>Apple Chancery</vt:lpstr>
      <vt:lpstr>HanziPen SC Bold</vt:lpstr>
      <vt:lpstr>Arial Bold</vt:lpstr>
      <vt:lpstr>Open Sans</vt:lpstr>
      <vt:lpstr>苹方-简</vt:lpstr>
      <vt:lpstr>Microsoft YaHei</vt:lpstr>
      <vt:lpstr>汉仪旗黑</vt:lpstr>
      <vt:lpstr>Arial Unicode MS</vt:lpstr>
      <vt:lpstr>SimSun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钟月嫣</dc:creator>
  <cp:lastModifiedBy>Mani Kiran Kathireddy</cp:lastModifiedBy>
  <cp:revision>24</cp:revision>
  <dcterms:created xsi:type="dcterms:W3CDTF">2025-05-16T13:07:12Z</dcterms:created>
  <dcterms:modified xsi:type="dcterms:W3CDTF">2025-05-16T13:07:12Z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1033-6.13.1.8710</vt:lpwstr>
  </property>
  <property fmtid="{D5CDD505-2E9C-101B-9397-08002B2CF9AE}" pid="3" name="ICV">
    <vt:lpwstr>4778868DD7B70A64CC7A2368B51F6C3D_41</vt:lpwstr>
  </property>
</Properties>
</file>