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E34"/>
    <a:srgbClr val="23AAAD"/>
    <a:srgbClr val="1B13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8AE29-C20F-28CF-1003-06C74243F3DE}" v="4" dt="2025-09-04T04:19:53.188"/>
    <p1510:client id="{C621CCEA-563B-3CB9-C65C-AB05F85C0ED5}" v="100" dt="2025-09-04T07:44:07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been Shaik" userId="S::mubeen.shaik@thezennialpro.com::105f16a4-de42-47e9-8363-622e955444dc" providerId="AD" clId="Web-{C621CCEA-563B-3CB9-C65C-AB05F85C0ED5}"/>
    <pc:docChg chg="modSld">
      <pc:chgData name="Mubeen Shaik" userId="S::mubeen.shaik@thezennialpro.com::105f16a4-de42-47e9-8363-622e955444dc" providerId="AD" clId="Web-{C621CCEA-563B-3CB9-C65C-AB05F85C0ED5}" dt="2025-09-04T07:44:02.179" v="60" actId="20577"/>
      <pc:docMkLst>
        <pc:docMk/>
      </pc:docMkLst>
      <pc:sldChg chg="addSp delSp modSp">
        <pc:chgData name="Mubeen Shaik" userId="S::mubeen.shaik@thezennialpro.com::105f16a4-de42-47e9-8363-622e955444dc" providerId="AD" clId="Web-{C621CCEA-563B-3CB9-C65C-AB05F85C0ED5}" dt="2025-09-04T07:41:00.772" v="55" actId="20577"/>
        <pc:sldMkLst>
          <pc:docMk/>
          <pc:sldMk cId="2256709242" sldId="256"/>
        </pc:sldMkLst>
        <pc:spChg chg="mod">
          <ac:chgData name="Mubeen Shaik" userId="S::mubeen.shaik@thezennialpro.com::105f16a4-de42-47e9-8363-622e955444dc" providerId="AD" clId="Web-{C621CCEA-563B-3CB9-C65C-AB05F85C0ED5}" dt="2025-09-04T07:41:00.772" v="55" actId="20577"/>
          <ac:spMkLst>
            <pc:docMk/>
            <pc:sldMk cId="2256709242" sldId="256"/>
            <ac:spMk id="15" creationId="{7C2901F9-9853-73A1-D369-8A28185FC681}"/>
          </ac:spMkLst>
        </pc:spChg>
        <pc:spChg chg="mod">
          <ac:chgData name="Mubeen Shaik" userId="S::mubeen.shaik@thezennialpro.com::105f16a4-de42-47e9-8363-622e955444dc" providerId="AD" clId="Web-{C621CCEA-563B-3CB9-C65C-AB05F85C0ED5}" dt="2025-09-04T07:40:06.396" v="45" actId="14100"/>
          <ac:spMkLst>
            <pc:docMk/>
            <pc:sldMk cId="2256709242" sldId="256"/>
            <ac:spMk id="16" creationId="{1A1895CA-783E-4D67-0B80-4F581E510DFC}"/>
          </ac:spMkLst>
        </pc:spChg>
        <pc:spChg chg="mod">
          <ac:chgData name="Mubeen Shaik" userId="S::mubeen.shaik@thezennialpro.com::105f16a4-de42-47e9-8363-622e955444dc" providerId="AD" clId="Web-{C621CCEA-563B-3CB9-C65C-AB05F85C0ED5}" dt="2025-09-04T07:40:15.303" v="46" actId="1076"/>
          <ac:spMkLst>
            <pc:docMk/>
            <pc:sldMk cId="2256709242" sldId="256"/>
            <ac:spMk id="17" creationId="{4C91A7A9-76C6-5C2E-478B-78958A205DC7}"/>
          </ac:spMkLst>
        </pc:spChg>
        <pc:picChg chg="add del mod">
          <ac:chgData name="Mubeen Shaik" userId="S::mubeen.shaik@thezennialpro.com::105f16a4-de42-47e9-8363-622e955444dc" providerId="AD" clId="Web-{C621CCEA-563B-3CB9-C65C-AB05F85C0ED5}" dt="2025-09-04T07:34:33.739" v="1"/>
          <ac:picMkLst>
            <pc:docMk/>
            <pc:sldMk cId="2256709242" sldId="256"/>
            <ac:picMk id="2" creationId="{7CF49849-54FD-CB2C-48B8-BAAB2AA44F69}"/>
          </ac:picMkLst>
        </pc:picChg>
      </pc:sldChg>
      <pc:sldChg chg="modSp">
        <pc:chgData name="Mubeen Shaik" userId="S::mubeen.shaik@thezennialpro.com::105f16a4-de42-47e9-8363-622e955444dc" providerId="AD" clId="Web-{C621CCEA-563B-3CB9-C65C-AB05F85C0ED5}" dt="2025-09-04T07:44:02.179" v="60" actId="20577"/>
        <pc:sldMkLst>
          <pc:docMk/>
          <pc:sldMk cId="3368749316" sldId="257"/>
        </pc:sldMkLst>
        <pc:spChg chg="mod">
          <ac:chgData name="Mubeen Shaik" userId="S::mubeen.shaik@thezennialpro.com::105f16a4-de42-47e9-8363-622e955444dc" providerId="AD" clId="Web-{C621CCEA-563B-3CB9-C65C-AB05F85C0ED5}" dt="2025-09-04T07:44:02.179" v="60" actId="20577"/>
          <ac:spMkLst>
            <pc:docMk/>
            <pc:sldMk cId="3368749316" sldId="257"/>
            <ac:spMk id="14" creationId="{FBD6280C-B1AC-E4E9-D7B9-00506334F729}"/>
          </ac:spMkLst>
        </pc:spChg>
      </pc:sldChg>
    </pc:docChg>
  </pc:docChgLst>
  <pc:docChgLst>
    <pc:chgData name="Guest User" userId="S::urn:spo:tenantanon#07e5d814-08eb-4ffa-9663-abdb4dc6ba87::" providerId="AD" clId="Web-{1718AE29-C20F-28CF-1003-06C74243F3DE}"/>
    <pc:docChg chg="modSld">
      <pc:chgData name="Guest User" userId="S::urn:spo:tenantanon#07e5d814-08eb-4ffa-9663-abdb4dc6ba87::" providerId="AD" clId="Web-{1718AE29-C20F-28CF-1003-06C74243F3DE}" dt="2025-09-04T04:19:53.188" v="1" actId="20577"/>
      <pc:docMkLst>
        <pc:docMk/>
      </pc:docMkLst>
      <pc:sldChg chg="modSp">
        <pc:chgData name="Guest User" userId="S::urn:spo:tenantanon#07e5d814-08eb-4ffa-9663-abdb4dc6ba87::" providerId="AD" clId="Web-{1718AE29-C20F-28CF-1003-06C74243F3DE}" dt="2025-09-04T04:19:53.188" v="1" actId="20577"/>
        <pc:sldMkLst>
          <pc:docMk/>
          <pc:sldMk cId="2256709242" sldId="256"/>
        </pc:sldMkLst>
        <pc:spChg chg="mod">
          <ac:chgData name="Guest User" userId="S::urn:spo:tenantanon#07e5d814-08eb-4ffa-9663-abdb4dc6ba87::" providerId="AD" clId="Web-{1718AE29-C20F-28CF-1003-06C74243F3DE}" dt="2025-09-04T04:19:53.188" v="1" actId="20577"/>
          <ac:spMkLst>
            <pc:docMk/>
            <pc:sldMk cId="2256709242" sldId="256"/>
            <ac:spMk id="15" creationId="{7C2901F9-9853-73A1-D369-8A28185FC6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E5F0-F600-46C3-AE4D-5148C69FFBA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F6FF-9132-45E0-97B0-6601D5F6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9DE9B-9A6B-E56B-3A2E-48544F06B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8E850-7BF3-F953-0587-699BF69EE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1E806-44D7-F165-8A01-EBB92CDA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82158-080C-8795-393F-0DC573462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E25-DCBC-D358-9606-1AFAC0C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CA90-1A03-8F33-D4D4-698AE6B2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36D4-D9FF-3984-32C8-E310533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07F2-5888-0388-EEC2-737DB1C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6C5-0E2E-A976-A6BA-B4D7B6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4D53-CB44-64E5-F537-B0AC6B35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9E02-5B4E-B2E2-BF0E-FFAB403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28F0-7539-0FB2-62D6-933FEFE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598-96DB-8BDF-7A86-05A1D8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07A8-426C-583A-2AB9-069E9B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06E-CA7F-38DC-3ABC-4F852DF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F1B5-7512-79D3-6D27-ACE3DE8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BC36-52A8-E007-5F87-D62CEE28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764-0E8F-32F3-959D-0F804A3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893-D3ED-A111-1DE0-119AD82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975-5492-925A-B15F-E8CC6C30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FB7A-94FF-7667-A5AE-CDBA3EE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78E6-0E53-3566-5185-3282A7A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4B46-3170-CA59-EB06-0A7AC39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DCD-0235-FAC9-2827-6C5C8B1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336E-6F64-9716-79F6-09C1859B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254C-3BFA-9701-AC0A-69FFD3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CF7D-60F3-4DD1-50E0-47BBB857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E01B-DD97-C969-E069-6D6722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A4BF-086F-98BB-F707-75DF6DF4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B833-D94C-1AC9-CFFD-831D8D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E33-AED8-B87B-9CC4-4BAB91F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38AB0-C97E-6DAB-D4F9-4E6E880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543-54DF-5442-98C7-915747DA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64A0E-6894-69A9-F1E4-675924ED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B4D7-7FE4-E06D-00C8-F9CB7BAB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1D51-1765-5933-46E9-9583E41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BF8D-CC19-4D88-8268-D162B9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C37E9-D6FF-6D2E-CCCD-69876A0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4E4-AD40-0BBB-5B83-B34C871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383E0-E3BA-487A-F1CE-35C3E70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B5EC-367A-A661-0FF1-BABCDF9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73EB-8547-A75B-B63A-8D83DF8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240F-9D6E-5E5B-5739-A764AAD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E38A-2B47-3BE4-FDBB-F1DA85C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CA-2872-CB7C-70B9-C193C728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5EF-3FB5-CEEA-B5B9-DF825D0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253-96E3-ADD3-298D-DC078E1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9389-2AC9-39C4-5C51-4372015E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FBA9-D34A-DF22-4030-7CC81AC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565A-DCE6-BEB8-C0B4-AB737C21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F334-691D-4D47-5697-B841F7F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2BD-9587-900E-7B78-C09E122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C592-D295-8F91-555F-5104C216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948D-CF7C-759D-183B-4A97A197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57F6-AD68-A51D-F55B-E125828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E1E4-7D6D-F6F3-7A20-AD503F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50FD-9475-C54F-A97D-75D4461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A0F04-FAD4-97D9-A6C1-4A94253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B0C2-37FD-4F81-D9FA-1A82879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8CD-676D-868D-91EF-E89C850F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1AA0-E6E0-8ED1-29A0-12D5FC02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170-770F-E884-8E03-34B29117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0" y="0"/>
            <a:ext cx="4216400" cy="685800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762794" y="-1"/>
            <a:ext cx="70104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B9D15-33D0-DD82-F9B9-A62E397585AB}"/>
              </a:ext>
            </a:extLst>
          </p:cNvPr>
          <p:cNvGrpSpPr/>
          <p:nvPr/>
        </p:nvGrpSpPr>
        <p:grpSpPr>
          <a:xfrm rot="9009327">
            <a:off x="3174227" y="688903"/>
            <a:ext cx="2299791" cy="5480193"/>
            <a:chOff x="3753542" y="990487"/>
            <a:chExt cx="2046332" cy="48762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8F1EA6-1449-2D14-64DF-6AE6F61827F1}"/>
                </a:ext>
              </a:extLst>
            </p:cNvPr>
            <p:cNvSpPr/>
            <p:nvPr/>
          </p:nvSpPr>
          <p:spPr>
            <a:xfrm rot="2843287">
              <a:off x="3753542" y="3846218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4" fmla="*/ 2111931 w 4040982"/>
                <a:gd name="connsiteY4" fmla="*/ 91440 h 4040982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0" fmla="*/ 4040982 w 4040982"/>
                <a:gd name="connsiteY0" fmla="*/ 0 h 2020491"/>
                <a:gd name="connsiteX1" fmla="*/ 2020491 w 4040982"/>
                <a:gd name="connsiteY1" fmla="*/ 2020491 h 2020491"/>
                <a:gd name="connsiteX2" fmla="*/ 0 w 4040982"/>
                <a:gd name="connsiteY2" fmla="*/ 0 h 2020491"/>
                <a:gd name="connsiteX0" fmla="*/ 2020491 w 2020491"/>
                <a:gd name="connsiteY0" fmla="*/ 0 h 2020491"/>
                <a:gd name="connsiteX1" fmla="*/ 0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2020491" y="0"/>
                  </a:moveTo>
                  <a:cubicBezTo>
                    <a:pt x="2020491" y="1115886"/>
                    <a:pt x="1115886" y="2020491"/>
                    <a:pt x="0" y="2020491"/>
                  </a:cubicBezTo>
                </a:path>
              </a:pathLst>
            </a:custGeom>
            <a:noFill/>
            <a:ln w="403225" cap="rnd">
              <a:gradFill>
                <a:gsLst>
                  <a:gs pos="0">
                    <a:schemeClr val="bg1"/>
                  </a:gs>
                  <a:gs pos="100000">
                    <a:srgbClr val="23AAAD"/>
                  </a:gs>
                </a:gsLst>
                <a:lin ang="21594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BA0D63-1A8C-FA71-AF34-8D981C9DA020}"/>
                </a:ext>
              </a:extLst>
            </p:cNvPr>
            <p:cNvSpPr/>
            <p:nvPr/>
          </p:nvSpPr>
          <p:spPr>
            <a:xfrm rot="18815050">
              <a:off x="3779383" y="990487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0 w 4040982"/>
                <a:gd name="connsiteY0" fmla="*/ 2020491 h 4040982"/>
                <a:gd name="connsiteX1" fmla="*/ 2020491 w 4040982"/>
                <a:gd name="connsiteY1" fmla="*/ 0 h 4040982"/>
                <a:gd name="connsiteX2" fmla="*/ 4040982 w 4040982"/>
                <a:gd name="connsiteY2" fmla="*/ 2020491 h 4040982"/>
                <a:gd name="connsiteX3" fmla="*/ 2020491 w 4040982"/>
                <a:gd name="connsiteY3" fmla="*/ 4040982 h 4040982"/>
                <a:gd name="connsiteX4" fmla="*/ 91440 w 4040982"/>
                <a:gd name="connsiteY4" fmla="*/ 2111931 h 4040982"/>
                <a:gd name="connsiteX0" fmla="*/ 1935425 w 3955916"/>
                <a:gd name="connsiteY0" fmla="*/ 0 h 4040982"/>
                <a:gd name="connsiteX1" fmla="*/ 3955916 w 3955916"/>
                <a:gd name="connsiteY1" fmla="*/ 2020491 h 4040982"/>
                <a:gd name="connsiteX2" fmla="*/ 1935425 w 3955916"/>
                <a:gd name="connsiteY2" fmla="*/ 4040982 h 4040982"/>
                <a:gd name="connsiteX3" fmla="*/ 6374 w 3955916"/>
                <a:gd name="connsiteY3" fmla="*/ 2111931 h 4040982"/>
                <a:gd name="connsiteX0" fmla="*/ 0 w 2020491"/>
                <a:gd name="connsiteY0" fmla="*/ 0 h 4040982"/>
                <a:gd name="connsiteX1" fmla="*/ 2020491 w 2020491"/>
                <a:gd name="connsiteY1" fmla="*/ 2020491 h 4040982"/>
                <a:gd name="connsiteX2" fmla="*/ 0 w 2020491"/>
                <a:gd name="connsiteY2" fmla="*/ 4040982 h 4040982"/>
                <a:gd name="connsiteX0" fmla="*/ 0 w 2020491"/>
                <a:gd name="connsiteY0" fmla="*/ 0 h 2020491"/>
                <a:gd name="connsiteX1" fmla="*/ 2020491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0" y="0"/>
                  </a:moveTo>
                  <a:cubicBezTo>
                    <a:pt x="1115886" y="0"/>
                    <a:pt x="2020491" y="904605"/>
                    <a:pt x="2020491" y="2020491"/>
                  </a:cubicBezTo>
                </a:path>
              </a:pathLst>
            </a:custGeom>
            <a:noFill/>
            <a:ln w="403225" cap="rnd">
              <a:gradFill>
                <a:gsLst>
                  <a:gs pos="100000">
                    <a:schemeClr val="bg1"/>
                  </a:gs>
                  <a:gs pos="0">
                    <a:srgbClr val="F39E3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2901F9-9853-73A1-D369-8A28185FC681}"/>
              </a:ext>
            </a:extLst>
          </p:cNvPr>
          <p:cNvSpPr txBox="1"/>
          <p:nvPr/>
        </p:nvSpPr>
        <p:spPr>
          <a:xfrm>
            <a:off x="6882607" y="1937232"/>
            <a:ext cx="4343399" cy="20805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6000" spc="-300" dirty="0" err="1">
                <a:latin typeface="Aptos Narrow"/>
                <a:ea typeface="Calibri"/>
                <a:cs typeface="Calibri"/>
              </a:rPr>
              <a:t>MediLink</a:t>
            </a:r>
            <a:r>
              <a:rPr lang="en-US" sz="6000" spc="-300" dirty="0">
                <a:latin typeface="Aptos Narrow"/>
                <a:ea typeface="Calibri"/>
                <a:cs typeface="Calibri"/>
              </a:rPr>
              <a:t> – </a:t>
            </a:r>
            <a:r>
              <a:rPr lang="en-US" sz="6000" spc="-300" dirty="0">
                <a:latin typeface="Consolas"/>
                <a:ea typeface="Calibri"/>
                <a:cs typeface="Calibri"/>
              </a:rPr>
              <a:t>Medical</a:t>
            </a:r>
            <a:r>
              <a:rPr lang="en-US" sz="6000" spc="-300" dirty="0">
                <a:latin typeface="Aptos Narrow"/>
                <a:ea typeface="Calibri"/>
                <a:cs typeface="Calibri"/>
              </a:rPr>
              <a:t> Marketplace </a:t>
            </a:r>
            <a:endParaRPr lang="en-US" sz="6000" dirty="0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895CA-783E-4D67-0B80-4F581E510DFC}"/>
              </a:ext>
            </a:extLst>
          </p:cNvPr>
          <p:cNvSpPr txBox="1"/>
          <p:nvPr/>
        </p:nvSpPr>
        <p:spPr>
          <a:xfrm>
            <a:off x="7022307" y="3936999"/>
            <a:ext cx="4406899" cy="1943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spc="-300" err="1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FastAPI</a:t>
            </a:r>
            <a:r>
              <a:rPr lang="en-US" sz="3200" spc="-30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 + MongoDB Based Healthcare Management System</a:t>
            </a:r>
            <a:endParaRPr lang="en-US"/>
          </a:p>
          <a:p>
            <a:pPr>
              <a:lnSpc>
                <a:spcPct val="70000"/>
              </a:lnSpc>
            </a:pPr>
            <a:endParaRPr lang="en-US" sz="3200" spc="-300">
              <a:solidFill>
                <a:srgbClr val="23AAA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B13F69-24CD-D5B3-C7C9-4001F9A9A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98" y="2329543"/>
            <a:ext cx="4137068" cy="194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7C530F-4ED7-72C4-DFBA-E6FD67E21A17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5DA37-D2EF-5A47-E272-8EB9966562F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Medi Link Medical Market Place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E79119C-F5D0-516F-2119-6EC753D6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A5A2F2-FE45-7F32-05D2-A11066819A9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6280C-B1AC-E4E9-D7B9-00506334F729}"/>
              </a:ext>
            </a:extLst>
          </p:cNvPr>
          <p:cNvSpPr txBox="1"/>
          <p:nvPr/>
        </p:nvSpPr>
        <p:spPr>
          <a:xfrm>
            <a:off x="618333" y="696991"/>
            <a:ext cx="4381499" cy="596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4400" spc="-3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 Overview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CADAE-8866-EC84-2A6D-3CBD90A25CA9}"/>
              </a:ext>
            </a:extLst>
          </p:cNvPr>
          <p:cNvSpPr txBox="1"/>
          <p:nvPr/>
        </p:nvSpPr>
        <p:spPr>
          <a:xfrm>
            <a:off x="293916" y="1513114"/>
            <a:ext cx="62483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Medilink</a:t>
            </a:r>
            <a:r>
              <a:rPr lang="en-IN" sz="2400" dirty="0"/>
              <a:t> Pro is a healthcare management system developed using </a:t>
            </a:r>
            <a:r>
              <a:rPr lang="en-IN" sz="2400" dirty="0" err="1"/>
              <a:t>FastAPI</a:t>
            </a:r>
            <a:r>
              <a:rPr lang="en-IN" sz="2400" dirty="0"/>
              <a:t> and MongoDB.</a:t>
            </a:r>
          </a:p>
          <a:p>
            <a:endParaRPr lang="en-IN" sz="2400" dirty="0"/>
          </a:p>
          <a:p>
            <a:pPr marL="342900" indent="-342900">
              <a:buFontTx/>
              <a:buChar char="-"/>
            </a:pPr>
            <a:r>
              <a:rPr lang="en-IN" sz="2400" dirty="0"/>
              <a:t>Provides APIs for Patients and Medicines management</a:t>
            </a:r>
          </a:p>
          <a:p>
            <a:pPr marL="342900" indent="-342900">
              <a:buFontTx/>
              <a:buChar char="-"/>
            </a:pPr>
            <a:endParaRPr lang="en-IN" sz="2400" dirty="0"/>
          </a:p>
          <a:p>
            <a:pPr marL="342900" indent="-342900">
              <a:buFontTx/>
              <a:buChar char="-"/>
            </a:pPr>
            <a:r>
              <a:rPr lang="en-IN" sz="2400" dirty="0"/>
              <a:t>Supports CRUD operations (Create, Read, Update, Delete)</a:t>
            </a:r>
          </a:p>
          <a:p>
            <a:pPr marL="342900" indent="-342900">
              <a:buFontTx/>
              <a:buChar char="-"/>
            </a:pPr>
            <a:endParaRPr lang="en-IN" sz="2400" dirty="0"/>
          </a:p>
          <a:p>
            <a:pPr marL="342900" indent="-342900">
              <a:buFontTx/>
              <a:buChar char="-"/>
            </a:pPr>
            <a:r>
              <a:rPr lang="en-IN" sz="2400" dirty="0"/>
              <a:t>Data stored in MongoDB and JSON for backup</a:t>
            </a:r>
          </a:p>
          <a:p>
            <a:pPr marL="342900" indent="-342900">
              <a:buFontTx/>
              <a:buChar char="-"/>
            </a:pPr>
            <a:endParaRPr lang="en-IN" sz="2400" dirty="0"/>
          </a:p>
          <a:p>
            <a:r>
              <a:rPr lang="en-IN" sz="2400" dirty="0"/>
              <a:t>- RESTful endpoints tested via Postman</a:t>
            </a:r>
          </a:p>
          <a:p>
            <a:endParaRPr lang="en-IN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FE1A523-0ED0-AC0F-6D92-3275E9CE9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703" y="0"/>
            <a:ext cx="3187009" cy="412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294A594-6D02-A066-7528-1D14E4B55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703" y="4226075"/>
            <a:ext cx="3427881" cy="244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4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5D6E-75BE-3BF8-DDFF-AEFFFAB7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251C9-50E1-D6E7-1A31-0100DAF93BD5}"/>
              </a:ext>
            </a:extLst>
          </p:cNvPr>
          <p:cNvSpPr/>
          <p:nvPr/>
        </p:nvSpPr>
        <p:spPr>
          <a:xfrm>
            <a:off x="581028" y="5871889"/>
            <a:ext cx="4099829" cy="670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E736C-1227-C0DA-94D9-E520C71916E2}"/>
              </a:ext>
            </a:extLst>
          </p:cNvPr>
          <p:cNvSpPr/>
          <p:nvPr/>
        </p:nvSpPr>
        <p:spPr>
          <a:xfrm>
            <a:off x="95934" y="151038"/>
            <a:ext cx="6275608" cy="5210629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7761C-828E-FF7C-E1DA-E59A8E2AF68F}"/>
              </a:ext>
            </a:extLst>
          </p:cNvPr>
          <p:cNvGrpSpPr/>
          <p:nvPr/>
        </p:nvGrpSpPr>
        <p:grpSpPr>
          <a:xfrm>
            <a:off x="732633" y="6026099"/>
            <a:ext cx="4886323" cy="609290"/>
            <a:chOff x="618333" y="6026099"/>
            <a:chExt cx="4886323" cy="60929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43686-7E6A-4CFC-EB4B-F0BC1CE50BF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Medi Link Medical </a:t>
              </a:r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Market Place</a:t>
              </a:r>
            </a:p>
            <a:p>
              <a:endParaRPr lang="en-US" sz="16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B8019E4-3052-E355-AC05-A6B236742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A24FC2-CF6A-5B4D-1C5F-4C0CC5ABE0AB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3335217-7D2D-3A92-6CFA-B96DAA7B6CCC}"/>
              </a:ext>
            </a:extLst>
          </p:cNvPr>
          <p:cNvSpPr txBox="1"/>
          <p:nvPr/>
        </p:nvSpPr>
        <p:spPr>
          <a:xfrm>
            <a:off x="1042989" y="1902732"/>
            <a:ext cx="45759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• Build a modular, scalable healthcare management API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• Integrate MongoDB for real-time data persistence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• Enable JSON storage for backups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Provide clean and professional API endpoints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• Ensure ease of testing with Postman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1214E-DA30-18B9-9279-561310A407E1}"/>
              </a:ext>
            </a:extLst>
          </p:cNvPr>
          <p:cNvSpPr txBox="1"/>
          <p:nvPr/>
        </p:nvSpPr>
        <p:spPr>
          <a:xfrm>
            <a:off x="1042989" y="708666"/>
            <a:ext cx="4381499" cy="61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b="1" spc="-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</p:txBody>
      </p:sp>
      <p:pic>
        <p:nvPicPr>
          <p:cNvPr id="3074" name="Picture 2" descr="Medilink One Health One Card">
            <a:extLst>
              <a:ext uri="{FF2B5EF4-FFF2-40B4-BE49-F238E27FC236}">
                <a16:creationId xmlns:a16="http://schemas.microsoft.com/office/drawing/2014/main" id="{08BD11E2-D8BB-B1D9-38DC-9EA868FF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542" y="151038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65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CCEC3B-C0D3-843C-32F3-72780EA21026}"/>
              </a:ext>
            </a:extLst>
          </p:cNvPr>
          <p:cNvSpPr txBox="1"/>
          <p:nvPr/>
        </p:nvSpPr>
        <p:spPr>
          <a:xfrm>
            <a:off x="395289" y="1003300"/>
            <a:ext cx="4381499" cy="61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b="1" spc="-300" dirty="0">
                <a:solidFill>
                  <a:srgbClr val="23AA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Architecture</a:t>
            </a:r>
            <a:endParaRPr lang="en-US" sz="4800" b="1" spc="-300" dirty="0">
              <a:solidFill>
                <a:srgbClr val="F39E3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FEB41-F2DB-96D6-EC81-7B4533E7A9D2}"/>
              </a:ext>
            </a:extLst>
          </p:cNvPr>
          <p:cNvSpPr txBox="1"/>
          <p:nvPr/>
        </p:nvSpPr>
        <p:spPr>
          <a:xfrm>
            <a:off x="217718" y="1752600"/>
            <a:ext cx="59925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project follows a layered architecture:</a:t>
            </a:r>
          </a:p>
          <a:p>
            <a:endParaRPr lang="en-IN" sz="2400" dirty="0"/>
          </a:p>
          <a:p>
            <a:r>
              <a:rPr lang="en-IN" sz="2400" dirty="0"/>
              <a:t>• </a:t>
            </a:r>
            <a:r>
              <a:rPr lang="en-IN" sz="2400" dirty="0" err="1"/>
              <a:t>FastAPI</a:t>
            </a:r>
            <a:r>
              <a:rPr lang="en-IN" sz="2400" dirty="0"/>
              <a:t> for REST API framework</a:t>
            </a:r>
          </a:p>
          <a:p>
            <a:endParaRPr lang="en-IN" sz="2400" dirty="0"/>
          </a:p>
          <a:p>
            <a:r>
              <a:rPr lang="en-IN" sz="2400" dirty="0"/>
              <a:t>• Motor (async MongoDB driver) for DB integration</a:t>
            </a:r>
          </a:p>
          <a:p>
            <a:endParaRPr lang="en-IN" sz="2400" dirty="0"/>
          </a:p>
          <a:p>
            <a:r>
              <a:rPr lang="en-IN" sz="2400" dirty="0"/>
              <a:t>• JSON Store for local storage</a:t>
            </a:r>
          </a:p>
          <a:p>
            <a:endParaRPr lang="en-IN" sz="2400" dirty="0"/>
          </a:p>
          <a:p>
            <a:r>
              <a:rPr lang="en-IN" sz="2400" dirty="0"/>
              <a:t>• Modular routers: Patients &amp; Medicines</a:t>
            </a:r>
          </a:p>
          <a:p>
            <a:endParaRPr lang="en-IN" sz="2400" dirty="0"/>
          </a:p>
          <a:p>
            <a:r>
              <a:rPr lang="en-IN" sz="2400" dirty="0"/>
              <a:t>• </a:t>
            </a:r>
            <a:r>
              <a:rPr lang="en-IN" sz="2400" dirty="0" err="1"/>
              <a:t>Pydantic</a:t>
            </a:r>
            <a:r>
              <a:rPr lang="en-IN" sz="2400" dirty="0"/>
              <a:t> models for validation</a:t>
            </a:r>
          </a:p>
          <a:p>
            <a:endParaRPr lang="en-US" sz="28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7198747" y="6265585"/>
            <a:ext cx="4886323" cy="388987"/>
            <a:chOff x="618333" y="6026099"/>
            <a:chExt cx="4886323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</a:t>
              </a:r>
              <a:r>
                <a:rPr lang="en-US" sz="1600" dirty="0" err="1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Medilink</a:t>
              </a:r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Medical Market Place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9D46D6-7CE8-BF7B-B97E-E2E318E18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14" y="592023"/>
            <a:ext cx="6183081" cy="41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DD817-0C9A-83B2-07E2-52685EA0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EA1AF7-F7CA-DED6-786C-96A0A2748E15}"/>
              </a:ext>
            </a:extLst>
          </p:cNvPr>
          <p:cNvGrpSpPr/>
          <p:nvPr/>
        </p:nvGrpSpPr>
        <p:grpSpPr>
          <a:xfrm flipH="1">
            <a:off x="6422194" y="6113029"/>
            <a:ext cx="6150052" cy="573716"/>
            <a:chOff x="-27210" y="6009044"/>
            <a:chExt cx="6777843" cy="4060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3DF286-AC15-C327-332C-8CDEAE112294}"/>
                </a:ext>
              </a:extLst>
            </p:cNvPr>
            <p:cNvSpPr txBox="1"/>
            <p:nvPr/>
          </p:nvSpPr>
          <p:spPr>
            <a:xfrm>
              <a:off x="-27210" y="6026099"/>
              <a:ext cx="6201575" cy="239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</a:t>
              </a:r>
              <a:r>
                <a:rPr lang="en-US" sz="1600" dirty="0" err="1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Medilink</a:t>
              </a:r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Medical Market Place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009E79B-716C-52DB-E3C6-4916B90A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611132" flipH="1">
              <a:off x="6222950" y="6009044"/>
              <a:ext cx="527683" cy="333293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F024D3-E9D1-8701-76AA-A1EA1B9655FD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2D6C21-5F23-FE6A-46C8-637BD7293947}"/>
              </a:ext>
            </a:extLst>
          </p:cNvPr>
          <p:cNvGrpSpPr/>
          <p:nvPr/>
        </p:nvGrpSpPr>
        <p:grpSpPr>
          <a:xfrm>
            <a:off x="414100" y="410599"/>
            <a:ext cx="5130795" cy="5115464"/>
            <a:chOff x="965200" y="1122616"/>
            <a:chExt cx="4248146" cy="4235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0668FB-C0DE-2873-C921-894C7C9EF43B}"/>
                </a:ext>
              </a:extLst>
            </p:cNvPr>
            <p:cNvSpPr/>
            <p:nvPr/>
          </p:nvSpPr>
          <p:spPr>
            <a:xfrm>
              <a:off x="965200" y="1122616"/>
              <a:ext cx="2095498" cy="2095498"/>
            </a:xfrm>
            <a:prstGeom prst="rect">
              <a:avLst/>
            </a:prstGeom>
            <a:solidFill>
              <a:srgbClr val="1B13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004D42-ABE9-D347-A138-5607C5AFBED4}"/>
                </a:ext>
              </a:extLst>
            </p:cNvPr>
            <p:cNvSpPr/>
            <p:nvPr/>
          </p:nvSpPr>
          <p:spPr>
            <a:xfrm>
              <a:off x="3117848" y="3262570"/>
              <a:ext cx="2095498" cy="2095498"/>
            </a:xfrm>
            <a:prstGeom prst="rect">
              <a:avLst/>
            </a:prstGeom>
            <a:solidFill>
              <a:srgbClr val="F39E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1A238D-BB1A-1DF7-5EAD-942C093B5C08}"/>
              </a:ext>
            </a:extLst>
          </p:cNvPr>
          <p:cNvSpPr txBox="1"/>
          <p:nvPr/>
        </p:nvSpPr>
        <p:spPr>
          <a:xfrm>
            <a:off x="375058" y="1221494"/>
            <a:ext cx="2886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• </a:t>
            </a:r>
            <a:r>
              <a:rPr lang="en-IN" sz="1400" dirty="0" err="1">
                <a:solidFill>
                  <a:schemeClr val="bg1"/>
                </a:solidFill>
              </a:rPr>
              <a:t>FastAPI</a:t>
            </a:r>
            <a:r>
              <a:rPr lang="en-IN" sz="1400" dirty="0">
                <a:solidFill>
                  <a:schemeClr val="bg1"/>
                </a:solidFill>
              </a:rPr>
              <a:t> (Backend Framework)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• MongoDB (Database)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• Motor (Async MongoDB driver)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• </a:t>
            </a:r>
            <a:r>
              <a:rPr lang="en-IN" sz="1400" dirty="0" err="1">
                <a:solidFill>
                  <a:schemeClr val="bg1"/>
                </a:solidFill>
              </a:rPr>
              <a:t>Pydantic</a:t>
            </a:r>
            <a:r>
              <a:rPr lang="en-IN" sz="1400" dirty="0">
                <a:solidFill>
                  <a:schemeClr val="bg1"/>
                </a:solidFill>
              </a:rPr>
              <a:t> (Data validation)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• Postman (API Testing)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• Git &amp; GitHub (Version Control)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• Python 3.11 (Programming Language)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14264-A9E9-FCB8-97FB-6C661A55775E}"/>
              </a:ext>
            </a:extLst>
          </p:cNvPr>
          <p:cNvSpPr txBox="1"/>
          <p:nvPr/>
        </p:nvSpPr>
        <p:spPr>
          <a:xfrm>
            <a:off x="3261135" y="3388078"/>
            <a:ext cx="23639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Medilink</a:t>
            </a:r>
            <a:r>
              <a:rPr lang="en-US" sz="1400" dirty="0"/>
              <a:t> Pro successfully demonstrates a healthcare management system with:</a:t>
            </a:r>
          </a:p>
          <a:p>
            <a:endParaRPr lang="en-US" sz="1400" dirty="0"/>
          </a:p>
          <a:p>
            <a:r>
              <a:rPr lang="en-US" sz="1400" dirty="0"/>
              <a:t>- CRUD APIs for patients and medicines</a:t>
            </a:r>
          </a:p>
          <a:p>
            <a:r>
              <a:rPr lang="en-US" sz="1400" dirty="0"/>
              <a:t>- MongoDB + JSON data persistence</a:t>
            </a:r>
          </a:p>
          <a:p>
            <a:r>
              <a:rPr lang="en-US" sz="1400" dirty="0"/>
              <a:t>- Secure and scalable backend with FastAPI</a:t>
            </a:r>
          </a:p>
          <a:p>
            <a:r>
              <a:rPr lang="en-US" sz="1400" dirty="0"/>
              <a:t>- Professional API testing through Postman</a:t>
            </a:r>
          </a:p>
          <a:p>
            <a:endParaRPr lang="en-US" sz="1400" dirty="0"/>
          </a:p>
          <a:p>
            <a:r>
              <a:rPr lang="en-US" sz="1400" dirty="0"/>
              <a:t>This project can be extended with authentication, billing, and reporting features.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C3E6-90EB-B881-5419-EE182BB04B28}"/>
              </a:ext>
            </a:extLst>
          </p:cNvPr>
          <p:cNvSpPr txBox="1"/>
          <p:nvPr/>
        </p:nvSpPr>
        <p:spPr>
          <a:xfrm>
            <a:off x="375057" y="534793"/>
            <a:ext cx="2728004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spc="-300" dirty="0">
                <a:solidFill>
                  <a:srgbClr val="23AA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Tools And Technologies</a:t>
            </a:r>
            <a:endParaRPr lang="en-US" sz="2400" b="1" spc="-300" dirty="0">
              <a:solidFill>
                <a:srgbClr val="F39E3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4DC5ED-E3E1-5D2F-5A65-894D55EE8B60}"/>
              </a:ext>
            </a:extLst>
          </p:cNvPr>
          <p:cNvSpPr txBox="1"/>
          <p:nvPr/>
        </p:nvSpPr>
        <p:spPr>
          <a:xfrm>
            <a:off x="3261135" y="3067413"/>
            <a:ext cx="2483263" cy="355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spc="-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D98EAE-4F57-E07F-BE74-B740FCB457CA}"/>
              </a:ext>
            </a:extLst>
          </p:cNvPr>
          <p:cNvSpPr txBox="1"/>
          <p:nvPr/>
        </p:nvSpPr>
        <p:spPr>
          <a:xfrm>
            <a:off x="6328574" y="4204125"/>
            <a:ext cx="524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165312-615A-D343-FA22-AA0B3F4F1558}"/>
              </a:ext>
            </a:extLst>
          </p:cNvPr>
          <p:cNvSpPr txBox="1"/>
          <p:nvPr/>
        </p:nvSpPr>
        <p:spPr>
          <a:xfrm>
            <a:off x="6248400" y="1356753"/>
            <a:ext cx="53244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Patients:</a:t>
            </a:r>
          </a:p>
          <a:p>
            <a:r>
              <a:rPr lang="en-IN" dirty="0"/>
              <a:t>- POST /</a:t>
            </a:r>
            <a:r>
              <a:rPr lang="en-IN" dirty="0" err="1"/>
              <a:t>api</a:t>
            </a:r>
            <a:r>
              <a:rPr lang="en-IN" dirty="0"/>
              <a:t>/patients → Create patient</a:t>
            </a:r>
          </a:p>
          <a:p>
            <a:r>
              <a:rPr lang="en-IN" dirty="0"/>
              <a:t>- GET /</a:t>
            </a:r>
            <a:r>
              <a:rPr lang="en-IN" dirty="0" err="1"/>
              <a:t>api</a:t>
            </a:r>
            <a:r>
              <a:rPr lang="en-IN" dirty="0"/>
              <a:t>/patients → Get all patients</a:t>
            </a:r>
          </a:p>
          <a:p>
            <a:r>
              <a:rPr lang="en-IN" dirty="0"/>
              <a:t>- GET /</a:t>
            </a:r>
            <a:r>
              <a:rPr lang="en-IN" dirty="0" err="1"/>
              <a:t>api</a:t>
            </a:r>
            <a:r>
              <a:rPr lang="en-IN" dirty="0"/>
              <a:t>/patients/{id} → Get patient by ID</a:t>
            </a:r>
          </a:p>
          <a:p>
            <a:r>
              <a:rPr lang="en-IN" dirty="0"/>
              <a:t>- PUT /</a:t>
            </a:r>
            <a:r>
              <a:rPr lang="en-IN" dirty="0" err="1"/>
              <a:t>api</a:t>
            </a:r>
            <a:r>
              <a:rPr lang="en-IN" dirty="0"/>
              <a:t>/patients/{id} → Update patient</a:t>
            </a:r>
          </a:p>
          <a:p>
            <a:r>
              <a:rPr lang="en-IN" dirty="0"/>
              <a:t>- DELETE /</a:t>
            </a:r>
            <a:r>
              <a:rPr lang="en-IN" dirty="0" err="1"/>
              <a:t>api</a:t>
            </a:r>
            <a:r>
              <a:rPr lang="en-IN" dirty="0"/>
              <a:t>/patients/{id} → Delete patient</a:t>
            </a:r>
          </a:p>
          <a:p>
            <a:endParaRPr lang="en-IN" sz="1400" dirty="0"/>
          </a:p>
          <a:p>
            <a:r>
              <a:rPr lang="en-IN" sz="2800" b="1" dirty="0"/>
              <a:t>Medicines:</a:t>
            </a:r>
          </a:p>
          <a:p>
            <a:r>
              <a:rPr lang="en-IN" sz="2000" dirty="0"/>
              <a:t>- POST /</a:t>
            </a:r>
            <a:r>
              <a:rPr lang="en-IN" sz="2000" dirty="0" err="1"/>
              <a:t>api</a:t>
            </a:r>
            <a:r>
              <a:rPr lang="en-IN" sz="2000" dirty="0"/>
              <a:t>/medicines → Create medicine</a:t>
            </a:r>
          </a:p>
          <a:p>
            <a:r>
              <a:rPr lang="en-IN" sz="2000" dirty="0"/>
              <a:t>- GET /</a:t>
            </a:r>
            <a:r>
              <a:rPr lang="en-IN" sz="2000" dirty="0" err="1"/>
              <a:t>api</a:t>
            </a:r>
            <a:r>
              <a:rPr lang="en-IN" sz="2000" dirty="0"/>
              <a:t>/medicines → Get all medicines</a:t>
            </a:r>
          </a:p>
          <a:p>
            <a:r>
              <a:rPr lang="en-IN" sz="2000" dirty="0"/>
              <a:t>- GET /</a:t>
            </a:r>
            <a:r>
              <a:rPr lang="en-IN" sz="2000" dirty="0" err="1"/>
              <a:t>api</a:t>
            </a:r>
            <a:r>
              <a:rPr lang="en-IN" sz="2000" dirty="0"/>
              <a:t>/medicines/{id} → Get medicine by ID</a:t>
            </a:r>
          </a:p>
          <a:p>
            <a:r>
              <a:rPr lang="en-IN" sz="2000" dirty="0"/>
              <a:t>- PUT /</a:t>
            </a:r>
            <a:r>
              <a:rPr lang="en-IN" sz="2000" dirty="0" err="1"/>
              <a:t>api</a:t>
            </a:r>
            <a:r>
              <a:rPr lang="en-IN" sz="2000" dirty="0"/>
              <a:t>/medicines/{id} → Update medicine</a:t>
            </a:r>
          </a:p>
          <a:p>
            <a:r>
              <a:rPr lang="en-IN" sz="2000" dirty="0"/>
              <a:t>- DELETE /</a:t>
            </a:r>
            <a:r>
              <a:rPr lang="en-IN" sz="2000" dirty="0" err="1"/>
              <a:t>api</a:t>
            </a:r>
            <a:r>
              <a:rPr lang="en-IN" sz="2000" dirty="0"/>
              <a:t>/medicines/{id} → Delete medicine</a:t>
            </a:r>
          </a:p>
          <a:p>
            <a:endParaRPr lang="en-US" sz="1400" kern="2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AE1F59-2710-4E73-B70C-819413314C80}"/>
              </a:ext>
            </a:extLst>
          </p:cNvPr>
          <p:cNvSpPr txBox="1"/>
          <p:nvPr/>
        </p:nvSpPr>
        <p:spPr>
          <a:xfrm>
            <a:off x="6433457" y="442914"/>
            <a:ext cx="4276616" cy="53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000" b="1" spc="-3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API End Points</a:t>
            </a:r>
            <a:endParaRPr lang="en-US" sz="4000" b="1" spc="-300" dirty="0">
              <a:solidFill>
                <a:srgbClr val="F39E3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2" name="Picture 2" descr="Top Medical Store in Panchkula: Your Trusted Pharmacy | Longevity">
            <a:extLst>
              <a:ext uri="{FF2B5EF4-FFF2-40B4-BE49-F238E27FC236}">
                <a16:creationId xmlns:a16="http://schemas.microsoft.com/office/drawing/2014/main" id="{B5ABDE7A-095E-CE51-2BDB-CFEB1875B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36" y="572566"/>
            <a:ext cx="2865150" cy="214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 medical store editorial photo. Image of stacks, white - 18475186">
            <a:extLst>
              <a:ext uri="{FF2B5EF4-FFF2-40B4-BE49-F238E27FC236}">
                <a16:creationId xmlns:a16="http://schemas.microsoft.com/office/drawing/2014/main" id="{AB4BDEFB-2CEE-686B-E03E-4B718B0C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0" y="3067413"/>
            <a:ext cx="2728005" cy="221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46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88259-6D80-C4E7-7800-399FF0886C91}"/>
              </a:ext>
            </a:extLst>
          </p:cNvPr>
          <p:cNvSpPr txBox="1"/>
          <p:nvPr/>
        </p:nvSpPr>
        <p:spPr>
          <a:xfrm>
            <a:off x="2604691" y="2997728"/>
            <a:ext cx="698261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spc="-3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88B2-7839-7182-1F4C-0A026525B9D2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4B88-3803-7AB5-CEFC-EE256A8F840C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386</Words>
  <Application>Microsoft Office PowerPoint</Application>
  <PresentationFormat>Widescreen</PresentationFormat>
  <Paragraphs>70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 Narrow</vt:lpstr>
      <vt:lpstr>Arial</vt:lpstr>
      <vt:lpstr>Calibri</vt:lpstr>
      <vt:lpstr>Calibri Light</vt:lpstr>
      <vt:lpstr>Consolas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Nandanwar</dc:creator>
  <cp:lastModifiedBy>Mubeen Shaik</cp:lastModifiedBy>
  <cp:revision>2</cp:revision>
  <dcterms:created xsi:type="dcterms:W3CDTF">2025-08-25T08:51:55Z</dcterms:created>
  <dcterms:modified xsi:type="dcterms:W3CDTF">2025-09-04T12:34:42Z</dcterms:modified>
</cp:coreProperties>
</file>