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2" r:id="rId4"/>
    <p:sldId id="270" r:id="rId5"/>
    <p:sldId id="268" r:id="rId6"/>
    <p:sldId id="271" r:id="rId7"/>
    <p:sldId id="279" r:id="rId8"/>
    <p:sldId id="275"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4128C99-293D-4E04-8EED-299C7112F30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6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F7483-BB08-44A8-B244-CC7F4C31806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66322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105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37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1795738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20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28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468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02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14931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F7483-BB08-44A8-B244-CC7F4C31806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28C99-293D-4E04-8EED-299C7112F30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74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1F7483-BB08-44A8-B244-CC7F4C31806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393736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1F7483-BB08-44A8-B244-CC7F4C318060}"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28C99-293D-4E04-8EED-299C7112F30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42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1F7483-BB08-44A8-B244-CC7F4C318060}"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28C99-293D-4E04-8EED-299C7112F30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85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F7483-BB08-44A8-B244-CC7F4C318060}"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370355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F7483-BB08-44A8-B244-CC7F4C31806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28C99-293D-4E04-8EED-299C7112F30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1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F7483-BB08-44A8-B244-CC7F4C31806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28C99-293D-4E04-8EED-299C7112F307}" type="slidenum">
              <a:rPr lang="en-US" smtClean="0"/>
              <a:t>‹#›</a:t>
            </a:fld>
            <a:endParaRPr lang="en-US"/>
          </a:p>
        </p:txBody>
      </p:sp>
    </p:spTree>
    <p:extLst>
      <p:ext uri="{BB962C8B-B14F-4D97-AF65-F5344CB8AC3E}">
        <p14:creationId xmlns:p14="http://schemas.microsoft.com/office/powerpoint/2010/main" val="180187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1F7483-BB08-44A8-B244-CC7F4C318060}" type="datetimeFigureOut">
              <a:rPr lang="en-US" smtClean="0"/>
              <a:t>10/28/2017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128C99-293D-4E04-8EED-299C7112F307}" type="slidenum">
              <a:rPr lang="en-US" smtClean="0"/>
              <a:t>‹#›</a:t>
            </a:fld>
            <a:endParaRPr lang="en-US"/>
          </a:p>
        </p:txBody>
      </p:sp>
    </p:spTree>
    <p:extLst>
      <p:ext uri="{BB962C8B-B14F-4D97-AF65-F5344CB8AC3E}">
        <p14:creationId xmlns:p14="http://schemas.microsoft.com/office/powerpoint/2010/main" val="401074408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8941"/>
            <a:ext cx="9144000" cy="6529589"/>
          </a:xfrm>
        </p:spPr>
        <p:txBody>
          <a:bodyPr>
            <a:normAutofit/>
          </a:bodyPr>
          <a:lstStyle/>
          <a:p>
            <a:r>
              <a:rPr lang="en-US" sz="2800" b="1" i="1" dirty="0" smtClean="0">
                <a:solidFill>
                  <a:srgbClr val="00B050"/>
                </a:solidFill>
                <a:latin typeface="Copperplate Gothic Bold" panose="020E0705020206020404" pitchFamily="34" charset="0"/>
              </a:rPr>
              <a:t>DESIGN AND </a:t>
            </a:r>
            <a:r>
              <a:rPr lang="en-US" sz="2800" b="1" i="1" dirty="0" smtClean="0">
                <a:solidFill>
                  <a:srgbClr val="00B050"/>
                </a:solidFill>
                <a:latin typeface="Copperplate Gothic Bold" panose="020E0705020206020404" pitchFamily="34" charset="0"/>
              </a:rPr>
              <a:t>DEVELOPMENT </a:t>
            </a:r>
            <a:r>
              <a:rPr lang="en-US" sz="2800" b="1" i="1" dirty="0" smtClean="0">
                <a:solidFill>
                  <a:srgbClr val="00B050"/>
                </a:solidFill>
                <a:latin typeface="Copperplate Gothic Bold" panose="020E0705020206020404" pitchFamily="34" charset="0"/>
              </a:rPr>
              <a:t> </a:t>
            </a:r>
            <a:endParaRPr lang="en-US" sz="2800" b="1" i="1" dirty="0" smtClean="0">
              <a:solidFill>
                <a:srgbClr val="00B050"/>
              </a:solidFill>
              <a:latin typeface="Copperplate Gothic Bold" panose="020E0705020206020404" pitchFamily="34" charset="0"/>
            </a:endParaRPr>
          </a:p>
          <a:p>
            <a:r>
              <a:rPr lang="en-US" sz="2800" b="1" i="1" dirty="0" smtClean="0">
                <a:solidFill>
                  <a:srgbClr val="00B050"/>
                </a:solidFill>
                <a:latin typeface="Copperplate Gothic Bold" panose="020E0705020206020404" pitchFamily="34" charset="0"/>
              </a:rPr>
              <a:t>OF</a:t>
            </a:r>
            <a:endParaRPr lang="en-US" sz="2800" b="1" i="1" dirty="0" smtClean="0">
              <a:solidFill>
                <a:srgbClr val="00B050"/>
              </a:solidFill>
              <a:latin typeface="Copperplate Gothic Bold" panose="020E0705020206020404" pitchFamily="34" charset="0"/>
            </a:endParaRPr>
          </a:p>
          <a:p>
            <a:r>
              <a:rPr lang="en-US" sz="2800" b="1" i="1" dirty="0" smtClean="0">
                <a:solidFill>
                  <a:schemeClr val="accent6">
                    <a:lumMod val="75000"/>
                  </a:schemeClr>
                </a:solidFill>
                <a:latin typeface="Copperplate Gothic Bold" panose="020E0705020206020404" pitchFamily="34" charset="0"/>
              </a:rPr>
              <a:t>HEARTBEAT MEASURING DEVICE </a:t>
            </a:r>
            <a:endParaRPr lang="en-US" sz="2800" b="1" i="1" dirty="0" smtClean="0">
              <a:solidFill>
                <a:schemeClr val="accent6">
                  <a:lumMod val="75000"/>
                </a:schemeClr>
              </a:solidFill>
              <a:latin typeface="Copperplate Gothic Bold" panose="020E0705020206020404" pitchFamily="34" charset="0"/>
            </a:endParaRPr>
          </a:p>
          <a:p>
            <a:r>
              <a:rPr lang="en-US" sz="2800" b="1" i="1" dirty="0" smtClean="0">
                <a:solidFill>
                  <a:schemeClr val="accent6">
                    <a:lumMod val="75000"/>
                  </a:schemeClr>
                </a:solidFill>
                <a:latin typeface="Copperplate Gothic Bold" panose="020E0705020206020404" pitchFamily="34" charset="0"/>
              </a:rPr>
              <a:t>BY</a:t>
            </a:r>
            <a:endParaRPr lang="en-US" sz="2800" b="1" i="1" dirty="0" smtClean="0">
              <a:solidFill>
                <a:schemeClr val="accent6">
                  <a:lumMod val="75000"/>
                </a:schemeClr>
              </a:solidFill>
              <a:latin typeface="Copperplate Gothic Bold" panose="020E0705020206020404" pitchFamily="34" charset="0"/>
            </a:endParaRPr>
          </a:p>
          <a:p>
            <a:r>
              <a:rPr lang="en-US" sz="2800" b="1" i="1" dirty="0" smtClean="0">
                <a:solidFill>
                  <a:schemeClr val="accent6">
                    <a:lumMod val="75000"/>
                  </a:schemeClr>
                </a:solidFill>
                <a:latin typeface="Copperplate Gothic Bold" panose="020E0705020206020404" pitchFamily="34" charset="0"/>
              </a:rPr>
              <a:t>MUBINUN AWAISU</a:t>
            </a:r>
          </a:p>
          <a:p>
            <a:endParaRPr lang="en-US" sz="2800" b="1" i="1" dirty="0">
              <a:solidFill>
                <a:schemeClr val="accent6">
                  <a:lumMod val="75000"/>
                </a:schemeClr>
              </a:solidFill>
              <a:latin typeface="Copperplate Gothic Bold" panose="020E0705020206020404" pitchFamily="34" charset="0"/>
            </a:endParaRPr>
          </a:p>
          <a:p>
            <a:r>
              <a:rPr lang="en-US" sz="2800" b="1" i="1" dirty="0" smtClean="0">
                <a:solidFill>
                  <a:schemeClr val="accent6">
                    <a:lumMod val="75000"/>
                  </a:schemeClr>
                </a:solidFill>
                <a:latin typeface="Copperplate Gothic Bold" panose="020E0705020206020404" pitchFamily="34" charset="0"/>
              </a:rPr>
              <a:t>6217000141</a:t>
            </a:r>
          </a:p>
          <a:p>
            <a:endParaRPr lang="en-US" sz="2800" b="1" dirty="0" smtClean="0"/>
          </a:p>
        </p:txBody>
      </p:sp>
    </p:spTree>
    <p:extLst>
      <p:ext uri="{BB962C8B-B14F-4D97-AF65-F5344CB8AC3E}">
        <p14:creationId xmlns:p14="http://schemas.microsoft.com/office/powerpoint/2010/main" val="2530665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9"/>
            <a:ext cx="10515600" cy="1325563"/>
          </a:xfrm>
        </p:spPr>
        <p:txBody>
          <a:bodyPr>
            <a:normAutofit fontScale="90000"/>
          </a:bodyPr>
          <a:lstStyle/>
          <a:p>
            <a:r>
              <a:rPr lang="en-US" dirty="0" smtClean="0"/>
              <a:t/>
            </a:r>
            <a:br>
              <a:rPr lang="en-US" dirty="0" smtClean="0"/>
            </a:br>
            <a:r>
              <a:rPr lang="en-US" sz="4900" b="1" i="1" dirty="0" smtClean="0">
                <a:solidFill>
                  <a:schemeClr val="accent6">
                    <a:lumMod val="75000"/>
                  </a:schemeClr>
                </a:solidFill>
                <a:latin typeface="Copperplate Gothic Bold" panose="020E0705020206020404" pitchFamily="34" charset="0"/>
              </a:rPr>
              <a:t>Abstract</a:t>
            </a:r>
            <a:endParaRPr lang="en-US" sz="4900" b="1" i="1" dirty="0">
              <a:solidFill>
                <a:schemeClr val="accent6">
                  <a:lumMod val="75000"/>
                </a:schemeClr>
              </a:solidFill>
              <a:latin typeface="Copperplate Gothic Bold" panose="020E0705020206020404" pitchFamily="34"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t>In </a:t>
            </a:r>
            <a:r>
              <a:rPr lang="en-US" dirty="0"/>
              <a:t>this project we presented the design and development of device for measuring </a:t>
            </a:r>
            <a:r>
              <a:rPr lang="en-US" dirty="0" smtClean="0"/>
              <a:t>heart rate </a:t>
            </a:r>
            <a:r>
              <a:rPr lang="en-US" dirty="0"/>
              <a:t>using fingertip to improve estimating the heart rate. As heart related diseases are increasing day by day, the need for an accurate heart rate measuring device or heart monitor is essential to ensure quality of health. </a:t>
            </a:r>
          </a:p>
          <a:p>
            <a:pPr marL="0" indent="0" algn="just">
              <a:buNone/>
            </a:pPr>
            <a:endParaRPr lang="en-US" dirty="0"/>
          </a:p>
          <a:p>
            <a:pPr algn="just"/>
            <a:endParaRPr lang="en-US" dirty="0"/>
          </a:p>
        </p:txBody>
      </p:sp>
    </p:spTree>
    <p:extLst>
      <p:ext uri="{BB962C8B-B14F-4D97-AF65-F5344CB8AC3E}">
        <p14:creationId xmlns:p14="http://schemas.microsoft.com/office/powerpoint/2010/main" val="34480065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solidFill>
                  <a:schemeClr val="accent6">
                    <a:lumMod val="75000"/>
                  </a:schemeClr>
                </a:solidFill>
                <a:latin typeface="Copperplate Gothic Bold" panose="020E0705020206020404" pitchFamily="34" charset="0"/>
              </a:rPr>
              <a:t>AIM</a:t>
            </a:r>
            <a:endParaRPr lang="en-US" b="1" i="1" dirty="0">
              <a:solidFill>
                <a:schemeClr val="accent6">
                  <a:lumMod val="75000"/>
                </a:schemeClr>
              </a:solidFill>
              <a:latin typeface="Copperplate Gothic Bold" panose="020E07050202060204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To design and construct </a:t>
            </a:r>
            <a:r>
              <a:rPr lang="en-US" dirty="0" smtClean="0"/>
              <a:t>a heartbeat measuring device.</a:t>
            </a:r>
          </a:p>
          <a:p>
            <a:pPr>
              <a:buFont typeface="Wingdings" panose="05000000000000000000" pitchFamily="2" charset="2"/>
              <a:buChar char="§"/>
            </a:pPr>
            <a:r>
              <a:rPr lang="en-US" dirty="0" smtClean="0"/>
              <a:t>To design a graphical user interface to display the result.</a:t>
            </a:r>
            <a:r>
              <a:rPr lang="en-US" dirty="0" smtClean="0"/>
              <a:t> </a:t>
            </a:r>
            <a:endParaRPr lang="en-US" dirty="0"/>
          </a:p>
        </p:txBody>
      </p:sp>
    </p:spTree>
    <p:extLst>
      <p:ext uri="{BB962C8B-B14F-4D97-AF65-F5344CB8AC3E}">
        <p14:creationId xmlns:p14="http://schemas.microsoft.com/office/powerpoint/2010/main" val="2404699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6519"/>
          </a:xfrm>
        </p:spPr>
        <p:txBody>
          <a:bodyPr>
            <a:normAutofit fontScale="90000"/>
          </a:bodyPr>
          <a:lstStyle/>
          <a:p>
            <a:pPr algn="ctr"/>
            <a:r>
              <a:rPr lang="en-US" b="1" i="1" dirty="0" smtClean="0">
                <a:solidFill>
                  <a:schemeClr val="accent6">
                    <a:lumMod val="75000"/>
                  </a:schemeClr>
                </a:solidFill>
                <a:latin typeface="Copperplate Gothic Bold" panose="020E0705020206020404" pitchFamily="34" charset="0"/>
              </a:rPr>
              <a:t>The Complete Circuit Diagram</a:t>
            </a:r>
            <a:endParaRPr lang="en-US" b="1" i="1" dirty="0">
              <a:solidFill>
                <a:schemeClr val="accent6">
                  <a:lumMod val="75000"/>
                </a:schemeClr>
              </a:solidFill>
              <a:latin typeface="Copperplate Gothic Bold" panose="020E07050202060204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669" y="2402917"/>
            <a:ext cx="7110661" cy="3317875"/>
          </a:xfrm>
        </p:spPr>
      </p:pic>
    </p:spTree>
    <p:extLst>
      <p:ext uri="{BB962C8B-B14F-4D97-AF65-F5344CB8AC3E}">
        <p14:creationId xmlns:p14="http://schemas.microsoft.com/office/powerpoint/2010/main" val="1171832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4721350" cy="1303867"/>
          </a:xfrm>
        </p:spPr>
        <p:txBody>
          <a:bodyPr>
            <a:normAutofit/>
          </a:bodyPr>
          <a:lstStyle/>
          <a:p>
            <a:r>
              <a:rPr lang="en-US" b="1" i="1" dirty="0" smtClean="0">
                <a:solidFill>
                  <a:schemeClr val="accent6">
                    <a:lumMod val="75000"/>
                  </a:schemeClr>
                </a:solidFill>
                <a:latin typeface="Copperplate Gothic Bold" panose="020E0705020206020404" pitchFamily="34" charset="0"/>
              </a:rPr>
              <a:t>DISPLAY UNIT</a:t>
            </a:r>
            <a:endParaRPr lang="en-US" b="1" i="1" dirty="0">
              <a:solidFill>
                <a:schemeClr val="accent6">
                  <a:lumMod val="75000"/>
                </a:schemeClr>
              </a:solidFill>
              <a:latin typeface="Copperplate Gothic Bold" panose="020E0705020206020404" pitchFamily="34" charset="0"/>
            </a:endParaRPr>
          </a:p>
        </p:txBody>
      </p:sp>
      <p:sp>
        <p:nvSpPr>
          <p:cNvPr id="4" name="Content Placeholder 3"/>
          <p:cNvSpPr>
            <a:spLocks noGrp="1"/>
          </p:cNvSpPr>
          <p:nvPr>
            <p:ph sz="half" idx="1"/>
          </p:nvPr>
        </p:nvSpPr>
        <p:spPr/>
        <p:txBody>
          <a:bodyPr/>
          <a:lstStyle/>
          <a:p>
            <a:pPr>
              <a:buFont typeface="Wingdings" panose="05000000000000000000" pitchFamily="2" charset="2"/>
              <a:buChar char="Ø"/>
            </a:pPr>
            <a:r>
              <a:rPr lang="en-US" dirty="0" smtClean="0"/>
              <a:t>GUI used to display the Output.</a:t>
            </a:r>
            <a:endParaRPr lang="en-US" dirty="0" smtClean="0"/>
          </a:p>
          <a:p>
            <a:pPr>
              <a:buFont typeface="Wingdings" panose="05000000000000000000" pitchFamily="2" charset="2"/>
              <a:buChar char="Ø"/>
            </a:pPr>
            <a:r>
              <a:rPr lang="en-US" dirty="0" smtClean="0"/>
              <a:t>It was connected </a:t>
            </a:r>
            <a:r>
              <a:rPr lang="en-US" dirty="0" smtClean="0"/>
              <a:t>using serial port.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7022" y="2560638"/>
            <a:ext cx="4587456" cy="3309937"/>
          </a:xfrm>
        </p:spPr>
      </p:pic>
    </p:spTree>
    <p:extLst>
      <p:ext uri="{BB962C8B-B14F-4D97-AF65-F5344CB8AC3E}">
        <p14:creationId xmlns:p14="http://schemas.microsoft.com/office/powerpoint/2010/main" val="12219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5" y="777621"/>
            <a:ext cx="6954592" cy="1303867"/>
          </a:xfrm>
        </p:spPr>
        <p:txBody>
          <a:bodyPr>
            <a:normAutofit/>
          </a:bodyPr>
          <a:lstStyle/>
          <a:p>
            <a:pPr algn="ctr"/>
            <a:r>
              <a:rPr lang="en-US" b="1" i="1" dirty="0" smtClean="0">
                <a:solidFill>
                  <a:schemeClr val="accent6">
                    <a:lumMod val="75000"/>
                  </a:schemeClr>
                </a:solidFill>
                <a:latin typeface="Copperplate Gothic Bold" panose="020E0705020206020404" pitchFamily="34" charset="0"/>
              </a:rPr>
              <a:t>Mode </a:t>
            </a:r>
            <a:r>
              <a:rPr lang="en-US" b="1" i="1" dirty="0" smtClean="0">
                <a:solidFill>
                  <a:schemeClr val="accent6">
                    <a:lumMod val="75000"/>
                  </a:schemeClr>
                </a:solidFill>
                <a:latin typeface="Copperplate Gothic Bold" panose="020E0705020206020404" pitchFamily="34" charset="0"/>
              </a:rPr>
              <a:t>Of Operation</a:t>
            </a:r>
            <a:endParaRPr lang="en-US" b="1" i="1" dirty="0">
              <a:solidFill>
                <a:schemeClr val="accent6">
                  <a:lumMod val="75000"/>
                </a:schemeClr>
              </a:solidFill>
              <a:latin typeface="Copperplate Gothic Bold" panose="020E0705020206020404" pitchFamily="34" charset="0"/>
            </a:endParaRPr>
          </a:p>
        </p:txBody>
      </p:sp>
      <p:sp>
        <p:nvSpPr>
          <p:cNvPr id="3" name="Content Placeholder 2"/>
          <p:cNvSpPr>
            <a:spLocks noGrp="1"/>
          </p:cNvSpPr>
          <p:nvPr>
            <p:ph idx="1"/>
          </p:nvPr>
        </p:nvSpPr>
        <p:spPr>
          <a:xfrm>
            <a:off x="838200" y="1429555"/>
            <a:ext cx="10515600" cy="4747408"/>
          </a:xfrm>
        </p:spPr>
        <p:txBody>
          <a:bodyPr>
            <a:normAutofit/>
          </a:bodyPr>
          <a:lstStyle/>
          <a:p>
            <a:pPr marL="0" indent="0">
              <a:buNone/>
            </a:pPr>
            <a:endParaRPr lang="en-US" b="1" i="1" dirty="0" smtClean="0"/>
          </a:p>
          <a:p>
            <a:pPr marL="0" indent="0">
              <a:buNone/>
            </a:pPr>
            <a:endParaRPr lang="en-US" dirty="0" smtClean="0"/>
          </a:p>
          <a:p>
            <a:r>
              <a:rPr lang="en-US" dirty="0"/>
              <a:t>Step 1</a:t>
            </a:r>
            <a:r>
              <a:rPr lang="en-US" dirty="0" smtClean="0"/>
              <a:t>: Place your finger on the sensor.</a:t>
            </a:r>
            <a:endParaRPr lang="en-US" dirty="0"/>
          </a:p>
          <a:p>
            <a:r>
              <a:rPr lang="en-US" dirty="0"/>
              <a:t>Step 2: </a:t>
            </a:r>
            <a:r>
              <a:rPr lang="en-US" dirty="0" smtClean="0"/>
              <a:t>wait for some seconds</a:t>
            </a:r>
            <a:r>
              <a:rPr lang="en-US" dirty="0" smtClean="0"/>
              <a:t>.</a:t>
            </a:r>
            <a:endParaRPr lang="en-US" dirty="0"/>
          </a:p>
          <a:p>
            <a:r>
              <a:rPr lang="en-US" dirty="0"/>
              <a:t>Step 3: Is the </a:t>
            </a:r>
            <a:r>
              <a:rPr lang="en-US" dirty="0" smtClean="0"/>
              <a:t>sensor find a pulse or frequency of a beating heart</a:t>
            </a:r>
            <a:r>
              <a:rPr lang="en-US" dirty="0" smtClean="0"/>
              <a:t>?</a:t>
            </a:r>
            <a:endParaRPr lang="en-US" dirty="0"/>
          </a:p>
          <a:p>
            <a:r>
              <a:rPr lang="en-US" dirty="0"/>
              <a:t>Step 4: If yes; display </a:t>
            </a:r>
            <a:r>
              <a:rPr lang="en-US" dirty="0" smtClean="0"/>
              <a:t>the heart beat per minute on the GUI</a:t>
            </a:r>
            <a:r>
              <a:rPr lang="en-US" dirty="0"/>
              <a:t>.</a:t>
            </a:r>
            <a:endParaRPr lang="en-US" dirty="0"/>
          </a:p>
          <a:p>
            <a:r>
              <a:rPr lang="en-US" dirty="0"/>
              <a:t>Step 5: If No; </a:t>
            </a:r>
            <a:r>
              <a:rPr lang="en-US" dirty="0" smtClean="0"/>
              <a:t>then an invalid result will be displayed.</a:t>
            </a:r>
            <a:endParaRPr lang="en-US" dirty="0"/>
          </a:p>
          <a:p>
            <a:r>
              <a:rPr lang="en-US" dirty="0"/>
              <a:t>Sep 6: Repeat step 1 to step 5.</a:t>
            </a:r>
          </a:p>
          <a:p>
            <a:pPr marL="0" indent="0">
              <a:buNone/>
            </a:pPr>
            <a:endParaRPr lang="en-US" dirty="0"/>
          </a:p>
        </p:txBody>
      </p:sp>
    </p:spTree>
    <p:extLst>
      <p:ext uri="{BB962C8B-B14F-4D97-AF65-F5344CB8AC3E}">
        <p14:creationId xmlns:p14="http://schemas.microsoft.com/office/powerpoint/2010/main" val="35602301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1" dirty="0" smtClean="0">
                <a:solidFill>
                  <a:schemeClr val="accent6">
                    <a:lumMod val="75000"/>
                  </a:schemeClr>
                </a:solidFill>
                <a:latin typeface="Copperplate Gothic Bold" panose="020E0705020206020404" pitchFamily="34" charset="0"/>
              </a:rPr>
              <a:t>RESULT OBTAIN</a:t>
            </a:r>
            <a:endParaRPr lang="en-US" i="1" dirty="0">
              <a:solidFill>
                <a:schemeClr val="accent6">
                  <a:lumMod val="75000"/>
                </a:schemeClr>
              </a:solidFill>
              <a:latin typeface="Copperplate Gothic Bold" panose="020E07050202060204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248" y="2467311"/>
            <a:ext cx="7495503" cy="3500080"/>
          </a:xfrm>
        </p:spPr>
      </p:pic>
    </p:spTree>
    <p:extLst>
      <p:ext uri="{BB962C8B-B14F-4D97-AF65-F5344CB8AC3E}">
        <p14:creationId xmlns:p14="http://schemas.microsoft.com/office/powerpoint/2010/main" val="2133314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1" dirty="0" smtClean="0">
                <a:solidFill>
                  <a:schemeClr val="accent6">
                    <a:lumMod val="75000"/>
                  </a:schemeClr>
                </a:solidFill>
                <a:latin typeface="Copperplate Gothic Bold" panose="020E0705020206020404" pitchFamily="34" charset="0"/>
              </a:rPr>
              <a:t>CONCLUSION</a:t>
            </a:r>
            <a:endParaRPr lang="en-US" b="1" i="1" dirty="0">
              <a:solidFill>
                <a:schemeClr val="accent6">
                  <a:lumMod val="75000"/>
                </a:schemeClr>
              </a:solidFill>
              <a:latin typeface="Copperplate Gothic Bold" panose="020E07050202060204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Heartbeat measuring device</a:t>
            </a:r>
            <a:r>
              <a:rPr lang="en-US" dirty="0" smtClean="0"/>
              <a:t> was designed </a:t>
            </a:r>
            <a:r>
              <a:rPr lang="en-US" dirty="0" smtClean="0"/>
              <a:t>and constructed using </a:t>
            </a:r>
            <a:r>
              <a:rPr lang="en-US" dirty="0" smtClean="0"/>
              <a:t>Arduino.</a:t>
            </a:r>
            <a:endParaRPr lang="en-US" dirty="0" smtClean="0"/>
          </a:p>
          <a:p>
            <a:pPr>
              <a:buFont typeface="Wingdings" panose="05000000000000000000" pitchFamily="2" charset="2"/>
              <a:buChar char="ü"/>
            </a:pPr>
            <a:r>
              <a:rPr lang="en-US" dirty="0" smtClean="0"/>
              <a:t>Arduino and the heartbeat sensor are hardware while</a:t>
            </a:r>
            <a:r>
              <a:rPr lang="en-US" dirty="0"/>
              <a:t> </a:t>
            </a:r>
            <a:r>
              <a:rPr lang="en-US" dirty="0" smtClean="0"/>
              <a:t>GUI is the software.</a:t>
            </a:r>
            <a:endParaRPr lang="en-US" dirty="0" smtClean="0"/>
          </a:p>
          <a:p>
            <a:pPr>
              <a:buFont typeface="Wingdings" panose="05000000000000000000" pitchFamily="2" charset="2"/>
              <a:buChar char="ü"/>
            </a:pPr>
            <a:r>
              <a:rPr lang="en-US" dirty="0" smtClean="0"/>
              <a:t>Together they obtain the beat of the heart.</a:t>
            </a:r>
            <a:endParaRPr lang="en-US" dirty="0" smtClean="0"/>
          </a:p>
          <a:p>
            <a:pPr>
              <a:buFont typeface="Wingdings" panose="05000000000000000000" pitchFamily="2" charset="2"/>
              <a:buChar char="ü"/>
            </a:pPr>
            <a:r>
              <a:rPr lang="en-US" dirty="0" smtClean="0"/>
              <a:t>Hence, the aim of the project has been </a:t>
            </a:r>
            <a:r>
              <a:rPr lang="en-US" dirty="0" smtClean="0"/>
              <a:t>achieved.</a:t>
            </a:r>
            <a:endParaRPr lang="en-US" dirty="0"/>
          </a:p>
        </p:txBody>
      </p:sp>
    </p:spTree>
    <p:extLst>
      <p:ext uri="{BB962C8B-B14F-4D97-AF65-F5344CB8AC3E}">
        <p14:creationId xmlns:p14="http://schemas.microsoft.com/office/powerpoint/2010/main" val="3812299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2000"/>
                                        <p:tgtEl>
                                          <p:spTgt spid="3">
                                            <p:txEl>
                                              <p:pRg st="1" end="1"/>
                                            </p:txEl>
                                          </p:spTgt>
                                        </p:tgtEl>
                                      </p:cBhvr>
                                    </p:animEffect>
                                    <p:anim calcmode="lin" valueType="num">
                                      <p:cBhvr>
                                        <p:cTn id="14"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9738"/>
            <a:ext cx="10515600" cy="1960741"/>
          </a:xfrm>
        </p:spPr>
        <p:txBody>
          <a:bodyPr>
            <a:normAutofit/>
          </a:bodyPr>
          <a:lstStyle/>
          <a:p>
            <a:pPr algn="ctr"/>
            <a:r>
              <a:rPr lang="en-US" sz="4800" b="1" i="1" dirty="0" smtClean="0">
                <a:solidFill>
                  <a:srgbClr val="00B050"/>
                </a:solidFill>
                <a:latin typeface="Copperplate Gothic Bold" panose="020E0705020206020404" pitchFamily="34" charset="0"/>
              </a:rPr>
              <a:t>THANK YOU FOR LISTENING</a:t>
            </a:r>
            <a:endParaRPr lang="en-US" sz="4800" b="1" i="1" dirty="0">
              <a:solidFill>
                <a:srgbClr val="00B050"/>
              </a:solidFill>
              <a:latin typeface="Copperplate Gothic Bold" panose="020E0705020206020404" pitchFamily="34" charset="0"/>
            </a:endParaRPr>
          </a:p>
        </p:txBody>
      </p:sp>
    </p:spTree>
    <p:extLst>
      <p:ext uri="{BB962C8B-B14F-4D97-AF65-F5344CB8AC3E}">
        <p14:creationId xmlns:p14="http://schemas.microsoft.com/office/powerpoint/2010/main" val="6965932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Retrospect</Template>
  <TotalTime>2184</TotalTime>
  <Words>233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Copperplate Gothic Bold</vt:lpstr>
      <vt:lpstr>Garamond</vt:lpstr>
      <vt:lpstr>Wingdings</vt:lpstr>
      <vt:lpstr>Organic</vt:lpstr>
      <vt:lpstr>PowerPoint Presentation</vt:lpstr>
      <vt:lpstr> Abstract</vt:lpstr>
      <vt:lpstr>AIM</vt:lpstr>
      <vt:lpstr>The Complete Circuit Diagram</vt:lpstr>
      <vt:lpstr>DISPLAY UNIT</vt:lpstr>
      <vt:lpstr>Mode Of Operation</vt:lpstr>
      <vt:lpstr>RESULT OBTAIN</vt:lpstr>
      <vt:lpstr>CONCLUSION</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umar ibrahim</dc:creator>
  <cp:lastModifiedBy>hasanuwais</cp:lastModifiedBy>
  <cp:revision>40</cp:revision>
  <dcterms:created xsi:type="dcterms:W3CDTF">2015-03-10T14:04:20Z</dcterms:created>
  <dcterms:modified xsi:type="dcterms:W3CDTF">2017-10-29T15:15:20Z</dcterms:modified>
</cp:coreProperties>
</file>