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7"/>
  </p:notesMasterIdLst>
  <p:sldIdLst>
    <p:sldId id="260" r:id="rId3"/>
    <p:sldId id="266" r:id="rId4"/>
    <p:sldId id="294" r:id="rId5"/>
    <p:sldId id="270" r:id="rId6"/>
    <p:sldId id="301" r:id="rId7"/>
    <p:sldId id="265" r:id="rId8"/>
    <p:sldId id="302" r:id="rId9"/>
    <p:sldId id="303" r:id="rId10"/>
    <p:sldId id="304" r:id="rId11"/>
    <p:sldId id="269" r:id="rId12"/>
    <p:sldId id="305" r:id="rId13"/>
    <p:sldId id="306" r:id="rId14"/>
    <p:sldId id="327" r:id="rId15"/>
    <p:sldId id="307" r:id="rId16"/>
    <p:sldId id="308" r:id="rId17"/>
    <p:sldId id="309" r:id="rId18"/>
    <p:sldId id="310" r:id="rId19"/>
    <p:sldId id="311" r:id="rId20"/>
    <p:sldId id="312" r:id="rId21"/>
    <p:sldId id="328" r:id="rId22"/>
    <p:sldId id="314" r:id="rId23"/>
    <p:sldId id="324" r:id="rId24"/>
    <p:sldId id="325" r:id="rId25"/>
    <p:sldId id="326" r:id="rId26"/>
    <p:sldId id="315" r:id="rId27"/>
    <p:sldId id="316" r:id="rId28"/>
    <p:sldId id="317" r:id="rId29"/>
    <p:sldId id="319" r:id="rId30"/>
    <p:sldId id="320" r:id="rId31"/>
    <p:sldId id="321" r:id="rId32"/>
    <p:sldId id="322" r:id="rId33"/>
    <p:sldId id="323" r:id="rId34"/>
    <p:sldId id="277" r:id="rId35"/>
    <p:sldId id="288" r:id="rId3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0C0"/>
    <a:srgbClr val="E74E3E"/>
    <a:srgbClr val="666666"/>
    <a:srgbClr val="969696"/>
    <a:srgbClr val="7C233E"/>
    <a:srgbClr val="92D14F"/>
    <a:srgbClr val="0174AB"/>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showGuides="1">
      <p:cViewPr varScale="1">
        <p:scale>
          <a:sx n="74" d="100"/>
          <a:sy n="74" d="100"/>
        </p:scale>
        <p:origin x="1464" y="66"/>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833A-7CB6-4898-AE5E-34EA6680CC4F}" type="datetimeFigureOut">
              <a:rPr lang="zh-HK" altLang="en-US" smtClean="0"/>
              <a:t>22/5/2016</a:t>
            </a:fld>
            <a:endParaRPr lang="zh-HK"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A0D8-CA85-4619-AEE1-251B457335E1}" type="slidenum">
              <a:rPr lang="zh-HK" altLang="en-US" smtClean="0"/>
              <a:t>‹#›</a:t>
            </a:fld>
            <a:endParaRPr lang="zh-HK" altLang="en-US"/>
          </a:p>
        </p:txBody>
      </p:sp>
    </p:spTree>
    <p:extLst>
      <p:ext uri="{BB962C8B-B14F-4D97-AF65-F5344CB8AC3E}">
        <p14:creationId xmlns:p14="http://schemas.microsoft.com/office/powerpoint/2010/main" val="209254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22/5/2016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22/5/2016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22/5/2016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Visio___2.vsdx"/><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2.emf"/><Relationship Id="rId7" Type="http://schemas.openxmlformats.org/officeDocument/2006/relationships/image" Target="../media/image9.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0.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3.png"/><Relationship Id="rId7" Type="http://schemas.openxmlformats.org/officeDocument/2006/relationships/image" Target="../media/image31.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30.wmf"/><Relationship Id="rId4" Type="http://schemas.openxmlformats.org/officeDocument/2006/relationships/oleObject" Target="../embeddings/oleObject15.bin"/><Relationship Id="rId9"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8.wmf"/><Relationship Id="rId2" Type="http://schemas.openxmlformats.org/officeDocument/2006/relationships/slideLayout" Target="../slideLayouts/slideLayout18.xml"/><Relationship Id="rId16"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1.bin"/><Relationship Id="rId14" Type="http://schemas.openxmlformats.org/officeDocument/2006/relationships/image" Target="../media/image39.wmf"/></Relationships>
</file>

<file path=ppt/slides/_rels/slide2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43.emf"/><Relationship Id="rId7" Type="http://schemas.openxmlformats.org/officeDocument/2006/relationships/oleObject" Target="../embeddings/oleObject26.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25.bin"/><Relationship Id="rId4" Type="http://schemas.openxmlformats.org/officeDocument/2006/relationships/image" Target="../media/image44.emf"/></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18.xml"/><Relationship Id="rId4" Type="http://schemas.openxmlformats.org/officeDocument/2006/relationships/image" Target="../media/image50.emf"/></Relationships>
</file>

<file path=ppt/slides/_rels/slide2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692071" y="585458"/>
            <a:ext cx="2781837" cy="523220"/>
          </a:xfrm>
          <a:prstGeom prst="rect">
            <a:avLst/>
          </a:prstGeom>
          <a:noFill/>
        </p:spPr>
        <p:txBody>
          <a:bodyPr wrap="square" rtlCol="0">
            <a:spAutoFit/>
          </a:bodyPr>
          <a:lstStyle/>
          <a:p>
            <a:r>
              <a:rPr lang="zh-CN" altLang="en-US" sz="2800" b="1" spc="300" dirty="0" smtClean="0">
                <a:solidFill>
                  <a:srgbClr val="E74E3E"/>
                </a:solidFill>
                <a:latin typeface="微软雅黑" panose="020B0503020204020204" pitchFamily="34" charset="-122"/>
                <a:ea typeface="微软雅黑" panose="020B0503020204020204" pitchFamily="34" charset="-122"/>
              </a:rPr>
              <a:t>电子科技大学</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569660"/>
          </a:xfrm>
          <a:prstGeom prst="rect">
            <a:avLst/>
          </a:prstGeom>
          <a:noFill/>
        </p:spPr>
        <p:txBody>
          <a:bodyPr wrap="square" rtlCol="0">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纯电动物流车电池荷电状态估计方法研究</a:t>
            </a: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周旋</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李波教授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571999" y="5138732"/>
            <a:ext cx="4379117" cy="11267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16509" y="2395003"/>
            <a:ext cx="3771900" cy="202515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7848" y="4275786"/>
            <a:ext cx="3741738" cy="15519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765915632"/>
              </p:ext>
            </p:extLst>
          </p:nvPr>
        </p:nvGraphicFramePr>
        <p:xfrm>
          <a:off x="457848" y="3324280"/>
          <a:ext cx="3741738" cy="2503487"/>
        </p:xfrm>
        <a:graphic>
          <a:graphicData uri="http://schemas.openxmlformats.org/presentationml/2006/ole">
            <mc:AlternateContent xmlns:mc="http://schemas.openxmlformats.org/markup-compatibility/2006">
              <mc:Choice xmlns:v="urn:schemas-microsoft-com:vml" Requires="v">
                <p:oleObj spid="_x0000_s3145" name="Equation" r:id="rId3" imgW="2146300" imgH="1371600" progId="Equation.DSMT4">
                  <p:embed/>
                </p:oleObj>
              </mc:Choice>
              <mc:Fallback>
                <p:oleObj name="Equation" r:id="rId3" imgW="214630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48" y="3324280"/>
                        <a:ext cx="3741738"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 name="直接连接符 26"/>
          <p:cNvCxnSpPr/>
          <p:nvPr/>
        </p:nvCxnSpPr>
        <p:spPr>
          <a:xfrm flipH="1">
            <a:off x="4477287" y="1315958"/>
            <a:ext cx="18714" cy="4511809"/>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716509" y="1252940"/>
            <a:ext cx="3771900" cy="738664"/>
          </a:xfrm>
          <a:prstGeom prst="rect">
            <a:avLst/>
          </a:prstGeom>
        </p:spPr>
        <p:txBody>
          <a:bodyPr wrap="square">
            <a:spAutoFit/>
          </a:bodyPr>
          <a:lstStyle/>
          <a:p>
            <a:pPr lvl="0" algn="just"/>
            <a:r>
              <a:rPr lang="en-US" altLang="zh-CN" sz="1400" dirty="0" smtClean="0">
                <a:solidFill>
                  <a:srgbClr val="00B050"/>
                </a:solidFill>
                <a:latin typeface="微软雅黑" panose="020B0503020204020204" pitchFamily="34" charset="-122"/>
                <a:ea typeface="微软雅黑" panose="020B0503020204020204" pitchFamily="34" charset="-122"/>
              </a:rPr>
              <a:t>    </a:t>
            </a:r>
            <a:r>
              <a:rPr lang="zh-CN" altLang="en-US" sz="1400" dirty="0" smtClean="0">
                <a:solidFill>
                  <a:srgbClr val="00B050"/>
                </a:solidFill>
                <a:latin typeface="微软雅黑" panose="020B0503020204020204" pitchFamily="34" charset="-122"/>
                <a:ea typeface="微软雅黑" panose="020B0503020204020204" pitchFamily="34" charset="-122"/>
              </a:rPr>
              <a:t>根据分数阶微积分的</a:t>
            </a:r>
            <a:r>
              <a:rPr lang="en-US" altLang="zh-CN" sz="1400" dirty="0" smtClean="0">
                <a:solidFill>
                  <a:srgbClr val="00B050"/>
                </a:solidFill>
                <a:latin typeface="微软雅黑" panose="020B0503020204020204" pitchFamily="34" charset="-122"/>
                <a:ea typeface="微软雅黑" panose="020B0503020204020204" pitchFamily="34" charset="-122"/>
              </a:rPr>
              <a:t>Caputo</a:t>
            </a:r>
            <a:r>
              <a:rPr lang="zh-CN" altLang="en-US" sz="1400" dirty="0" smtClean="0">
                <a:solidFill>
                  <a:srgbClr val="00B050"/>
                </a:solidFill>
                <a:latin typeface="微软雅黑" panose="020B0503020204020204" pitchFamily="34" charset="-122"/>
                <a:ea typeface="微软雅黑" panose="020B0503020204020204" pitchFamily="34" charset="-122"/>
              </a:rPr>
              <a:t>定义对锂电池二阶</a:t>
            </a:r>
            <a:r>
              <a:rPr lang="en-US" altLang="zh-CN" sz="1400" dirty="0" smtClean="0">
                <a:solidFill>
                  <a:srgbClr val="00B050"/>
                </a:solidFill>
                <a:latin typeface="微软雅黑" panose="020B0503020204020204" pitchFamily="34" charset="-122"/>
                <a:ea typeface="微软雅黑" panose="020B0503020204020204" pitchFamily="34" charset="-122"/>
              </a:rPr>
              <a:t>RC</a:t>
            </a:r>
            <a:r>
              <a:rPr lang="zh-CN" altLang="en-US" sz="1400" dirty="0" smtClean="0">
                <a:solidFill>
                  <a:srgbClr val="00B050"/>
                </a:solidFill>
                <a:latin typeface="微软雅黑" panose="020B0503020204020204" pitchFamily="34" charset="-122"/>
                <a:ea typeface="微软雅黑" panose="020B0503020204020204" pitchFamily="34" charset="-122"/>
              </a:rPr>
              <a:t>等效电路模型进行推广，并且得到等效电路模型的状态方程和传输方程。</a:t>
            </a:r>
            <a:endParaRPr lang="zh-HK" altLang="zh-HK" sz="1400" dirty="0">
              <a:solidFill>
                <a:srgbClr val="00B050"/>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125" y="118996"/>
            <a:ext cx="2150976" cy="338554"/>
          </a:xfrm>
          <a:prstGeom prst="rect">
            <a:avLst/>
          </a:prstGeom>
          <a:noFill/>
        </p:spPr>
        <p:txBody>
          <a:bodyPr wrap="square" rtlCol="0">
            <a:spAutoFit/>
          </a:bodyPr>
          <a:lstStyle/>
          <a:p>
            <a:r>
              <a:rPr lang="zh-CN" altLang="en-US" sz="1600" spc="300" dirty="0" smtClean="0">
                <a:solidFill>
                  <a:srgbClr val="666666"/>
                </a:solidFill>
                <a:latin typeface="微软雅黑" panose="020B0503020204020204" pitchFamily="34" charset="-122"/>
                <a:ea typeface="微软雅黑" panose="020B0503020204020204" pitchFamily="34" charset="-122"/>
              </a:rPr>
              <a:t>分数阶等效模型</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938898" y="115913"/>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803751" y="125300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856694456"/>
              </p:ext>
            </p:extLst>
          </p:nvPr>
        </p:nvGraphicFramePr>
        <p:xfrm>
          <a:off x="50800" y="920214"/>
          <a:ext cx="4403725" cy="2076450"/>
        </p:xfrm>
        <a:graphic>
          <a:graphicData uri="http://schemas.openxmlformats.org/presentationml/2006/ole">
            <mc:AlternateContent xmlns:mc="http://schemas.openxmlformats.org/markup-compatibility/2006">
              <mc:Choice xmlns:v="urn:schemas-microsoft-com:vml" Requires="v">
                <p:oleObj spid="_x0000_s3146" name="Visio" r:id="rId5" imgW="5067213" imgH="2162188" progId="Visio.Drawing.15">
                  <p:embed/>
                </p:oleObj>
              </mc:Choice>
              <mc:Fallback>
                <p:oleObj name="Visio" r:id="rId5" imgW="5067213" imgH="2162188"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920214"/>
                        <a:ext cx="44037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834941702"/>
              </p:ext>
            </p:extLst>
          </p:nvPr>
        </p:nvGraphicFramePr>
        <p:xfrm>
          <a:off x="4732226" y="2374844"/>
          <a:ext cx="3771900" cy="1831975"/>
        </p:xfrm>
        <a:graphic>
          <a:graphicData uri="http://schemas.openxmlformats.org/presentationml/2006/ole">
            <mc:AlternateContent xmlns:mc="http://schemas.openxmlformats.org/markup-compatibility/2006">
              <mc:Choice xmlns:v="urn:schemas-microsoft-com:vml" Requires="v">
                <p:oleObj spid="_x0000_s3147" name="Equation" r:id="rId7" imgW="1904760" imgH="863280" progId="Equation.DSMT4">
                  <p:embed/>
                </p:oleObj>
              </mc:Choice>
              <mc:Fallback>
                <p:oleObj name="Equation" r:id="rId7" imgW="1904760" imgH="863280" progId="Equation.DSMT4">
                  <p:embed/>
                  <p:pic>
                    <p:nvPicPr>
                      <p:cNvPr id="0" name=""/>
                      <p:cNvPicPr>
                        <a:picLocks noChangeAspect="1" noChangeArrowheads="1"/>
                      </p:cNvPicPr>
                      <p:nvPr/>
                    </p:nvPicPr>
                    <p:blipFill>
                      <a:blip r:embed="rId8"/>
                      <a:srcRect/>
                      <a:stretch>
                        <a:fillRect/>
                      </a:stretch>
                    </p:blipFill>
                    <p:spPr bwMode="auto">
                      <a:xfrm>
                        <a:off x="4732226" y="2374844"/>
                        <a:ext cx="37719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920951"/>
              </p:ext>
            </p:extLst>
          </p:nvPr>
        </p:nvGraphicFramePr>
        <p:xfrm>
          <a:off x="4518763" y="5138732"/>
          <a:ext cx="4432354" cy="1126743"/>
        </p:xfrm>
        <a:graphic>
          <a:graphicData uri="http://schemas.openxmlformats.org/presentationml/2006/ole">
            <mc:AlternateContent xmlns:mc="http://schemas.openxmlformats.org/markup-compatibility/2006">
              <mc:Choice xmlns:v="urn:schemas-microsoft-com:vml" Requires="v">
                <p:oleObj spid="_x0000_s3148" name="Equation" r:id="rId9" imgW="2108200" imgH="457200" progId="Equation.DSMT4">
                  <p:embed/>
                </p:oleObj>
              </mc:Choice>
              <mc:Fallback>
                <p:oleObj name="Equation" r:id="rId9" imgW="2108200" imgH="457200" progId="Equation.DSMT4">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8763" y="5138732"/>
                        <a:ext cx="4432354" cy="1126743"/>
                      </a:xfrm>
                      <a:prstGeom prst="rect">
                        <a:avLst/>
                      </a:prstGeom>
                      <a:noFill/>
                    </p:spPr>
                  </p:pic>
                </p:oleObj>
              </mc:Fallback>
            </mc:AlternateContent>
          </a:graphicData>
        </a:graphic>
      </p:graphicFrame>
      <p:sp>
        <p:nvSpPr>
          <p:cNvPr id="5" name="下箭头 4"/>
          <p:cNvSpPr/>
          <p:nvPr/>
        </p:nvSpPr>
        <p:spPr>
          <a:xfrm>
            <a:off x="6452316" y="4626735"/>
            <a:ext cx="296214" cy="29865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115949" y="4387178"/>
            <a:ext cx="4096220" cy="117649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43" name="组合 42"/>
          <p:cNvGrpSpPr/>
          <p:nvPr/>
        </p:nvGrpSpPr>
        <p:grpSpPr>
          <a:xfrm>
            <a:off x="4166889" y="967623"/>
            <a:ext cx="209896" cy="3037702"/>
            <a:chOff x="3615799" y="1892300"/>
            <a:chExt cx="221360" cy="3708400"/>
          </a:xfrm>
          <a:solidFill>
            <a:srgbClr val="E74E3E"/>
          </a:solidFill>
        </p:grpSpPr>
        <p:cxnSp>
          <p:nvCxnSpPr>
            <p:cNvPr id="44" name="直接连接符 43"/>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椭圆 48"/>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9" y="1114404"/>
            <a:ext cx="4250785" cy="318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5"/>
          <p:cNvSpPr txBox="1">
            <a:spLocks noChangeArrowheads="1"/>
          </p:cNvSpPr>
          <p:nvPr/>
        </p:nvSpPr>
        <p:spPr bwMode="auto">
          <a:xfrm>
            <a:off x="-7409" y="814758"/>
            <a:ext cx="8655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磷酸铁锂电池模型的阻抗谱</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54" name="矩形 1"/>
          <p:cNvSpPr>
            <a:spLocks noChangeArrowheads="1"/>
          </p:cNvSpPr>
          <p:nvPr/>
        </p:nvSpPr>
        <p:spPr bwMode="auto">
          <a:xfrm>
            <a:off x="4688416" y="1485930"/>
            <a:ext cx="39592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ClrTx/>
              <a:buNone/>
            </a:pPr>
            <a:r>
              <a:rPr lang="zh-CN" altLang="en-US" sz="2400" dirty="0">
                <a:solidFill>
                  <a:srgbClr val="FF0000"/>
                </a:solidFill>
                <a:ea typeface="宋体" panose="02010600030101010101" pitchFamily="2" charset="-122"/>
              </a:rPr>
              <a:t>高频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欧姆内阻</a:t>
            </a:r>
            <a:endParaRPr lang="en-US" altLang="zh-CN" sz="2400" dirty="0">
              <a:ea typeface="宋体" panose="02010600030101010101" pitchFamily="2" charset="-122"/>
            </a:endParaRPr>
          </a:p>
          <a:p>
            <a:pPr eaLnBrk="1" hangingPunct="1">
              <a:spcBef>
                <a:spcPct val="0"/>
              </a:spcBef>
              <a:buClrTx/>
              <a:buFont typeface="Wingdings" panose="05000000000000000000" pitchFamily="2" charset="2"/>
              <a:buChar char="u"/>
            </a:pPr>
            <a:endParaRPr lang="en-US" altLang="zh-CN" sz="2400" dirty="0">
              <a:ea typeface="宋体" panose="02010600030101010101" pitchFamily="2" charset="-122"/>
            </a:endParaRPr>
          </a:p>
          <a:p>
            <a:pPr marL="0" indent="0" eaLnBrk="1" hangingPunct="1">
              <a:spcBef>
                <a:spcPct val="0"/>
              </a:spcBef>
              <a:buClrTx/>
              <a:buNone/>
            </a:pPr>
            <a:r>
              <a:rPr lang="zh-CN" altLang="en-US" sz="2400" dirty="0">
                <a:solidFill>
                  <a:srgbClr val="FF0000"/>
                </a:solidFill>
                <a:ea typeface="宋体" panose="02010600030101010101" pitchFamily="2" charset="-122"/>
              </a:rPr>
              <a:t>中频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活化极化内阻</a:t>
            </a:r>
            <a:endParaRPr lang="en-US" altLang="zh-CN" sz="2400" dirty="0">
              <a:ea typeface="宋体" panose="02010600030101010101" pitchFamily="2" charset="-122"/>
            </a:endParaRPr>
          </a:p>
          <a:p>
            <a:pPr eaLnBrk="1" hangingPunct="1">
              <a:spcBef>
                <a:spcPct val="0"/>
              </a:spcBef>
              <a:buClrTx/>
              <a:buFont typeface="Wingdings" panose="05000000000000000000" pitchFamily="2" charset="2"/>
              <a:buChar char="u"/>
            </a:pPr>
            <a:endParaRPr lang="en-US" altLang="zh-CN" sz="2400" dirty="0">
              <a:ea typeface="宋体" panose="02010600030101010101" pitchFamily="2" charset="-122"/>
            </a:endParaRPr>
          </a:p>
          <a:p>
            <a:pPr marL="0" indent="0" eaLnBrk="1" hangingPunct="1">
              <a:spcBef>
                <a:spcPct val="0"/>
              </a:spcBef>
              <a:buClrTx/>
              <a:buNone/>
            </a:pPr>
            <a:r>
              <a:rPr lang="zh-CN" altLang="en-US" sz="2400" dirty="0">
                <a:solidFill>
                  <a:srgbClr val="FF0000"/>
                </a:solidFill>
                <a:ea typeface="宋体" panose="02010600030101010101" pitchFamily="2" charset="-122"/>
              </a:rPr>
              <a:t>低频</a:t>
            </a:r>
            <a:r>
              <a:rPr lang="zh-CN" altLang="en-US" sz="2400" dirty="0">
                <a:ea typeface="宋体" panose="02010600030101010101" pitchFamily="2" charset="-122"/>
              </a:rPr>
              <a:t>部分</a:t>
            </a:r>
            <a:r>
              <a:rPr lang="en-US" altLang="zh-CN" sz="2400" dirty="0">
                <a:ea typeface="宋体" panose="02010600030101010101" pitchFamily="2" charset="-122"/>
              </a:rPr>
              <a:t>-</a:t>
            </a:r>
            <a:r>
              <a:rPr lang="zh-CN" altLang="en-US" sz="2400" dirty="0">
                <a:ea typeface="宋体" panose="02010600030101010101" pitchFamily="2" charset="-122"/>
              </a:rPr>
              <a:t>浓差极化内阻</a:t>
            </a:r>
          </a:p>
          <a:p>
            <a:pPr eaLnBrk="1" hangingPunct="1">
              <a:spcBef>
                <a:spcPct val="0"/>
              </a:spcBef>
              <a:buClrTx/>
              <a:buFont typeface="Wingdings" panose="05000000000000000000" pitchFamily="2" charset="2"/>
              <a:buChar char="u"/>
            </a:pP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endParaRPr lang="zh-CN" altLang="en-US" sz="2400" b="1" dirty="0">
              <a:ea typeface="宋体" panose="02010600030101010101" pitchFamily="2" charset="-122"/>
            </a:endParaRPr>
          </a:p>
        </p:txBody>
      </p:sp>
      <p:sp>
        <p:nvSpPr>
          <p:cNvPr id="56" name="文本框 22"/>
          <p:cNvSpPr txBox="1">
            <a:spLocks noChangeArrowheads="1"/>
          </p:cNvSpPr>
          <p:nvPr/>
        </p:nvSpPr>
        <p:spPr bwMode="auto">
          <a:xfrm>
            <a:off x="664476" y="4759047"/>
            <a:ext cx="2546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Oustaloup</a:t>
            </a:r>
            <a:r>
              <a:rPr lang="zh-CN" altLang="en-US" sz="2000" dirty="0">
                <a:ea typeface="宋体" panose="02010600030101010101" pitchFamily="2" charset="-122"/>
              </a:rPr>
              <a:t>离散</a:t>
            </a:r>
            <a:r>
              <a:rPr lang="zh-CN" altLang="en-US" sz="1800" dirty="0">
                <a:ea typeface="宋体" panose="02010600030101010101" pitchFamily="2" charset="-122"/>
              </a:rPr>
              <a:t>近似：</a:t>
            </a:r>
          </a:p>
        </p:txBody>
      </p:sp>
      <p:graphicFrame>
        <p:nvGraphicFramePr>
          <p:cNvPr id="57" name="对象 5"/>
          <p:cNvGraphicFramePr>
            <a:graphicFrameLocks noChangeAspect="1"/>
          </p:cNvGraphicFramePr>
          <p:nvPr>
            <p:extLst>
              <p:ext uri="{D42A27DB-BD31-4B8C-83A1-F6EECF244321}">
                <p14:modId xmlns:p14="http://schemas.microsoft.com/office/powerpoint/2010/main" val="228284166"/>
              </p:ext>
            </p:extLst>
          </p:nvPr>
        </p:nvGraphicFramePr>
        <p:xfrm>
          <a:off x="3305703" y="4338730"/>
          <a:ext cx="3362325" cy="1128712"/>
        </p:xfrm>
        <a:graphic>
          <a:graphicData uri="http://schemas.openxmlformats.org/presentationml/2006/ole">
            <mc:AlternateContent xmlns:mc="http://schemas.openxmlformats.org/markup-compatibility/2006">
              <mc:Choice xmlns:v="urn:schemas-microsoft-com:vml" Requires="v">
                <p:oleObj spid="_x0000_s4175" name="Equation" r:id="rId4" imgW="1358900" imgH="457200" progId="Equation.DSMT4">
                  <p:embed/>
                </p:oleObj>
              </mc:Choice>
              <mc:Fallback>
                <p:oleObj name="Equation" r:id="rId4" imgW="1358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703" y="4338730"/>
                        <a:ext cx="336232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6"/>
          <p:cNvSpPr>
            <a:spLocks noChangeArrowheads="1"/>
          </p:cNvSpPr>
          <p:nvPr/>
        </p:nvSpPr>
        <p:spPr bwMode="auto">
          <a:xfrm>
            <a:off x="677880" y="5834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79109576"/>
              </p:ext>
            </p:extLst>
          </p:nvPr>
        </p:nvGraphicFramePr>
        <p:xfrm>
          <a:off x="960377" y="5764679"/>
          <a:ext cx="2155572" cy="907609"/>
        </p:xfrm>
        <a:graphic>
          <a:graphicData uri="http://schemas.openxmlformats.org/presentationml/2006/ole">
            <mc:AlternateContent xmlns:mc="http://schemas.openxmlformats.org/markup-compatibility/2006">
              <mc:Choice xmlns:v="urn:schemas-microsoft-com:vml" Requires="v">
                <p:oleObj spid="_x0000_s4176" name="Equation" r:id="rId6" imgW="1447800" imgH="609600" progId="Equation.DSMT4">
                  <p:embed/>
                </p:oleObj>
              </mc:Choice>
              <mc:Fallback>
                <p:oleObj name="Equation" r:id="rId6" imgW="1447800" imgH="609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377" y="5764679"/>
                        <a:ext cx="2155572" cy="907609"/>
                      </a:xfrm>
                      <a:prstGeom prst="rect">
                        <a:avLst/>
                      </a:prstGeom>
                      <a:noFill/>
                    </p:spPr>
                  </p:pic>
                </p:oleObj>
              </mc:Fallback>
            </mc:AlternateContent>
          </a:graphicData>
        </a:graphic>
      </p:graphicFrame>
      <p:sp>
        <p:nvSpPr>
          <p:cNvPr id="5" name="Rectangle 8"/>
          <p:cNvSpPr>
            <a:spLocks noChangeArrowheads="1"/>
          </p:cNvSpPr>
          <p:nvPr/>
        </p:nvSpPr>
        <p:spPr bwMode="auto">
          <a:xfrm>
            <a:off x="2907576" y="58843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24739722"/>
              </p:ext>
            </p:extLst>
          </p:nvPr>
        </p:nvGraphicFramePr>
        <p:xfrm>
          <a:off x="3851967" y="5824115"/>
          <a:ext cx="2115185" cy="890604"/>
        </p:xfrm>
        <a:graphic>
          <a:graphicData uri="http://schemas.openxmlformats.org/presentationml/2006/ole">
            <mc:AlternateContent xmlns:mc="http://schemas.openxmlformats.org/markup-compatibility/2006">
              <mc:Choice xmlns:v="urn:schemas-microsoft-com:vml" Requires="v">
                <p:oleObj spid="_x0000_s4177" name="Equation" r:id="rId8" imgW="1447800" imgH="609600" progId="Equation.DSMT4">
                  <p:embed/>
                </p:oleObj>
              </mc:Choice>
              <mc:Fallback>
                <p:oleObj name="Equation" r:id="rId8" imgW="1447800" imgH="6096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967" y="5824115"/>
                        <a:ext cx="2115185" cy="890604"/>
                      </a:xfrm>
                      <a:prstGeom prst="rect">
                        <a:avLst/>
                      </a:prstGeom>
                      <a:noFill/>
                    </p:spPr>
                  </p:pic>
                </p:oleObj>
              </mc:Fallback>
            </mc:AlternateContent>
          </a:graphicData>
        </a:graphic>
      </p:graphicFrame>
      <p:sp>
        <p:nvSpPr>
          <p:cNvPr id="8" name="Rectangle 10"/>
          <p:cNvSpPr>
            <a:spLocks noChangeArrowheads="1"/>
          </p:cNvSpPr>
          <p:nvPr/>
        </p:nvSpPr>
        <p:spPr bwMode="auto">
          <a:xfrm>
            <a:off x="5324004" y="60352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67716838"/>
              </p:ext>
            </p:extLst>
          </p:nvPr>
        </p:nvGraphicFramePr>
        <p:xfrm>
          <a:off x="6668028" y="6131951"/>
          <a:ext cx="898891" cy="440633"/>
        </p:xfrm>
        <a:graphic>
          <a:graphicData uri="http://schemas.openxmlformats.org/presentationml/2006/ole">
            <mc:AlternateContent xmlns:mc="http://schemas.openxmlformats.org/markup-compatibility/2006">
              <mc:Choice xmlns:v="urn:schemas-microsoft-com:vml" Requires="v">
                <p:oleObj spid="_x0000_s4178" name="Equation" r:id="rId10" imgW="482391" imgH="241195" progId="Equation.DSMT4">
                  <p:embed/>
                </p:oleObj>
              </mc:Choice>
              <mc:Fallback>
                <p:oleObj name="Equation" r:id="rId10" imgW="482391" imgH="241195"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8028" y="6131951"/>
                        <a:ext cx="898891" cy="440633"/>
                      </a:xfrm>
                      <a:prstGeom prst="rect">
                        <a:avLst/>
                      </a:prstGeom>
                      <a:noFill/>
                    </p:spPr>
                  </p:pic>
                </p:oleObj>
              </mc:Fallback>
            </mc:AlternateContent>
          </a:graphicData>
        </a:graphic>
      </p:graphicFrame>
    </p:spTree>
    <p:extLst>
      <p:ext uri="{BB962C8B-B14F-4D97-AF65-F5344CB8AC3E}">
        <p14:creationId xmlns:p14="http://schemas.microsoft.com/office/powerpoint/2010/main" val="38439356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3" name="文本框 5"/>
          <p:cNvSpPr txBox="1">
            <a:spLocks noChangeArrowheads="1"/>
          </p:cNvSpPr>
          <p:nvPr/>
        </p:nvSpPr>
        <p:spPr bwMode="auto">
          <a:xfrm>
            <a:off x="-7409" y="814758"/>
            <a:ext cx="5094564"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400" b="1" dirty="0"/>
              <a:t>分频离散近似滤波器</a:t>
            </a:r>
            <a:r>
              <a:rPr lang="en-US" altLang="zh-CN" sz="2400" b="1" dirty="0"/>
              <a:t>——</a:t>
            </a:r>
            <a:r>
              <a:rPr lang="zh-CN" altLang="en-US" sz="2400" b="1" dirty="0"/>
              <a:t>分频处理</a:t>
            </a: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95" y="1277546"/>
            <a:ext cx="9213248" cy="341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对象 4"/>
          <p:cNvGraphicFramePr>
            <a:graphicFrameLocks noChangeAspect="1"/>
          </p:cNvGraphicFramePr>
          <p:nvPr/>
        </p:nvGraphicFramePr>
        <p:xfrm>
          <a:off x="2051050" y="4927600"/>
          <a:ext cx="6711950" cy="708025"/>
        </p:xfrm>
        <a:graphic>
          <a:graphicData uri="http://schemas.openxmlformats.org/presentationml/2006/ole">
            <mc:AlternateContent xmlns:mc="http://schemas.openxmlformats.org/markup-compatibility/2006">
              <mc:Choice xmlns:v="urn:schemas-microsoft-com:vml" Requires="v">
                <p:oleObj spid="_x0000_s5155" name="Equation" r:id="rId4" imgW="3492500" imgH="419100" progId="Equation.DSMT4">
                  <p:embed/>
                </p:oleObj>
              </mc:Choice>
              <mc:Fallback>
                <p:oleObj name="Equation" r:id="rId4" imgW="3492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927600"/>
                        <a:ext cx="6711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6"/>
          <p:cNvGraphicFramePr>
            <a:graphicFrameLocks noChangeAspect="1"/>
          </p:cNvGraphicFramePr>
          <p:nvPr/>
        </p:nvGraphicFramePr>
        <p:xfrm>
          <a:off x="2051050" y="5743575"/>
          <a:ext cx="5557838" cy="736600"/>
        </p:xfrm>
        <a:graphic>
          <a:graphicData uri="http://schemas.openxmlformats.org/presentationml/2006/ole">
            <mc:AlternateContent xmlns:mc="http://schemas.openxmlformats.org/markup-compatibility/2006">
              <mc:Choice xmlns:v="urn:schemas-microsoft-com:vml" Requires="v">
                <p:oleObj spid="_x0000_s5156" name="Equation" r:id="rId6" imgW="2578100" imgH="419100" progId="Equation.DSMT4">
                  <p:embed/>
                </p:oleObj>
              </mc:Choice>
              <mc:Fallback>
                <p:oleObj name="Equation" r:id="rId6" imgW="25781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5743575"/>
                        <a:ext cx="55578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文本框 7"/>
          <p:cNvSpPr txBox="1">
            <a:spLocks noChangeArrowheads="1"/>
          </p:cNvSpPr>
          <p:nvPr/>
        </p:nvSpPr>
        <p:spPr bwMode="auto">
          <a:xfrm>
            <a:off x="900113" y="5135563"/>
            <a:ext cx="1150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ea typeface="宋体" panose="02010600030101010101" pitchFamily="2" charset="-122"/>
              </a:rPr>
              <a:t>低频段：</a:t>
            </a:r>
          </a:p>
        </p:txBody>
      </p:sp>
      <p:sp>
        <p:nvSpPr>
          <p:cNvPr id="46" name="文本框 16"/>
          <p:cNvSpPr txBox="1">
            <a:spLocks noChangeArrowheads="1"/>
          </p:cNvSpPr>
          <p:nvPr/>
        </p:nvSpPr>
        <p:spPr bwMode="auto">
          <a:xfrm>
            <a:off x="885825" y="5926138"/>
            <a:ext cx="1152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ea typeface="宋体" panose="02010600030101010101" pitchFamily="2" charset="-122"/>
              </a:rPr>
              <a:t>中频段：</a:t>
            </a:r>
          </a:p>
        </p:txBody>
      </p:sp>
    </p:spTree>
    <p:extLst>
      <p:ext uri="{BB962C8B-B14F-4D97-AF65-F5344CB8AC3E}">
        <p14:creationId xmlns:p14="http://schemas.microsoft.com/office/powerpoint/2010/main" val="16898992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08544" y="106513"/>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97375" y="1130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159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3" name="文本框 5"/>
          <p:cNvSpPr txBox="1">
            <a:spLocks noChangeArrowheads="1"/>
          </p:cNvSpPr>
          <p:nvPr/>
        </p:nvSpPr>
        <p:spPr bwMode="auto">
          <a:xfrm>
            <a:off x="-45702" y="613221"/>
            <a:ext cx="5094564"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400" b="1" dirty="0"/>
              <a:t>分频分数阶等效电路模型对比验证</a:t>
            </a: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503"/>
            <a:ext cx="9137148" cy="42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475"/>
          <p:cNvSpPr>
            <a:spLocks noChangeArrowheads="1"/>
          </p:cNvSpPr>
          <p:nvPr/>
        </p:nvSpPr>
        <p:spPr bwMode="gray">
          <a:xfrm>
            <a:off x="930640" y="5380583"/>
            <a:ext cx="7633811" cy="891428"/>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43" name="Rectangle 474"/>
          <p:cNvSpPr>
            <a:spLocks noChangeArrowheads="1"/>
          </p:cNvSpPr>
          <p:nvPr/>
        </p:nvSpPr>
        <p:spPr bwMode="auto">
          <a:xfrm>
            <a:off x="1013967" y="5515360"/>
            <a:ext cx="7633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zh-CN" sz="1800" dirty="0"/>
              <a:t>恒流放电实验，采集实验数据与模型数据进行对比</a:t>
            </a:r>
            <a:r>
              <a:rPr lang="zh-CN" altLang="zh-CN" sz="1800" dirty="0" smtClean="0"/>
              <a:t>验证</a:t>
            </a:r>
            <a:r>
              <a:rPr lang="zh-CN" altLang="en-US" sz="1800" dirty="0">
                <a:ea typeface="宋体" panose="02010600030101010101" pitchFamily="2" charset="-122"/>
              </a:rPr>
              <a:t>，</a:t>
            </a:r>
            <a:r>
              <a:rPr lang="zh-CN" altLang="zh-CN" sz="1800" dirty="0" smtClean="0"/>
              <a:t>分频</a:t>
            </a:r>
            <a:r>
              <a:rPr lang="zh-CN" altLang="zh-CN" sz="1800" dirty="0"/>
              <a:t>分数阶模型的误差要小于分数阶模型</a:t>
            </a:r>
            <a:r>
              <a:rPr lang="zh-CN" altLang="zh-CN" sz="1800" dirty="0" smtClean="0"/>
              <a:t>误差</a:t>
            </a:r>
            <a:r>
              <a:rPr lang="zh-CN" altLang="en-US" sz="1800" dirty="0" smtClean="0"/>
              <a:t>。</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261588590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70891" y="106852"/>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rgbClr val="666666"/>
                </a:solidFill>
                <a:latin typeface="微软雅黑" panose="020B0503020204020204" pitchFamily="34" charset="-122"/>
                <a:ea typeface="微软雅黑" panose="020B0503020204020204" pitchFamily="34" charset="-122"/>
              </a:rPr>
              <a:t>OCV-SOC</a:t>
            </a:r>
            <a:r>
              <a:rPr lang="zh-HK" altLang="en-US" sz="1600" spc="300" dirty="0">
                <a:solidFill>
                  <a:srgbClr val="666666"/>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12"/>
          <p:cNvGrpSpPr>
            <a:grpSpLocks noChangeAspect="1"/>
          </p:cNvGrpSpPr>
          <p:nvPr/>
        </p:nvGrpSpPr>
        <p:grpSpPr bwMode="auto">
          <a:xfrm>
            <a:off x="1183962" y="3105833"/>
            <a:ext cx="1361803" cy="1281345"/>
            <a:chOff x="3333" y="1044"/>
            <a:chExt cx="3267" cy="2854"/>
          </a:xfrm>
          <a:solidFill>
            <a:schemeClr val="bg1"/>
          </a:solidFill>
        </p:grpSpPr>
        <p:sp>
          <p:nvSpPr>
            <p:cNvPr id="23"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27" name="文本框 5"/>
          <p:cNvSpPr txBox="1">
            <a:spLocks noChangeArrowheads="1"/>
          </p:cNvSpPr>
          <p:nvPr/>
        </p:nvSpPr>
        <p:spPr bwMode="auto">
          <a:xfrm>
            <a:off x="0" y="711206"/>
            <a:ext cx="8655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等效电路模型求解：</a:t>
            </a:r>
            <a:r>
              <a:rPr lang="en-US" altLang="zh-CN" sz="2400" b="1" dirty="0" err="1">
                <a:ea typeface="宋体" panose="02010600030101010101" pitchFamily="2" charset="-122"/>
              </a:rPr>
              <a:t>SOC-OCV</a:t>
            </a:r>
            <a:r>
              <a:rPr lang="zh-CN" altLang="en-US" sz="2400" b="1" dirty="0">
                <a:ea typeface="宋体" panose="02010600030101010101" pitchFamily="2" charset="-122"/>
              </a:rPr>
              <a:t>曲线</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43" name="表格 42"/>
          <p:cNvGraphicFramePr>
            <a:graphicFrameLocks noGrp="1"/>
          </p:cNvGraphicFramePr>
          <p:nvPr>
            <p:extLst>
              <p:ext uri="{D42A27DB-BD31-4B8C-83A1-F6EECF244321}">
                <p14:modId xmlns:p14="http://schemas.microsoft.com/office/powerpoint/2010/main" val="3450923709"/>
              </p:ext>
            </p:extLst>
          </p:nvPr>
        </p:nvGraphicFramePr>
        <p:xfrm>
          <a:off x="305594" y="4418372"/>
          <a:ext cx="8532812" cy="2073275"/>
        </p:xfrm>
        <a:graphic>
          <a:graphicData uri="http://schemas.openxmlformats.org/drawingml/2006/table">
            <a:tbl>
              <a:tblPr/>
              <a:tblGrid>
                <a:gridCol w="565891"/>
                <a:gridCol w="745140"/>
                <a:gridCol w="801432"/>
                <a:gridCol w="802914"/>
                <a:gridCol w="802914"/>
                <a:gridCol w="801433"/>
                <a:gridCol w="802914"/>
                <a:gridCol w="802914"/>
                <a:gridCol w="802914"/>
                <a:gridCol w="801432"/>
                <a:gridCol w="802914"/>
              </a:tblGrid>
              <a:tr h="689634">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rPr>
                        <a:t>SOC</a:t>
                      </a:r>
                      <a:endPar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间隔点</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11%</a:t>
                      </a:r>
                      <a:endParaRPr kumimoji="0" lang="zh-CN" alt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21%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31%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41%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51%</a:t>
                      </a:r>
                      <a:endParaRPr kumimoji="0" lang="zh-CN" alt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61%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71%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81%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91%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9634">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充电过程</a:t>
                      </a: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/V</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3.70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2.81</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2.86</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2.91</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2.96</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3.10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694007">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放电过程</a:t>
                      </a: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/V</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2.62</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2.67</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2.73</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2.78</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2.89</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2.99</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3.04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3.10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3" marR="6858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bl>
          </a:graphicData>
        </a:graphic>
      </p:graphicFrame>
      <p:sp>
        <p:nvSpPr>
          <p:cNvPr id="44" name="AutoShape 475"/>
          <p:cNvSpPr>
            <a:spLocks noChangeArrowheads="1"/>
          </p:cNvSpPr>
          <p:nvPr/>
        </p:nvSpPr>
        <p:spPr bwMode="gray">
          <a:xfrm>
            <a:off x="693533" y="1654175"/>
            <a:ext cx="3024187" cy="2327275"/>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48" name="Rectangle 474"/>
          <p:cNvSpPr>
            <a:spLocks noChangeArrowheads="1"/>
          </p:cNvSpPr>
          <p:nvPr/>
        </p:nvSpPr>
        <p:spPr bwMode="auto">
          <a:xfrm>
            <a:off x="873125" y="1951038"/>
            <a:ext cx="2665413"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ea typeface="宋体" panose="02010600030101010101" pitchFamily="2" charset="-122"/>
              </a:rPr>
              <a:t>采用</a:t>
            </a:r>
            <a:r>
              <a:rPr lang="en-US" altLang="zh-CN" sz="1800" dirty="0">
                <a:ea typeface="宋体" panose="02010600030101010101" pitchFamily="2" charset="-122"/>
              </a:rPr>
              <a:t>n=9</a:t>
            </a:r>
            <a:r>
              <a:rPr lang="zh-CN" altLang="en-US" sz="1800" dirty="0">
                <a:ea typeface="宋体" panose="02010600030101010101" pitchFamily="2" charset="-122"/>
              </a:rPr>
              <a:t>的高阶多项式函数对</a:t>
            </a:r>
            <a:r>
              <a:rPr lang="en-US" altLang="zh-CN" sz="1800" dirty="0" err="1">
                <a:ea typeface="宋体" panose="02010600030101010101" pitchFamily="2" charset="-122"/>
              </a:rPr>
              <a:t>OCV</a:t>
            </a:r>
            <a:r>
              <a:rPr lang="zh-CN" altLang="en-US" sz="1800" dirty="0">
                <a:ea typeface="宋体" panose="02010600030101010101" pitchFamily="2" charset="-122"/>
              </a:rPr>
              <a:t>与</a:t>
            </a:r>
            <a:r>
              <a:rPr lang="en-US" altLang="zh-CN" sz="1800" dirty="0" err="1">
                <a:ea typeface="宋体" panose="02010600030101010101" pitchFamily="2" charset="-122"/>
              </a:rPr>
              <a:t>SOC</a:t>
            </a:r>
            <a:r>
              <a:rPr lang="zh-CN" altLang="en-US" sz="1800" dirty="0">
                <a:ea typeface="宋体" panose="02010600030101010101" pitchFamily="2" charset="-122"/>
              </a:rPr>
              <a:t>对应关系进行拟合，所得的函数关系能较好的描述电池的开路电压与</a:t>
            </a:r>
            <a:r>
              <a:rPr lang="en-US" altLang="zh-CN" sz="1800" dirty="0" err="1">
                <a:ea typeface="宋体" panose="02010600030101010101" pitchFamily="2" charset="-122"/>
              </a:rPr>
              <a:t>OSC</a:t>
            </a:r>
            <a:r>
              <a:rPr lang="zh-CN" altLang="en-US" sz="1800" dirty="0">
                <a:ea typeface="宋体" panose="02010600030101010101" pitchFamily="2" charset="-122"/>
              </a:rPr>
              <a:t>之间对应关系，具体函数如下：</a:t>
            </a:r>
          </a:p>
        </p:txBody>
      </p:sp>
      <p:pic>
        <p:nvPicPr>
          <p:cNvPr id="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1249252"/>
            <a:ext cx="4895850" cy="30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257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70891" y="106852"/>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HK" sz="1600" spc="300" dirty="0" err="1">
                <a:solidFill>
                  <a:srgbClr val="666666"/>
                </a:solidFill>
                <a:latin typeface="微软雅黑" panose="020B0503020204020204" pitchFamily="34" charset="-122"/>
                <a:ea typeface="微软雅黑" panose="020B0503020204020204" pitchFamily="34" charset="-122"/>
              </a:rPr>
              <a:t>OCV-SOC</a:t>
            </a:r>
            <a:r>
              <a:rPr lang="zh-HK" altLang="en-US" sz="1600" spc="300" dirty="0">
                <a:solidFill>
                  <a:srgbClr val="666666"/>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14488" y="4686300"/>
            <a:ext cx="7529512" cy="1982788"/>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34" name="文本框 5"/>
          <p:cNvSpPr txBox="1">
            <a:spLocks noChangeArrowheads="1"/>
          </p:cNvSpPr>
          <p:nvPr/>
        </p:nvSpPr>
        <p:spPr bwMode="auto">
          <a:xfrm>
            <a:off x="101525" y="1066679"/>
            <a:ext cx="39274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电池</a:t>
            </a:r>
            <a:r>
              <a:rPr lang="en-US" altLang="zh-CN" sz="2400" b="1" dirty="0" err="1">
                <a:ea typeface="宋体" panose="02010600030101010101" pitchFamily="2" charset="-122"/>
              </a:rPr>
              <a:t>OCV-SOC</a:t>
            </a:r>
            <a:r>
              <a:rPr lang="zh-CN" altLang="en-US" sz="2400" b="1" dirty="0">
                <a:ea typeface="宋体" panose="02010600030101010101" pitchFamily="2" charset="-122"/>
              </a:rPr>
              <a:t>不同阶次</a:t>
            </a: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r>
              <a:rPr lang="zh-CN" altLang="en-US" sz="2400" b="1" dirty="0">
                <a:ea typeface="宋体" panose="02010600030101010101" pitchFamily="2" charset="-122"/>
              </a:rPr>
              <a:t>多项式拟合对比实验，当拟合阶次大于</a:t>
            </a:r>
            <a:r>
              <a:rPr lang="en-US" altLang="zh-CN" sz="2400" b="1" dirty="0">
                <a:ea typeface="宋体" panose="02010600030101010101" pitchFamily="2" charset="-122"/>
              </a:rPr>
              <a:t>5</a:t>
            </a:r>
            <a:r>
              <a:rPr lang="zh-CN" altLang="en-US" sz="2400" b="1" dirty="0">
                <a:ea typeface="宋体" panose="02010600030101010101" pitchFamily="2" charset="-122"/>
              </a:rPr>
              <a:t>时，曲线基本保持一致。</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35" name="Rectangle 5"/>
          <p:cNvSpPr>
            <a:spLocks noChangeArrowheads="1"/>
          </p:cNvSpPr>
          <p:nvPr/>
        </p:nvSpPr>
        <p:spPr bwMode="auto">
          <a:xfrm>
            <a:off x="314325" y="191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46" name="Rectangle 7"/>
          <p:cNvSpPr>
            <a:spLocks noChangeArrowheads="1"/>
          </p:cNvSpPr>
          <p:nvPr/>
        </p:nvSpPr>
        <p:spPr bwMode="auto">
          <a:xfrm>
            <a:off x="336550" y="1852613"/>
            <a:ext cx="7872413"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aphicFrame>
        <p:nvGraphicFramePr>
          <p:cNvPr id="50"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8230" name="Equation" r:id="rId3" imgW="435285" imgH="677109" progId="Equation.DSMT4">
                  <p:embed/>
                </p:oleObj>
              </mc:Choice>
              <mc:Fallback>
                <p:oleObj name="Equation" r:id="rId3" imgW="435285" imgH="6771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23622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右箭头 50"/>
          <p:cNvSpPr/>
          <p:nvPr/>
        </p:nvSpPr>
        <p:spPr>
          <a:xfrm>
            <a:off x="314325" y="5384800"/>
            <a:ext cx="1246188" cy="5762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graphicFrame>
        <p:nvGraphicFramePr>
          <p:cNvPr id="52" name="对象 3"/>
          <p:cNvGraphicFramePr>
            <a:graphicFrameLocks noChangeAspect="1"/>
          </p:cNvGraphicFramePr>
          <p:nvPr/>
        </p:nvGraphicFramePr>
        <p:xfrm>
          <a:off x="1619250" y="4960938"/>
          <a:ext cx="7480300" cy="1492250"/>
        </p:xfrm>
        <a:graphic>
          <a:graphicData uri="http://schemas.openxmlformats.org/presentationml/2006/ole">
            <mc:AlternateContent xmlns:mc="http://schemas.openxmlformats.org/markup-compatibility/2006">
              <mc:Choice xmlns:v="urn:schemas-microsoft-com:vml" Requires="v">
                <p:oleObj spid="_x0000_s8231" name="Equation" r:id="rId5" imgW="4279900" imgH="698500" progId="Equation.DSMT4">
                  <p:embed/>
                </p:oleObj>
              </mc:Choice>
              <mc:Fallback>
                <p:oleObj name="Equation" r:id="rId5" imgW="4279900" imgH="698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960938"/>
                        <a:ext cx="748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147" y="662223"/>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275839"/>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746838" y="95429"/>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7409" y="11922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分数阶等效模型</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4566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746838" y="105069"/>
            <a:ext cx="1976009"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模型参数辨识</a:t>
            </a:r>
          </a:p>
        </p:txBody>
      </p:sp>
      <p:sp>
        <p:nvSpPr>
          <p:cNvPr id="41" name="文本框 40"/>
          <p:cNvSpPr txBox="1"/>
          <p:nvPr/>
        </p:nvSpPr>
        <p:spPr>
          <a:xfrm>
            <a:off x="1845664" y="125872"/>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分频段离散近似</a:t>
            </a:r>
          </a:p>
        </p:txBody>
      </p:sp>
      <p:sp>
        <p:nvSpPr>
          <p:cNvPr id="42" name="文本框 41"/>
          <p:cNvSpPr txBox="1"/>
          <p:nvPr/>
        </p:nvSpPr>
        <p:spPr>
          <a:xfrm>
            <a:off x="3831871" y="134826"/>
            <a:ext cx="1957812" cy="615553"/>
          </a:xfrm>
          <a:prstGeom prst="rect">
            <a:avLst/>
          </a:prstGeom>
          <a:noFill/>
        </p:spPr>
        <p:txBody>
          <a:bodyPr wrap="square" rtlCol="0">
            <a:spAutoFit/>
          </a:bodyPr>
          <a:lstStyle/>
          <a:p>
            <a:r>
              <a:rPr lang="en-US" altLang="zh-HK" sz="1600" spc="300" dirty="0" err="1">
                <a:solidFill>
                  <a:schemeClr val="bg1"/>
                </a:solidFill>
                <a:latin typeface="微软雅黑" panose="020B0503020204020204" pitchFamily="34" charset="-122"/>
                <a:ea typeface="微软雅黑" panose="020B0503020204020204" pitchFamily="34" charset="-122"/>
              </a:rPr>
              <a:t>OCV-SOC</a:t>
            </a:r>
            <a:r>
              <a:rPr lang="zh-HK" altLang="en-US" sz="1600" spc="300" dirty="0">
                <a:solidFill>
                  <a:schemeClr val="bg1"/>
                </a:solidFill>
                <a:latin typeface="微软雅黑" panose="020B0503020204020204" pitchFamily="34" charset="-122"/>
                <a:ea typeface="微软雅黑" panose="020B0503020204020204" pitchFamily="34" charset="-122"/>
              </a:rPr>
              <a:t>拟合</a:t>
            </a: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82248" y="12879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4" y="1047242"/>
            <a:ext cx="3627437"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231" y="789776"/>
            <a:ext cx="443865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594" y="3582115"/>
            <a:ext cx="4830762"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475"/>
          <p:cNvSpPr>
            <a:spLocks noChangeArrowheads="1"/>
          </p:cNvSpPr>
          <p:nvPr/>
        </p:nvSpPr>
        <p:spPr bwMode="gray">
          <a:xfrm>
            <a:off x="890587" y="4652963"/>
            <a:ext cx="2465387" cy="1778000"/>
          </a:xfrm>
          <a:prstGeom prst="roundRect">
            <a:avLst>
              <a:gd name="adj" fmla="val 16667"/>
            </a:avLst>
          </a:prstGeom>
          <a:gradFill rotWithShape="1">
            <a:gsLst>
              <a:gs pos="0">
                <a:schemeClr val="bg2"/>
              </a:gs>
              <a:gs pos="100000">
                <a:schemeClr val="bg1"/>
              </a:gs>
            </a:gsLst>
            <a:lin ang="5400000" scaled="1"/>
          </a:gradFill>
          <a:ln w="38100">
            <a:solidFill>
              <a:srgbClr val="E74E3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23" name="Rectangle 474"/>
          <p:cNvSpPr>
            <a:spLocks noChangeArrowheads="1"/>
          </p:cNvSpPr>
          <p:nvPr/>
        </p:nvSpPr>
        <p:spPr bwMode="auto">
          <a:xfrm>
            <a:off x="1044575" y="4941888"/>
            <a:ext cx="21574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dirty="0">
                <a:ea typeface="宋体" panose="02010600030101010101" pitchFamily="2" charset="-122"/>
              </a:rPr>
              <a:t>等效电路模型</a:t>
            </a:r>
            <a:endParaRPr lang="en-US" altLang="zh-CN" sz="2400" dirty="0">
              <a:ea typeface="宋体" panose="02010600030101010101" pitchFamily="2" charset="-122"/>
            </a:endParaRPr>
          </a:p>
          <a:p>
            <a:pPr>
              <a:spcBef>
                <a:spcPct val="0"/>
              </a:spcBef>
              <a:buClrTx/>
              <a:buFontTx/>
              <a:buNone/>
            </a:pPr>
            <a:r>
              <a:rPr lang="zh-CN" altLang="en-US" sz="2400" dirty="0">
                <a:ea typeface="宋体" panose="02010600030101010101" pitchFamily="2" charset="-122"/>
              </a:rPr>
              <a:t>参数辨识界面和结果曲线</a:t>
            </a:r>
          </a:p>
        </p:txBody>
      </p:sp>
    </p:spTree>
    <p:extLst>
      <p:ext uri="{BB962C8B-B14F-4D97-AF65-F5344CB8AC3E}">
        <p14:creationId xmlns:p14="http://schemas.microsoft.com/office/powerpoint/2010/main" val="288866752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27270" y="3026021"/>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动态切换采样</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3815372"/>
            <a:ext cx="2986420"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UKF</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78083"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3103" y="2334533"/>
            <a:ext cx="202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2</a:t>
            </a:r>
            <a:r>
              <a:rPr lang="zh-CN" altLang="en-US" sz="2400" b="1" dirty="0" smtClean="0">
                <a:solidFill>
                  <a:schemeClr val="bg1"/>
                </a:solidFill>
                <a:latin typeface="微软雅黑" panose="020B0503020204020204" pitchFamily="34" charset="-122"/>
                <a:ea typeface="微软雅黑" panose="020B0503020204020204" pitchFamily="34" charset="-122"/>
              </a:rPr>
              <a:t>、基于</a:t>
            </a:r>
            <a:r>
              <a:rPr lang="zh-CN" altLang="en-US" sz="2400" b="1" dirty="0">
                <a:solidFill>
                  <a:schemeClr val="bg1"/>
                </a:solidFill>
                <a:latin typeface="微软雅黑" panose="020B0503020204020204" pitchFamily="34" charset="-122"/>
                <a:ea typeface="微软雅黑" panose="020B0503020204020204" pitchFamily="34" charset="-122"/>
              </a:rPr>
              <a:t>动态切换采样</a:t>
            </a:r>
            <a:r>
              <a:rPr lang="en-US" altLang="zh-CN" sz="2400" b="1" dirty="0" err="1" smtClean="0">
                <a:solidFill>
                  <a:schemeClr val="bg1"/>
                </a:solidFill>
                <a:latin typeface="微软雅黑" panose="020B0503020204020204" pitchFamily="34" charset="-122"/>
                <a:ea typeface="微软雅黑" panose="020B0503020204020204" pitchFamily="34" charset="-122"/>
              </a:rPr>
              <a:t>UKF</a:t>
            </a:r>
            <a:r>
              <a:rPr lang="zh-CN" altLang="en-US" sz="2400" b="1" dirty="0" smtClean="0">
                <a:solidFill>
                  <a:schemeClr val="bg1"/>
                </a:solidFill>
                <a:latin typeface="微软雅黑" panose="020B0503020204020204" pitchFamily="34" charset="-122"/>
                <a:ea typeface="微软雅黑" panose="020B0503020204020204" pitchFamily="34" charset="-122"/>
              </a:rPr>
              <a:t>的</a:t>
            </a:r>
            <a:r>
              <a:rPr lang="en-US" altLang="zh-CN" sz="2400" b="1" dirty="0" err="1">
                <a:solidFill>
                  <a:schemeClr val="bg1"/>
                </a:solidFill>
                <a:latin typeface="微软雅黑" panose="020B0503020204020204" pitchFamily="34" charset="-122"/>
                <a:ea typeface="微软雅黑" panose="020B0503020204020204" pitchFamily="34" charset="-122"/>
              </a:rPr>
              <a:t>SOC</a:t>
            </a:r>
            <a:r>
              <a:rPr lang="zh-CN" altLang="en-US" sz="2400" b="1" dirty="0">
                <a:solidFill>
                  <a:schemeClr val="bg1"/>
                </a:solidFill>
                <a:latin typeface="微软雅黑" panose="020B0503020204020204" pitchFamily="34" charset="-122"/>
                <a:ea typeface="微软雅黑" panose="020B0503020204020204" pitchFamily="34" charset="-122"/>
              </a:rPr>
              <a:t>估计</a:t>
            </a:r>
            <a:r>
              <a:rPr lang="zh-CN" altLang="en-US" sz="2400" b="1" dirty="0" smtClean="0">
                <a:solidFill>
                  <a:schemeClr val="bg1"/>
                </a:solidFill>
                <a:latin typeface="微软雅黑" panose="020B0503020204020204" pitchFamily="34" charset="-122"/>
                <a:ea typeface="微软雅黑" panose="020B0503020204020204" pitchFamily="34" charset="-122"/>
              </a:rPr>
              <a:t>算法优化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127270" y="2236670"/>
            <a:ext cx="2986420"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EKF</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56598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1820" y="4382080"/>
            <a:ext cx="8809149" cy="208874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05072"/>
            <a:ext cx="2150976" cy="338554"/>
          </a:xfrm>
          <a:prstGeom prst="rect">
            <a:avLst/>
          </a:prstGeom>
          <a:noFill/>
        </p:spPr>
        <p:txBody>
          <a:bodyPr wrap="square" rtlCol="0">
            <a:spAutoFit/>
          </a:bodyPr>
          <a:lstStyle/>
          <a:p>
            <a:r>
              <a:rPr lang="en-US" altLang="zh-HK" sz="1600" spc="300" dirty="0" err="1" smtClean="0">
                <a:solidFill>
                  <a:srgbClr val="666666"/>
                </a:solidFill>
                <a:latin typeface="微软雅黑" panose="020B0503020204020204" pitchFamily="34" charset="-122"/>
                <a:ea typeface="微软雅黑" panose="020B0503020204020204" pitchFamily="34" charset="-122"/>
              </a:rPr>
              <a:t>EKF</a:t>
            </a:r>
            <a:r>
              <a:rPr lang="zh-CN" altLang="en-US" sz="1600" spc="300" dirty="0" smtClean="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38898" y="115913"/>
            <a:ext cx="2260688"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动态切换采样</a:t>
            </a:r>
            <a:endParaRPr lang="zh-CN" altLang="en-US" sz="1600"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AutoShape 475"/>
          <p:cNvSpPr>
            <a:spLocks noChangeArrowheads="1"/>
          </p:cNvSpPr>
          <p:nvPr/>
        </p:nvSpPr>
        <p:spPr bwMode="gray">
          <a:xfrm>
            <a:off x="1220273" y="2282314"/>
            <a:ext cx="1357313" cy="609600"/>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dirty="0" err="1">
                <a:latin typeface="Verdana" panose="020B0604030504040204" pitchFamily="34" charset="0"/>
                <a:ea typeface="宋体" panose="02010600030101010101" pitchFamily="2" charset="-122"/>
              </a:rPr>
              <a:t>EKF</a:t>
            </a:r>
            <a:endParaRPr lang="zh-CN" altLang="en-US" sz="1800" dirty="0">
              <a:latin typeface="Verdana" panose="020B0604030504040204" pitchFamily="34" charset="0"/>
              <a:ea typeface="宋体" panose="02010600030101010101" pitchFamily="2" charset="-122"/>
            </a:endParaRPr>
          </a:p>
        </p:txBody>
      </p:sp>
      <p:sp>
        <p:nvSpPr>
          <p:cNvPr id="23" name="右箭头 22"/>
          <p:cNvSpPr/>
          <p:nvPr/>
        </p:nvSpPr>
        <p:spPr>
          <a:xfrm>
            <a:off x="2876036" y="2450589"/>
            <a:ext cx="782637" cy="2282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25" name="AutoShape 14"/>
          <p:cNvSpPr>
            <a:spLocks noChangeArrowheads="1"/>
          </p:cNvSpPr>
          <p:nvPr/>
        </p:nvSpPr>
        <p:spPr bwMode="blackWhite">
          <a:xfrm>
            <a:off x="3993636" y="2221989"/>
            <a:ext cx="4572000" cy="669925"/>
          </a:xfrm>
          <a:prstGeom prst="roundRect">
            <a:avLst>
              <a:gd name="adj" fmla="val 9106"/>
            </a:avLst>
          </a:prstGeom>
          <a:gradFill rotWithShape="1">
            <a:gsLst>
              <a:gs pos="0">
                <a:srgbClr val="33CCCC"/>
              </a:gs>
              <a:gs pos="100000">
                <a:schemeClr val="hlink"/>
              </a:gs>
            </a:gsLst>
            <a:lin ang="5400000" scaled="1"/>
          </a:gradFill>
          <a:ln w="25400">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dirty="0">
                <a:solidFill>
                  <a:schemeClr val="bg1"/>
                </a:solidFill>
                <a:ea typeface="宋体" panose="02010600030101010101" pitchFamily="2" charset="-122"/>
              </a:rPr>
              <a:t>泰勒公式展开忽略高阶项做线性化处理</a:t>
            </a:r>
          </a:p>
        </p:txBody>
      </p:sp>
      <p:sp>
        <p:nvSpPr>
          <p:cNvPr id="26" name="AutoShape 475"/>
          <p:cNvSpPr>
            <a:spLocks noChangeArrowheads="1"/>
          </p:cNvSpPr>
          <p:nvPr/>
        </p:nvSpPr>
        <p:spPr bwMode="gray">
          <a:xfrm>
            <a:off x="1220274" y="3138544"/>
            <a:ext cx="1357312" cy="602456"/>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dirty="0" err="1">
                <a:latin typeface="Verdana" panose="020B0604030504040204" pitchFamily="34" charset="0"/>
                <a:ea typeface="宋体" panose="02010600030101010101" pitchFamily="2" charset="-122"/>
              </a:rPr>
              <a:t>UKF</a:t>
            </a:r>
            <a:endParaRPr lang="zh-CN" altLang="en-US" sz="1800" dirty="0">
              <a:latin typeface="Verdana" panose="020B0604030504040204" pitchFamily="34" charset="0"/>
              <a:ea typeface="宋体" panose="02010600030101010101" pitchFamily="2" charset="-122"/>
            </a:endParaRPr>
          </a:p>
        </p:txBody>
      </p:sp>
      <p:sp>
        <p:nvSpPr>
          <p:cNvPr id="29" name="右箭头 28"/>
          <p:cNvSpPr/>
          <p:nvPr/>
        </p:nvSpPr>
        <p:spPr>
          <a:xfrm>
            <a:off x="2876036" y="3286975"/>
            <a:ext cx="782638" cy="2282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30" name="AutoShape 14"/>
          <p:cNvSpPr>
            <a:spLocks noChangeArrowheads="1"/>
          </p:cNvSpPr>
          <p:nvPr/>
        </p:nvSpPr>
        <p:spPr bwMode="blackWhite">
          <a:xfrm>
            <a:off x="3993636" y="3110990"/>
            <a:ext cx="4572000" cy="630010"/>
          </a:xfrm>
          <a:prstGeom prst="roundRect">
            <a:avLst>
              <a:gd name="adj" fmla="val 9106"/>
            </a:avLst>
          </a:prstGeom>
          <a:gradFill rotWithShape="1">
            <a:gsLst>
              <a:gs pos="0">
                <a:srgbClr val="33CCCC"/>
              </a:gs>
              <a:gs pos="100000">
                <a:schemeClr val="hlink"/>
              </a:gs>
            </a:gsLst>
            <a:lin ang="5400000" scaled="1"/>
          </a:gradFill>
          <a:ln w="25400">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dirty="0">
                <a:solidFill>
                  <a:schemeClr val="bg1"/>
                </a:solidFill>
                <a:ea typeface="宋体" panose="02010600030101010101" pitchFamily="2" charset="-122"/>
              </a:rPr>
              <a:t>通过</a:t>
            </a:r>
            <a:r>
              <a:rPr lang="zh-CN" altLang="en-US" sz="1800" dirty="0">
                <a:solidFill>
                  <a:srgbClr val="FF0000"/>
                </a:solidFill>
                <a:ea typeface="宋体" panose="02010600030101010101" pitchFamily="2" charset="-122"/>
              </a:rPr>
              <a:t>采样</a:t>
            </a:r>
            <a:r>
              <a:rPr lang="zh-CN" altLang="en-US" sz="1800" dirty="0">
                <a:solidFill>
                  <a:schemeClr val="bg1"/>
                </a:solidFill>
                <a:ea typeface="宋体" panose="02010600030101010101" pitchFamily="2" charset="-122"/>
              </a:rPr>
              <a:t>近似分布函数来处理</a:t>
            </a:r>
          </a:p>
        </p:txBody>
      </p:sp>
      <p:graphicFrame>
        <p:nvGraphicFramePr>
          <p:cNvPr id="31" name="对象 2"/>
          <p:cNvGraphicFramePr>
            <a:graphicFrameLocks noChangeAspect="1"/>
          </p:cNvGraphicFramePr>
          <p:nvPr>
            <p:extLst>
              <p:ext uri="{D42A27DB-BD31-4B8C-83A1-F6EECF244321}">
                <p14:modId xmlns:p14="http://schemas.microsoft.com/office/powerpoint/2010/main" val="3970643769"/>
              </p:ext>
            </p:extLst>
          </p:nvPr>
        </p:nvGraphicFramePr>
        <p:xfrm>
          <a:off x="3766294" y="702978"/>
          <a:ext cx="4106862" cy="1373187"/>
        </p:xfrm>
        <a:graphic>
          <a:graphicData uri="http://schemas.openxmlformats.org/presentationml/2006/ole">
            <mc:AlternateContent xmlns:mc="http://schemas.openxmlformats.org/markup-compatibility/2006">
              <mc:Choice xmlns:v="urn:schemas-microsoft-com:vml" Requires="v">
                <p:oleObj spid="_x0000_s9275" name="Equation" r:id="rId3" imgW="1562100" imgH="533400" progId="Equation.DSMT4">
                  <p:embed/>
                </p:oleObj>
              </mc:Choice>
              <mc:Fallback>
                <p:oleObj name="Equation" r:id="rId3" imgW="1562100" imgH="533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294" y="702978"/>
                        <a:ext cx="4106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文本框 4"/>
          <p:cNvSpPr txBox="1">
            <a:spLocks noChangeArrowheads="1"/>
          </p:cNvSpPr>
          <p:nvPr/>
        </p:nvSpPr>
        <p:spPr bwMode="auto">
          <a:xfrm>
            <a:off x="1190450" y="1212565"/>
            <a:ext cx="2232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000" dirty="0">
                <a:ea typeface="宋体" panose="02010600030101010101" pitchFamily="2" charset="-122"/>
              </a:rPr>
              <a:t>锂电池非线性系统</a:t>
            </a:r>
          </a:p>
        </p:txBody>
      </p:sp>
      <p:sp>
        <p:nvSpPr>
          <p:cNvPr id="2" name="Rectangle 4"/>
          <p:cNvSpPr>
            <a:spLocks noChangeArrowheads="1"/>
          </p:cNvSpPr>
          <p:nvPr/>
        </p:nvSpPr>
        <p:spPr bwMode="auto">
          <a:xfrm>
            <a:off x="453511" y="4617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27492969"/>
              </p:ext>
            </p:extLst>
          </p:nvPr>
        </p:nvGraphicFramePr>
        <p:xfrm>
          <a:off x="377264" y="4617074"/>
          <a:ext cx="2381813" cy="1538032"/>
        </p:xfrm>
        <a:graphic>
          <a:graphicData uri="http://schemas.openxmlformats.org/presentationml/2006/ole">
            <mc:AlternateContent xmlns:mc="http://schemas.openxmlformats.org/markup-compatibility/2006">
              <mc:Choice xmlns:v="urn:schemas-microsoft-com:vml" Requires="v">
                <p:oleObj spid="_x0000_s9276" name="Equation" r:id="rId5" imgW="2120900" imgH="1371600" progId="Equation.DSMT4">
                  <p:embed/>
                </p:oleObj>
              </mc:Choice>
              <mc:Fallback>
                <p:oleObj name="Equation" r:id="rId5" imgW="2120900" imgH="1371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64" y="4617074"/>
                        <a:ext cx="2381813" cy="1538032"/>
                      </a:xfrm>
                      <a:prstGeom prst="rect">
                        <a:avLst/>
                      </a:prstGeom>
                      <a:noFill/>
                    </p:spPr>
                  </p:pic>
                </p:oleObj>
              </mc:Fallback>
            </mc:AlternateContent>
          </a:graphicData>
        </a:graphic>
      </p:graphicFrame>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71895661"/>
              </p:ext>
            </p:extLst>
          </p:nvPr>
        </p:nvGraphicFramePr>
        <p:xfrm>
          <a:off x="3069242" y="4523590"/>
          <a:ext cx="1720919" cy="1558568"/>
        </p:xfrm>
        <a:graphic>
          <a:graphicData uri="http://schemas.openxmlformats.org/presentationml/2006/ole">
            <mc:AlternateContent xmlns:mc="http://schemas.openxmlformats.org/markup-compatibility/2006">
              <mc:Choice xmlns:v="urn:schemas-microsoft-com:vml" Requires="v">
                <p:oleObj spid="_x0000_s9277" name="Equation" r:id="rId7" imgW="1511300" imgH="1371600" progId="Equation.DSMT4">
                  <p:embed/>
                </p:oleObj>
              </mc:Choice>
              <mc:Fallback>
                <p:oleObj name="Equation" r:id="rId7" imgW="1511300" imgH="1371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9242" y="4523590"/>
                        <a:ext cx="1720919" cy="155856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4830873" y="4548724"/>
                <a:ext cx="4572000" cy="134863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𝐵</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𝑘</m:t>
                                  </m:r>
                                </m:sub>
                              </m:sSub>
                            </m:e>
                          </m:d>
                        </m:num>
                        <m:den>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den>
                      </m:f>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𝑜𝑐</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𝑆𝑂𝐶</m:t>
                                        </m:r>
                                        <m:r>
                                          <a:rPr lang="zh-CN" altLang="en-US" i="0">
                                            <a:latin typeface="Cambria Math" panose="02040503050406030204" pitchFamily="18" charset="0"/>
                                          </a:rPr>
                                          <m:t>,</m:t>
                                        </m:r>
                                        <m:r>
                                          <a:rPr lang="zh-CN" altLang="en-US" i="1">
                                            <a:latin typeface="Cambria Math" panose="02040503050406030204" pitchFamily="18" charset="0"/>
                                          </a:rPr>
                                          <m:t>𝑘</m:t>
                                        </m:r>
                                      </m:e>
                                    </m:d>
                                  </m:num>
                                  <m:den>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𝑘</m:t>
                                            </m:r>
                                          </m:sub>
                                        </m:sSub>
                                      </m:e>
                                    </m:acc>
                                  </m:den>
                                </m:f>
                              </m:e>
                              <m:e>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𝑉</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1</m:t>
                                        </m:r>
                                      </m:sub>
                                    </m:sSub>
                                  </m:den>
                                </m:f>
                              </m:e>
                              <m:e>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𝑉</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2</m:t>
                                        </m:r>
                                      </m:sub>
                                    </m:sSub>
                                  </m:den>
                                </m:f>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830873" y="4548724"/>
                <a:ext cx="4572000" cy="1348639"/>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28907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0-#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26644" y="86115"/>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005305" y="1042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34925" y="1066608"/>
            <a:ext cx="3203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smtClean="0">
                <a:solidFill>
                  <a:srgbClr val="163794"/>
                </a:solidFill>
                <a:ea typeface="宋体" panose="02010600030101010101" pitchFamily="2" charset="-122"/>
              </a:rPr>
              <a:t>主要采样策略对比表</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27" name="表格 26"/>
          <p:cNvGraphicFramePr>
            <a:graphicFrameLocks noGrp="1"/>
          </p:cNvGraphicFramePr>
          <p:nvPr/>
        </p:nvGraphicFramePr>
        <p:xfrm>
          <a:off x="80963" y="1790700"/>
          <a:ext cx="5499100" cy="1924050"/>
        </p:xfrm>
        <a:graphic>
          <a:graphicData uri="http://schemas.openxmlformats.org/drawingml/2006/table">
            <a:tbl>
              <a:tblPr/>
              <a:tblGrid>
                <a:gridCol w="1374775"/>
                <a:gridCol w="1374775"/>
                <a:gridCol w="1374775"/>
                <a:gridCol w="1374775"/>
              </a:tblGrid>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数学统计量</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对称采样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最小偏差单形采样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超球体单形采样</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均值</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X(m)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0.00010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0.00031</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0.00409</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误差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Y(m)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0.00006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0.00048</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0.00281</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协方差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X(m)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0.00057</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0.00487</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0.02615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误差</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Y(m)</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0.00056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0.00377</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0.02455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320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耗时</a:t>
                      </a: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(s)</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0.00075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0.00034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0.00064</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bl>
          </a:graphicData>
        </a:graphic>
      </p:graphicFrame>
      <p:graphicFrame>
        <p:nvGraphicFramePr>
          <p:cNvPr id="28" name="对象 6"/>
          <p:cNvGraphicFramePr>
            <a:graphicFrameLocks noChangeAspect="1"/>
          </p:cNvGraphicFramePr>
          <p:nvPr>
            <p:extLst>
              <p:ext uri="{D42A27DB-BD31-4B8C-83A1-F6EECF244321}">
                <p14:modId xmlns:p14="http://schemas.microsoft.com/office/powerpoint/2010/main" val="2126047429"/>
              </p:ext>
            </p:extLst>
          </p:nvPr>
        </p:nvGraphicFramePr>
        <p:xfrm>
          <a:off x="5694363" y="1177925"/>
          <a:ext cx="3306638" cy="5264150"/>
        </p:xfrm>
        <a:graphic>
          <a:graphicData uri="http://schemas.openxmlformats.org/presentationml/2006/ole">
            <mc:AlternateContent xmlns:mc="http://schemas.openxmlformats.org/markup-compatibility/2006">
              <mc:Choice xmlns:v="urn:schemas-microsoft-com:vml" Requires="v">
                <p:oleObj spid="_x0000_s12307" name="Visio" r:id="rId3" imgW="3505036" imgH="4972234" progId="Visio.Drawing.15">
                  <p:embed/>
                </p:oleObj>
              </mc:Choice>
              <mc:Fallback>
                <p:oleObj name="Visio" r:id="rId3" imgW="3505036" imgH="497223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1177925"/>
                        <a:ext cx="3306638" cy="5264150"/>
                      </a:xfrm>
                      <a:prstGeom prst="rect">
                        <a:avLst/>
                      </a:prstGeom>
                      <a:noFill/>
                      <a:ln>
                        <a:noFill/>
                      </a:ln>
                    </p:spPr>
                  </p:pic>
                </p:oleObj>
              </mc:Fallback>
            </mc:AlternateContent>
          </a:graphicData>
        </a:graphic>
      </p:graphicFrame>
      <p:sp>
        <p:nvSpPr>
          <p:cNvPr id="33" name="右箭头 32"/>
          <p:cNvSpPr/>
          <p:nvPr/>
        </p:nvSpPr>
        <p:spPr>
          <a:xfrm>
            <a:off x="3184525" y="4654550"/>
            <a:ext cx="2447925" cy="57626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FFFFFF"/>
                </a:solidFill>
                <a:ea typeface="宋体" panose="02010600030101010101" pitchFamily="2" charset="-122"/>
              </a:rPr>
              <a:t>动态切换采样策略</a:t>
            </a:r>
          </a:p>
        </p:txBody>
      </p:sp>
      <p:sp>
        <p:nvSpPr>
          <p:cNvPr id="34" name="文本框 7"/>
          <p:cNvSpPr txBox="1">
            <a:spLocks noChangeArrowheads="1"/>
          </p:cNvSpPr>
          <p:nvPr/>
        </p:nvSpPr>
        <p:spPr bwMode="auto">
          <a:xfrm>
            <a:off x="3606800" y="4375150"/>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dirty="0">
                <a:solidFill>
                  <a:srgbClr val="FF0000"/>
                </a:solidFill>
                <a:ea typeface="宋体" panose="02010600030101010101" pitchFamily="2" charset="-122"/>
              </a:rPr>
              <a:t>降低复杂</a:t>
            </a:r>
            <a:r>
              <a:rPr lang="zh-CN" altLang="en-US" sz="1800" dirty="0" smtClean="0">
                <a:solidFill>
                  <a:srgbClr val="FF0000"/>
                </a:solidFill>
                <a:ea typeface="宋体" panose="02010600030101010101" pitchFamily="2" charset="-122"/>
              </a:rPr>
              <a:t>度</a:t>
            </a:r>
            <a:endParaRPr lang="zh-CN" altLang="en-US" sz="1800" dirty="0">
              <a:solidFill>
                <a:srgbClr val="FF0000"/>
              </a:solidFill>
              <a:ea typeface="宋体" panose="02010600030101010101" pitchFamily="2" charset="-122"/>
            </a:endParaRPr>
          </a:p>
        </p:txBody>
      </p:sp>
      <p:sp>
        <p:nvSpPr>
          <p:cNvPr id="35" name="Text Box 17"/>
          <p:cNvSpPr txBox="1">
            <a:spLocks noChangeArrowheads="1"/>
          </p:cNvSpPr>
          <p:nvPr/>
        </p:nvSpPr>
        <p:spPr bwMode="auto">
          <a:xfrm>
            <a:off x="34925" y="4332288"/>
            <a:ext cx="31242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defRPr/>
            </a:pPr>
            <a:r>
              <a:rPr lang="zh-CN" altLang="en-US" sz="1800" dirty="0" smtClean="0">
                <a:ea typeface="宋体" panose="02010600030101010101" pitchFamily="2" charset="-122"/>
              </a:rPr>
              <a:t>对称采样：</a:t>
            </a:r>
            <a:r>
              <a:rPr lang="en-US" altLang="zh-CN" sz="1800" dirty="0" err="1" smtClean="0">
                <a:ea typeface="宋体" panose="02010600030101010101" pitchFamily="2" charset="-122"/>
              </a:rPr>
              <a:t>2n+1</a:t>
            </a:r>
            <a:r>
              <a:rPr lang="zh-CN" altLang="en-US" sz="1800" dirty="0" smtClean="0">
                <a:ea typeface="宋体" panose="02010600030101010101" pitchFamily="2" charset="-122"/>
              </a:rPr>
              <a:t>个点</a:t>
            </a:r>
            <a:endParaRPr lang="en-US" altLang="zh-CN" sz="1800" dirty="0" smtClean="0">
              <a:ea typeface="宋体" panose="02010600030101010101" pitchFamily="2" charset="-122"/>
            </a:endParaRPr>
          </a:p>
          <a:p>
            <a:pPr>
              <a:spcBef>
                <a:spcPct val="50000"/>
              </a:spcBef>
              <a:buClrTx/>
              <a:buFontTx/>
              <a:buNone/>
              <a:defRPr/>
            </a:pPr>
            <a:endParaRPr lang="en-US" altLang="zh-CN" sz="1800" dirty="0" smtClean="0">
              <a:ea typeface="宋体" panose="02010600030101010101" pitchFamily="2" charset="-122"/>
            </a:endParaRPr>
          </a:p>
          <a:p>
            <a:pPr>
              <a:spcBef>
                <a:spcPct val="50000"/>
              </a:spcBef>
              <a:buClrTx/>
              <a:buFontTx/>
              <a:buNone/>
              <a:defRPr/>
            </a:pPr>
            <a:r>
              <a:rPr lang="zh-CN" altLang="en-US" sz="1800" dirty="0" smtClean="0">
                <a:ea typeface="宋体" panose="02010600030101010101" pitchFamily="2" charset="-122"/>
              </a:rPr>
              <a:t>最小偏差单形采样：</a:t>
            </a:r>
            <a:r>
              <a:rPr lang="en-US" altLang="zh-CN" sz="1800" dirty="0" err="1" smtClean="0">
                <a:ea typeface="宋体" panose="02010600030101010101" pitchFamily="2" charset="-122"/>
              </a:rPr>
              <a:t>n+2</a:t>
            </a:r>
            <a:r>
              <a:rPr lang="zh-CN" altLang="en-US" sz="1800" dirty="0" smtClean="0">
                <a:ea typeface="宋体" panose="02010600030101010101" pitchFamily="2" charset="-122"/>
              </a:rPr>
              <a:t>个点</a:t>
            </a:r>
          </a:p>
        </p:txBody>
      </p:sp>
      <p:sp>
        <p:nvSpPr>
          <p:cNvPr id="2" name="矩形 1"/>
          <p:cNvSpPr/>
          <p:nvPr/>
        </p:nvSpPr>
        <p:spPr>
          <a:xfrm>
            <a:off x="5694363" y="3503055"/>
            <a:ext cx="2841111" cy="2029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12460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119257" y="1758538"/>
            <a:ext cx="2994433"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论文背景及意义</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27270" y="2580318"/>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研究目标及内容</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7269" y="3406731"/>
            <a:ext cx="298642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研究过程及方法</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4246023"/>
            <a:ext cx="298642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论文总结及展望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26644" y="86115"/>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005305" y="104291"/>
            <a:ext cx="2260688" cy="338554"/>
          </a:xfrm>
          <a:prstGeom prst="rect">
            <a:avLst/>
          </a:prstGeom>
          <a:noFill/>
        </p:spPr>
        <p:txBody>
          <a:bodyPr wrap="square" rtlCol="0">
            <a:spAutoFit/>
          </a:bodyPr>
          <a:lstStyle/>
          <a:p>
            <a:r>
              <a:rPr lang="zh-CN" altLang="en-US" sz="1600" spc="300" dirty="0">
                <a:solidFill>
                  <a:srgbClr val="666666"/>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UKF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1" y="735222"/>
            <a:ext cx="42659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smtClean="0">
                <a:solidFill>
                  <a:srgbClr val="163794"/>
                </a:solidFill>
                <a:ea typeface="宋体" panose="02010600030101010101" pitchFamily="2" charset="-122"/>
              </a:rPr>
              <a:t>动态切换采样效果对比图</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4554"/>
            <a:ext cx="8731876" cy="3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任意多边形 17"/>
          <p:cNvSpPr/>
          <p:nvPr/>
        </p:nvSpPr>
        <p:spPr>
          <a:xfrm>
            <a:off x="923529" y="5053833"/>
            <a:ext cx="7175500" cy="1462877"/>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文本框 18"/>
          <p:cNvSpPr txBox="1">
            <a:spLocks noChangeArrowheads="1"/>
          </p:cNvSpPr>
          <p:nvPr/>
        </p:nvSpPr>
        <p:spPr bwMode="auto">
          <a:xfrm>
            <a:off x="1142096" y="5437852"/>
            <a:ext cx="673836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动态</a:t>
            </a:r>
            <a:r>
              <a:rPr lang="zh-CN" altLang="en-US" sz="2000" dirty="0">
                <a:latin typeface="微软雅黑" panose="020B0503020204020204" pitchFamily="34" charset="-122"/>
                <a:ea typeface="微软雅黑" panose="020B0503020204020204" pitchFamily="34" charset="-122"/>
              </a:rPr>
              <a:t>切换采样策略的算法</a:t>
            </a:r>
            <a:r>
              <a:rPr lang="zh-CN" altLang="en-US" sz="2000" dirty="0" smtClean="0">
                <a:latin typeface="微软雅黑" panose="020B0503020204020204" pitchFamily="34" charset="-122"/>
                <a:ea typeface="微软雅黑" panose="020B0503020204020204" pitchFamily="34" charset="-122"/>
              </a:rPr>
              <a:t>运行时间小于</a:t>
            </a:r>
            <a:r>
              <a:rPr lang="zh-CN" altLang="en-US" sz="2000" dirty="0">
                <a:latin typeface="微软雅黑" panose="020B0503020204020204" pitchFamily="34" charset="-122"/>
                <a:ea typeface="微软雅黑" panose="020B0503020204020204" pitchFamily="34" charset="-122"/>
              </a:rPr>
              <a:t>采用单一对称采样策略的运行时间</a:t>
            </a:r>
            <a:r>
              <a:rPr lang="zh-CN" altLang="en-US" sz="2000" dirty="0" smtClean="0">
                <a:latin typeface="微软雅黑" panose="020B0503020204020204" pitchFamily="34" charset="-122"/>
                <a:ea typeface="微软雅黑" panose="020B0503020204020204" pitchFamily="34" charset="-122"/>
              </a:rPr>
              <a:t>，缩小</a:t>
            </a:r>
            <a:r>
              <a:rPr lang="zh-CN" altLang="en-US" sz="2000" dirty="0">
                <a:latin typeface="微软雅黑" panose="020B0503020204020204" pitchFamily="34" charset="-122"/>
                <a:ea typeface="微软雅黑" panose="020B0503020204020204" pitchFamily="34" charset="-122"/>
              </a:rPr>
              <a:t>算法运行时间，降低了</a:t>
            </a:r>
            <a:r>
              <a:rPr lang="zh-CN" altLang="en-US" sz="2000" dirty="0" smtClean="0">
                <a:latin typeface="微软雅黑" panose="020B0503020204020204" pitchFamily="34" charset="-122"/>
                <a:ea typeface="微软雅黑" panose="020B0503020204020204" pitchFamily="34" charset="-122"/>
              </a:rPr>
              <a:t>算法复杂</a:t>
            </a:r>
            <a:r>
              <a:rPr lang="zh-CN" altLang="en-US" sz="2000" dirty="0">
                <a:latin typeface="微软雅黑" panose="020B0503020204020204" pitchFamily="34" charset="-122"/>
                <a:ea typeface="微软雅黑" panose="020B0503020204020204" pitchFamily="34" charset="-122"/>
              </a:rPr>
              <a:t>度</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693506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292725" y="3170238"/>
            <a:ext cx="1604963" cy="3211512"/>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17" name="矩形 16"/>
          <p:cNvSpPr/>
          <p:nvPr/>
        </p:nvSpPr>
        <p:spPr>
          <a:xfrm>
            <a:off x="2222500" y="3170238"/>
            <a:ext cx="2873375" cy="3717925"/>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18" name="矩形 17"/>
          <p:cNvSpPr/>
          <p:nvPr/>
        </p:nvSpPr>
        <p:spPr>
          <a:xfrm>
            <a:off x="2222500" y="1520825"/>
            <a:ext cx="4176713" cy="1584325"/>
          </a:xfrm>
          <a:prstGeom prst="rect">
            <a:avLst/>
          </a:prstGeom>
          <a:solidFill>
            <a:schemeClr val="bg1"/>
          </a:solidFill>
          <a:ln>
            <a:solidFill>
              <a:schemeClr val="accent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grpSp>
        <p:nvGrpSpPr>
          <p:cNvPr id="20" name="Group 26"/>
          <p:cNvGrpSpPr>
            <a:grpSpLocks/>
          </p:cNvGrpSpPr>
          <p:nvPr/>
        </p:nvGrpSpPr>
        <p:grpSpPr bwMode="auto">
          <a:xfrm>
            <a:off x="6992938" y="3773488"/>
            <a:ext cx="2085975" cy="1079500"/>
            <a:chOff x="-117" y="1216"/>
            <a:chExt cx="1577" cy="952"/>
          </a:xfrm>
        </p:grpSpPr>
        <p:grpSp>
          <p:nvGrpSpPr>
            <p:cNvPr id="21" name="Group 21"/>
            <p:cNvGrpSpPr>
              <a:grpSpLocks/>
            </p:cNvGrpSpPr>
            <p:nvPr/>
          </p:nvGrpSpPr>
          <p:grpSpPr bwMode="auto">
            <a:xfrm>
              <a:off x="452" y="1343"/>
              <a:ext cx="1008" cy="726"/>
              <a:chOff x="452" y="1343"/>
              <a:chExt cx="1008" cy="726"/>
            </a:xfrm>
          </p:grpSpPr>
          <p:sp>
            <p:nvSpPr>
              <p:cNvPr id="23" name="Rectangle 16"/>
              <p:cNvSpPr>
                <a:spLocks noChangeArrowheads="1"/>
              </p:cNvSpPr>
              <p:nvPr/>
            </p:nvSpPr>
            <p:spPr bwMode="auto">
              <a:xfrm>
                <a:off x="452" y="1343"/>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25" name="Text Box 17"/>
              <p:cNvSpPr txBox="1">
                <a:spLocks noChangeArrowheads="1"/>
              </p:cNvSpPr>
              <p:nvPr/>
            </p:nvSpPr>
            <p:spPr bwMode="auto">
              <a:xfrm>
                <a:off x="507" y="1418"/>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状态观测部分</a:t>
                </a:r>
              </a:p>
            </p:txBody>
          </p:sp>
        </p:grpSp>
        <p:sp>
          <p:nvSpPr>
            <p:cNvPr id="22" name="AutoShape 23"/>
            <p:cNvSpPr>
              <a:spLocks noChangeArrowheads="1"/>
            </p:cNvSpPr>
            <p:nvPr/>
          </p:nvSpPr>
          <p:spPr bwMode="invGray">
            <a:xfrm flipH="1">
              <a:off x="-117" y="1216"/>
              <a:ext cx="490"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grpSp>
        <p:nvGrpSpPr>
          <p:cNvPr id="26" name="Group 26"/>
          <p:cNvGrpSpPr>
            <a:grpSpLocks/>
          </p:cNvGrpSpPr>
          <p:nvPr/>
        </p:nvGrpSpPr>
        <p:grpSpPr bwMode="auto">
          <a:xfrm>
            <a:off x="177800" y="4038600"/>
            <a:ext cx="1585913" cy="1079500"/>
            <a:chOff x="249" y="1298"/>
            <a:chExt cx="1287" cy="952"/>
          </a:xfrm>
        </p:grpSpPr>
        <p:grpSp>
          <p:nvGrpSpPr>
            <p:cNvPr id="29" name="Group 21"/>
            <p:cNvGrpSpPr>
              <a:grpSpLocks/>
            </p:cNvGrpSpPr>
            <p:nvPr/>
          </p:nvGrpSpPr>
          <p:grpSpPr bwMode="auto">
            <a:xfrm>
              <a:off x="249" y="1434"/>
              <a:ext cx="953" cy="726"/>
              <a:chOff x="249" y="1434"/>
              <a:chExt cx="953" cy="726"/>
            </a:xfrm>
          </p:grpSpPr>
          <p:sp>
            <p:nvSpPr>
              <p:cNvPr id="31" name="Rectangle 16"/>
              <p:cNvSpPr>
                <a:spLocks noChangeArrowheads="1"/>
              </p:cNvSpPr>
              <p:nvPr/>
            </p:nvSpPr>
            <p:spPr bwMode="auto">
              <a:xfrm>
                <a:off x="249" y="1434"/>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32" name="Text Box 17"/>
              <p:cNvSpPr txBox="1">
                <a:spLocks noChangeArrowheads="1"/>
              </p:cNvSpPr>
              <p:nvPr/>
            </p:nvSpPr>
            <p:spPr bwMode="auto">
              <a:xfrm>
                <a:off x="249" y="1434"/>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状态更新部分</a:t>
                </a:r>
                <a:endParaRPr lang="en-US" altLang="zh-CN" sz="1800" dirty="0">
                  <a:ea typeface="宋体" panose="02010600030101010101" pitchFamily="2" charset="-122"/>
                </a:endParaRPr>
              </a:p>
            </p:txBody>
          </p:sp>
        </p:grpSp>
        <p:sp>
          <p:nvSpPr>
            <p:cNvPr id="30" name="AutoShape 23"/>
            <p:cNvSpPr>
              <a:spLocks noChangeArrowheads="1"/>
            </p:cNvSpPr>
            <p:nvPr/>
          </p:nvSpPr>
          <p:spPr bwMode="invGray">
            <a:xfrm>
              <a:off x="1202" y="1298"/>
              <a:ext cx="334"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sp>
        <p:nvSpPr>
          <p:cNvPr id="40" name="文本框 5"/>
          <p:cNvSpPr txBox="1">
            <a:spLocks noChangeArrowheads="1"/>
          </p:cNvSpPr>
          <p:nvPr/>
        </p:nvSpPr>
        <p:spPr bwMode="auto">
          <a:xfrm>
            <a:off x="199466" y="837067"/>
            <a:ext cx="17478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 typeface="Wingdings" panose="05000000000000000000" pitchFamily="2" charset="2"/>
              <a:buNone/>
            </a:pPr>
            <a:r>
              <a:rPr lang="en-US" altLang="zh-CN" sz="2400" b="1" dirty="0" err="1" smtClean="0">
                <a:ea typeface="宋体" panose="02010600030101010101" pitchFamily="2" charset="-122"/>
              </a:rPr>
              <a:t>UKF</a:t>
            </a:r>
            <a:r>
              <a:rPr lang="zh-CN" altLang="en-US" sz="2400" b="1" dirty="0">
                <a:ea typeface="宋体" panose="02010600030101010101" pitchFamily="2" charset="-122"/>
              </a:rPr>
              <a:t>算法</a:t>
            </a:r>
            <a:endParaRPr lang="en-US" altLang="zh-CN" sz="2400" b="1" dirty="0">
              <a:ea typeface="宋体" panose="02010600030101010101" pitchFamily="2" charset="-122"/>
            </a:endParaRPr>
          </a:p>
          <a:p>
            <a:pPr eaLnBrk="1" hangingPunct="1">
              <a:spcBef>
                <a:spcPct val="0"/>
              </a:spcBef>
              <a:buClrTx/>
              <a:buFont typeface="Wingdings" panose="05000000000000000000" pitchFamily="2" charset="2"/>
              <a:buNone/>
            </a:pPr>
            <a:r>
              <a:rPr lang="zh-CN" altLang="en-US" sz="2400" b="1" dirty="0">
                <a:ea typeface="宋体" panose="02010600030101010101" pitchFamily="2" charset="-122"/>
              </a:rPr>
              <a:t>流程图</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pSp>
        <p:nvGrpSpPr>
          <p:cNvPr id="43" name="Group 26"/>
          <p:cNvGrpSpPr>
            <a:grpSpLocks/>
          </p:cNvGrpSpPr>
          <p:nvPr/>
        </p:nvGrpSpPr>
        <p:grpSpPr bwMode="auto">
          <a:xfrm>
            <a:off x="6446838" y="1716088"/>
            <a:ext cx="2085975" cy="1079500"/>
            <a:chOff x="-117" y="1216"/>
            <a:chExt cx="1577" cy="952"/>
          </a:xfrm>
        </p:grpSpPr>
        <p:grpSp>
          <p:nvGrpSpPr>
            <p:cNvPr id="44" name="Group 21"/>
            <p:cNvGrpSpPr>
              <a:grpSpLocks/>
            </p:cNvGrpSpPr>
            <p:nvPr/>
          </p:nvGrpSpPr>
          <p:grpSpPr bwMode="auto">
            <a:xfrm>
              <a:off x="452" y="1343"/>
              <a:ext cx="1008" cy="726"/>
              <a:chOff x="452" y="1343"/>
              <a:chExt cx="1008" cy="726"/>
            </a:xfrm>
          </p:grpSpPr>
          <p:sp>
            <p:nvSpPr>
              <p:cNvPr id="47" name="Rectangle 16"/>
              <p:cNvSpPr>
                <a:spLocks noChangeArrowheads="1"/>
              </p:cNvSpPr>
              <p:nvPr/>
            </p:nvSpPr>
            <p:spPr bwMode="auto">
              <a:xfrm>
                <a:off x="452" y="1343"/>
                <a:ext cx="907" cy="726"/>
              </a:xfrm>
              <a:prstGeom prst="rect">
                <a:avLst/>
              </a:prstGeom>
              <a:solidFill>
                <a:srgbClr val="CC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sp>
            <p:nvSpPr>
              <p:cNvPr id="48" name="Text Box 17"/>
              <p:cNvSpPr txBox="1">
                <a:spLocks noChangeArrowheads="1"/>
              </p:cNvSpPr>
              <p:nvPr/>
            </p:nvSpPr>
            <p:spPr bwMode="auto">
              <a:xfrm>
                <a:off x="507" y="1418"/>
                <a:ext cx="953"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1800" dirty="0">
                    <a:ea typeface="宋体" panose="02010600030101010101" pitchFamily="2" charset="-122"/>
                  </a:rPr>
                  <a:t>Sigma</a:t>
                </a:r>
                <a:r>
                  <a:rPr lang="zh-CN" altLang="en-US" sz="1800" dirty="0">
                    <a:ea typeface="宋体" panose="02010600030101010101" pitchFamily="2" charset="-122"/>
                  </a:rPr>
                  <a:t>采样部分</a:t>
                </a:r>
              </a:p>
            </p:txBody>
          </p:sp>
        </p:grpSp>
        <p:sp>
          <p:nvSpPr>
            <p:cNvPr id="46" name="AutoShape 23"/>
            <p:cNvSpPr>
              <a:spLocks noChangeArrowheads="1"/>
            </p:cNvSpPr>
            <p:nvPr/>
          </p:nvSpPr>
          <p:spPr bwMode="invGray">
            <a:xfrm flipH="1">
              <a:off x="-117" y="1216"/>
              <a:ext cx="490" cy="952"/>
            </a:xfrm>
            <a:prstGeom prst="rightArrow">
              <a:avLst>
                <a:gd name="adj1" fmla="val 67750"/>
                <a:gd name="adj2" fmla="val 66167"/>
              </a:avLst>
            </a:prstGeom>
            <a:gradFill rotWithShape="1">
              <a:gsLst>
                <a:gs pos="0">
                  <a:srgbClr val="CCFFFF"/>
                </a:gs>
                <a:gs pos="100000">
                  <a:schemeClr val="bg1"/>
                </a:gs>
              </a:gsLst>
              <a:lin ang="5400000" scaled="1"/>
            </a:gra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a:ea typeface="宋体" panose="02010600030101010101" pitchFamily="2" charset="-122"/>
              </a:endParaRPr>
            </a:p>
          </p:txBody>
        </p:sp>
      </p:grpSp>
      <p:graphicFrame>
        <p:nvGraphicFramePr>
          <p:cNvPr id="19" name="对象 9"/>
          <p:cNvGraphicFramePr>
            <a:graphicFrameLocks noChangeAspect="1"/>
          </p:cNvGraphicFramePr>
          <p:nvPr>
            <p:extLst>
              <p:ext uri="{D42A27DB-BD31-4B8C-83A1-F6EECF244321}">
                <p14:modId xmlns:p14="http://schemas.microsoft.com/office/powerpoint/2010/main" val="827678214"/>
              </p:ext>
            </p:extLst>
          </p:nvPr>
        </p:nvGraphicFramePr>
        <p:xfrm>
          <a:off x="1548990" y="735222"/>
          <a:ext cx="5243923" cy="5820360"/>
        </p:xfrm>
        <a:graphic>
          <a:graphicData uri="http://schemas.openxmlformats.org/presentationml/2006/ole">
            <mc:AlternateContent xmlns:mc="http://schemas.openxmlformats.org/markup-compatibility/2006">
              <mc:Choice xmlns:v="urn:schemas-microsoft-com:vml" Requires="v">
                <p:oleObj spid="_x0000_s13330" name="Visio" r:id="rId3" imgW="5943577" imgH="5419554" progId="Visio.Drawing.15">
                  <p:embed/>
                </p:oleObj>
              </mc:Choice>
              <mc:Fallback>
                <p:oleObj name="Visio" r:id="rId3" imgW="5943577" imgH="541955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990" y="735222"/>
                        <a:ext cx="5243923" cy="582036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12363444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864" y="1131032"/>
            <a:ext cx="7311588" cy="30777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采样周期</a:t>
            </a:r>
            <a:r>
              <a:rPr lang="en-US" altLang="zh-CN" sz="1400" dirty="0" smtClean="0">
                <a:solidFill>
                  <a:srgbClr val="666666"/>
                </a:solidFill>
                <a:latin typeface="微软雅黑" panose="020B0503020204020204" pitchFamily="34" charset="-122"/>
                <a:ea typeface="微软雅黑" panose="020B0503020204020204" pitchFamily="34" charset="-122"/>
              </a:rPr>
              <a:t>T=1s</a:t>
            </a:r>
            <a:r>
              <a:rPr lang="zh-CN" altLang="en-US" sz="1400" dirty="0" smtClean="0">
                <a:solidFill>
                  <a:srgbClr val="666666"/>
                </a:solidFill>
                <a:latin typeface="微软雅黑" panose="020B0503020204020204" pitchFamily="34" charset="-122"/>
                <a:ea typeface="微软雅黑" panose="020B0503020204020204" pitchFamily="34" charset="-122"/>
              </a:rPr>
              <a:t>，添加随机噪声，磷酸铁锂电池额定容量，初始开路电压，锂电池初始</a:t>
            </a:r>
            <a:r>
              <a:rPr lang="en-US" altLang="zh-CN" sz="1400" dirty="0" err="1" smtClean="0">
                <a:solidFill>
                  <a:srgbClr val="666666"/>
                </a:solidFill>
                <a:latin typeface="微软雅黑" panose="020B0503020204020204" pitchFamily="34" charset="-122"/>
                <a:ea typeface="微软雅黑" panose="020B0503020204020204" pitchFamily="34" charset="-122"/>
              </a:rPr>
              <a:t>soc</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6864" y="741902"/>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1</a:t>
            </a:r>
            <a:r>
              <a:rPr lang="en-US" altLang="zh-CN" b="1" dirty="0">
                <a:solidFill>
                  <a:srgbClr val="E74E3E"/>
                </a:solidFill>
                <a:latin typeface="微软雅黑" panose="020B0503020204020204" pitchFamily="34" charset="-122"/>
                <a:ea typeface="微软雅黑" panose="020B0503020204020204" pitchFamily="34" charset="-122"/>
              </a:rPr>
              <a:t>-</a:t>
            </a:r>
            <a:r>
              <a:rPr lang="zh-CN" altLang="en-US" b="1" dirty="0" smtClean="0">
                <a:solidFill>
                  <a:srgbClr val="E74E3E"/>
                </a:solidFill>
                <a:latin typeface="微软雅黑" panose="020B0503020204020204" pitchFamily="34" charset="-122"/>
                <a:ea typeface="微软雅黑" panose="020B0503020204020204" pitchFamily="34" charset="-122"/>
              </a:rPr>
              <a:t>初始化</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0" name="矩形 19"/>
          <p:cNvSpPr/>
          <p:nvPr/>
        </p:nvSpPr>
        <p:spPr>
          <a:xfrm>
            <a:off x="121639" y="109819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p:sp>
        <p:nvSpPr>
          <p:cNvPr id="24" name="矩形 23"/>
          <p:cNvSpPr/>
          <p:nvPr/>
        </p:nvSpPr>
        <p:spPr>
          <a:xfrm>
            <a:off x="-37472" y="1931589"/>
            <a:ext cx="9181472" cy="69249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当</a:t>
            </a:r>
            <a:r>
              <a:rPr lang="zh-CN" altLang="en-US" sz="1400" dirty="0">
                <a:solidFill>
                  <a:srgbClr val="666666"/>
                </a:solidFill>
                <a:latin typeface="微软雅黑" panose="020B0503020204020204" pitchFamily="34" charset="-122"/>
                <a:ea typeface="微软雅黑" panose="020B0503020204020204" pitchFamily="34" charset="-122"/>
              </a:rPr>
              <a:t>迭代循环次数</a:t>
            </a:r>
            <a:r>
              <a:rPr lang="en-US" altLang="zh-CN" sz="1400" dirty="0">
                <a:solidFill>
                  <a:srgbClr val="666666"/>
                </a:solidFill>
                <a:latin typeface="微软雅黑" panose="020B0503020204020204" pitchFamily="34" charset="-122"/>
                <a:ea typeface="微软雅黑" panose="020B0503020204020204" pitchFamily="34" charset="-122"/>
              </a:rPr>
              <a:t>N&gt;10</a:t>
            </a:r>
            <a:r>
              <a:rPr lang="zh-CN" altLang="en-US" sz="1400" dirty="0">
                <a:solidFill>
                  <a:srgbClr val="666666"/>
                </a:solidFill>
                <a:latin typeface="微软雅黑" panose="020B0503020204020204" pitchFamily="34" charset="-122"/>
                <a:ea typeface="微软雅黑" panose="020B0503020204020204" pitchFamily="34" charset="-122"/>
              </a:rPr>
              <a:t>时，算法就会进行采样策略的切换</a:t>
            </a:r>
            <a:r>
              <a:rPr lang="zh-CN" altLang="en-US" sz="1400" dirty="0" smtClean="0">
                <a:solidFill>
                  <a:srgbClr val="666666"/>
                </a:solidFill>
                <a:latin typeface="微软雅黑" panose="020B0503020204020204" pitchFamily="34" charset="-122"/>
                <a:ea typeface="微软雅黑" panose="020B0503020204020204" pitchFamily="34" charset="-122"/>
              </a:rPr>
              <a:t>。开始</a:t>
            </a:r>
            <a:r>
              <a:rPr lang="zh-CN" altLang="en-US" sz="1400" dirty="0">
                <a:solidFill>
                  <a:srgbClr val="666666"/>
                </a:solidFill>
                <a:latin typeface="微软雅黑" panose="020B0503020204020204" pitchFamily="34" charset="-122"/>
                <a:ea typeface="微软雅黑" panose="020B0503020204020204" pitchFamily="34" charset="-122"/>
              </a:rPr>
              <a:t>阶段采用低误差率的对称采样</a:t>
            </a:r>
            <a:r>
              <a:rPr lang="zh-CN" altLang="en-US" sz="1400" dirty="0" smtClean="0">
                <a:solidFill>
                  <a:srgbClr val="666666"/>
                </a:solidFill>
                <a:latin typeface="微软雅黑" panose="020B0503020204020204" pitchFamily="34" charset="-122"/>
                <a:ea typeface="微软雅黑" panose="020B0503020204020204" pitchFamily="34" charset="-122"/>
              </a:rPr>
              <a:t>策略，</a:t>
            </a:r>
            <a:r>
              <a:rPr lang="zh-CN" altLang="en-US" sz="1400" dirty="0">
                <a:solidFill>
                  <a:srgbClr val="666666"/>
                </a:solidFill>
                <a:latin typeface="微软雅黑" panose="020B0503020204020204" pitchFamily="34" charset="-122"/>
                <a:ea typeface="微软雅黑" panose="020B0503020204020204" pitchFamily="34" charset="-122"/>
              </a:rPr>
              <a:t>当估计算法稳定后采用最小偏差单形采样</a:t>
            </a:r>
            <a:r>
              <a:rPr lang="zh-CN" altLang="en-US" sz="1400" dirty="0" smtClean="0">
                <a:solidFill>
                  <a:srgbClr val="666666"/>
                </a:solidFill>
                <a:latin typeface="微软雅黑" panose="020B0503020204020204" pitchFamily="34" charset="-122"/>
                <a:ea typeface="微软雅黑" panose="020B0503020204020204" pitchFamily="34" charset="-122"/>
              </a:rPr>
              <a:t>算法。</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0" y="1515238"/>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2-</a:t>
            </a:r>
            <a:r>
              <a:rPr lang="zh-CN" altLang="en-US" b="1" dirty="0" smtClean="0">
                <a:solidFill>
                  <a:srgbClr val="E74E3E"/>
                </a:solidFill>
                <a:latin typeface="微软雅黑" panose="020B0503020204020204" pitchFamily="34" charset="-122"/>
                <a:ea typeface="微软雅黑" panose="020B0503020204020204" pitchFamily="34" charset="-122"/>
              </a:rPr>
              <a:t>采样以及权值</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78274" y="1850096"/>
            <a:ext cx="1608857" cy="4571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mc:AlternateContent xmlns:mc="http://schemas.openxmlformats.org/markup-compatibility/2006">
        <mc:Choice xmlns:a14="http://schemas.microsoft.com/office/drawing/2010/main" Requires="a14">
          <p:sp>
            <p:nvSpPr>
              <p:cNvPr id="6" name="矩形 5"/>
              <p:cNvSpPr/>
              <p:nvPr/>
            </p:nvSpPr>
            <p:spPr>
              <a:xfrm>
                <a:off x="212034" y="2485669"/>
                <a:ext cx="4572001" cy="1646499"/>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𝑖</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𝑋</m:t>
                                            </m:r>
                                          </m:sub>
                                        </m:sSub>
                                      </m:e>
                                    </m:d>
                                  </m:e>
                                </m:rad>
                                <m:r>
                                  <a:rPr lang="zh-CN" altLang="en-US" i="0" smtClean="0">
                                    <a:latin typeface="Cambria Math" panose="02040503050406030204" pitchFamily="18" charset="0"/>
                                  </a:rPr>
                                  <m:t>,</m:t>
                                </m:r>
                                <m:r>
                                  <a:rPr lang="zh-CN" altLang="en-US" i="1" smtClean="0">
                                    <a:latin typeface="Cambria Math" panose="02040503050406030204" pitchFamily="18" charset="0"/>
                                  </a:rPr>
                                  <m:t>𝑖</m:t>
                                </m:r>
                                <m:r>
                                  <a:rPr lang="zh-CN" altLang="en-US" i="0" smtClean="0">
                                    <a:latin typeface="Cambria Math" panose="02040503050406030204" pitchFamily="18" charset="0"/>
                                  </a:rPr>
                                  <m:t>=1,...,</m:t>
                                </m:r>
                                <m:r>
                                  <a:rPr lang="zh-CN" altLang="en-US" i="1" smtClean="0">
                                    <a:latin typeface="Cambria Math" panose="02040503050406030204" pitchFamily="18" charset="0"/>
                                  </a:rPr>
                                  <m:t>𝑛</m:t>
                                </m:r>
                              </m:e>
                            </m:m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𝑋</m:t>
                                            </m:r>
                                          </m:sub>
                                        </m:sSub>
                                      </m:e>
                                    </m:d>
                                  </m:e>
                                </m:rad>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+1,...,2</m:t>
                                </m:r>
                                <m:r>
                                  <a:rPr lang="zh-CN" altLang="en-US" i="1">
                                    <a:latin typeface="Cambria Math" panose="02040503050406030204" pitchFamily="18" charset="0"/>
                                  </a:rPr>
                                  <m:t>𝑛</m:t>
                                </m:r>
                              </m:e>
                            </m:m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=0</m:t>
                                </m:r>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12034" y="2485669"/>
                <a:ext cx="4572001" cy="1646499"/>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637824050"/>
              </p:ext>
            </p:extLst>
          </p:nvPr>
        </p:nvGraphicFramePr>
        <p:xfrm>
          <a:off x="5632450" y="3034077"/>
          <a:ext cx="1947794" cy="479747"/>
        </p:xfrm>
        <a:graphic>
          <a:graphicData uri="http://schemas.openxmlformats.org/presentationml/2006/ole">
            <mc:AlternateContent xmlns:mc="http://schemas.openxmlformats.org/markup-compatibility/2006">
              <mc:Choice xmlns:v="urn:schemas-microsoft-com:vml" Requires="v">
                <p:oleObj spid="_x0000_s23645" name="Equation" r:id="rId4" imgW="1079032" imgH="266584" progId="Equation.DSMT4">
                  <p:embed/>
                </p:oleObj>
              </mc:Choice>
              <mc:Fallback>
                <p:oleObj name="Equation" r:id="rId4" imgW="1079032" imgH="26658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450" y="3034077"/>
                        <a:ext cx="1947794" cy="479747"/>
                      </a:xfrm>
                      <a:prstGeom prst="rect">
                        <a:avLst/>
                      </a:prstGeom>
                      <a:noFill/>
                    </p:spPr>
                  </p:pic>
                </p:oleObj>
              </mc:Fallback>
            </mc:AlternateContent>
          </a:graphicData>
        </a:graphic>
      </p:graphicFrame>
      <p:sp>
        <p:nvSpPr>
          <p:cNvPr id="9" name="Rectangle 7"/>
          <p:cNvSpPr>
            <a:spLocks noChangeArrowheads="1"/>
          </p:cNvSpPr>
          <p:nvPr/>
        </p:nvSpPr>
        <p:spPr bwMode="auto">
          <a:xfrm>
            <a:off x="5230992" y="18846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zh-CN" altLang="en-US"/>
          </a:p>
        </p:txBody>
      </p:sp>
      <p:sp>
        <p:nvSpPr>
          <p:cNvPr id="33" name="文本框 32"/>
          <p:cNvSpPr txBox="1"/>
          <p:nvPr/>
        </p:nvSpPr>
        <p:spPr>
          <a:xfrm>
            <a:off x="67887" y="4233043"/>
            <a:ext cx="2171700" cy="369332"/>
          </a:xfrm>
          <a:prstGeom prst="rect">
            <a:avLst/>
          </a:prstGeom>
          <a:noFill/>
        </p:spPr>
        <p:txBody>
          <a:bodyPr wrap="square" rtlCol="0">
            <a:spAutoFit/>
          </a:bodyPr>
          <a:lstStyle/>
          <a:p>
            <a:pPr algn="just"/>
            <a:r>
              <a:rPr lang="en-US" altLang="zh-CN" b="1" dirty="0" smtClean="0">
                <a:solidFill>
                  <a:srgbClr val="E74E3E"/>
                </a:solidFill>
                <a:latin typeface="微软雅黑" panose="020B0503020204020204" pitchFamily="34" charset="-122"/>
                <a:ea typeface="微软雅黑" panose="020B0503020204020204" pitchFamily="34" charset="-122"/>
              </a:rPr>
              <a:t>3-</a:t>
            </a:r>
            <a:r>
              <a:rPr lang="en-US" altLang="zh-CN" b="1" dirty="0" err="1" smtClean="0">
                <a:solidFill>
                  <a:srgbClr val="E74E3E"/>
                </a:solidFill>
                <a:latin typeface="微软雅黑" panose="020B0503020204020204" pitchFamily="34" charset="-122"/>
                <a:ea typeface="微软雅黑" panose="020B0503020204020204" pitchFamily="34" charset="-122"/>
              </a:rPr>
              <a:t>SOC</a:t>
            </a:r>
            <a:r>
              <a:rPr lang="zh-CN" altLang="en-US" b="1" dirty="0" smtClean="0">
                <a:solidFill>
                  <a:srgbClr val="E74E3E"/>
                </a:solidFill>
                <a:latin typeface="微软雅黑" panose="020B0503020204020204" pitchFamily="34" charset="-122"/>
                <a:ea typeface="微软雅黑" panose="020B0503020204020204" pitchFamily="34" charset="-122"/>
              </a:rPr>
              <a:t>状态预测</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122223" y="4626701"/>
            <a:ext cx="1687132"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16513858"/>
              </p:ext>
            </p:extLst>
          </p:nvPr>
        </p:nvGraphicFramePr>
        <p:xfrm>
          <a:off x="402803" y="4860440"/>
          <a:ext cx="4248710" cy="1619874"/>
        </p:xfrm>
        <a:graphic>
          <a:graphicData uri="http://schemas.openxmlformats.org/presentationml/2006/ole">
            <mc:AlternateContent xmlns:mc="http://schemas.openxmlformats.org/markup-compatibility/2006">
              <mc:Choice xmlns:v="urn:schemas-microsoft-com:vml" Requires="v">
                <p:oleObj spid="_x0000_s23646" name="Equation" r:id="rId6" imgW="2654300" imgH="1498600" progId="Equation.DSMT4">
                  <p:embed/>
                </p:oleObj>
              </mc:Choice>
              <mc:Fallback>
                <p:oleObj name="Equation" r:id="rId6" imgW="2654300" imgH="149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803" y="4860440"/>
                        <a:ext cx="4248710" cy="1619874"/>
                      </a:xfrm>
                      <a:prstGeom prst="rect">
                        <a:avLst/>
                      </a:prstGeom>
                      <a:noFill/>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42514401"/>
              </p:ext>
            </p:extLst>
          </p:nvPr>
        </p:nvGraphicFramePr>
        <p:xfrm>
          <a:off x="5112812" y="5009322"/>
          <a:ext cx="3989631" cy="1339540"/>
        </p:xfrm>
        <a:graphic>
          <a:graphicData uri="http://schemas.openxmlformats.org/presentationml/2006/ole">
            <mc:AlternateContent xmlns:mc="http://schemas.openxmlformats.org/markup-compatibility/2006">
              <mc:Choice xmlns:v="urn:schemas-microsoft-com:vml" Requires="v">
                <p:oleObj spid="_x0000_s23647" name="Equation" r:id="rId8" imgW="2768600" imgH="863600" progId="Equation.DSMT4">
                  <p:embed/>
                </p:oleObj>
              </mc:Choice>
              <mc:Fallback>
                <p:oleObj name="Equation" r:id="rId8" imgW="2768600" imgH="863600" progId="Equation.DSMT4">
                  <p:embed/>
                  <p:pic>
                    <p:nvPicPr>
                      <p:cNvPr id="0"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2812" y="5009322"/>
                        <a:ext cx="3989631" cy="1339540"/>
                      </a:xfrm>
                      <a:prstGeom prst="rect">
                        <a:avLst/>
                      </a:prstGeom>
                      <a:noFill/>
                    </p:spPr>
                  </p:pic>
                </p:oleObj>
              </mc:Fallback>
            </mc:AlternateContent>
          </a:graphicData>
        </a:graphic>
      </p:graphicFrame>
      <p:sp>
        <p:nvSpPr>
          <p:cNvPr id="4" name="圆角矩形 3"/>
          <p:cNvSpPr/>
          <p:nvPr/>
        </p:nvSpPr>
        <p:spPr>
          <a:xfrm>
            <a:off x="402803" y="2485669"/>
            <a:ext cx="4248710" cy="16464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4784035" y="3209602"/>
            <a:ext cx="446957" cy="160795"/>
          </a:xfrm>
          <a:prstGeom prst="right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44" name="圆角矩形 43"/>
          <p:cNvSpPr/>
          <p:nvPr/>
        </p:nvSpPr>
        <p:spPr>
          <a:xfrm>
            <a:off x="5363515" y="2575869"/>
            <a:ext cx="2840328" cy="14329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99202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anim calcmode="lin" valueType="num">
                                      <p:cBhvr>
                                        <p:cTn id="11" dur="1000" fill="hold"/>
                                        <p:tgtEl>
                                          <p:spTgt spid="43"/>
                                        </p:tgtEl>
                                        <p:attrNameLst>
                                          <p:attrName>ppt_x</p:attrName>
                                        </p:attrNameLst>
                                      </p:cBhvr>
                                      <p:tavLst>
                                        <p:tav tm="0">
                                          <p:val>
                                            <p:strVal val="#ppt_x"/>
                                          </p:val>
                                        </p:tav>
                                        <p:tav tm="100000">
                                          <p:val>
                                            <p:strVal val="#ppt_x"/>
                                          </p:val>
                                        </p:tav>
                                      </p:tavLst>
                                    </p:anim>
                                    <p:anim calcmode="lin" valueType="num">
                                      <p:cBhvr>
                                        <p:cTn id="12" dur="1000" fill="hold"/>
                                        <p:tgtEl>
                                          <p:spTgt spid="4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826461" y="32053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文本框 42"/>
          <p:cNvSpPr txBox="1"/>
          <p:nvPr/>
        </p:nvSpPr>
        <p:spPr>
          <a:xfrm>
            <a:off x="93461" y="2851776"/>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5-</a:t>
            </a:r>
            <a:r>
              <a:rPr lang="zh-CN" altLang="en-US" b="1" dirty="0" smtClean="0">
                <a:solidFill>
                  <a:srgbClr val="E74E3E"/>
                </a:solidFill>
                <a:latin typeface="微软雅黑" panose="020B0503020204020204" pitchFamily="34" charset="-122"/>
                <a:ea typeface="微软雅黑" panose="020B0503020204020204" pitchFamily="34" charset="-122"/>
              </a:rPr>
              <a:t>协方差测量更新</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flipV="1">
            <a:off x="154544" y="3206466"/>
            <a:ext cx="1886219" cy="4571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3243598"/>
              </p:ext>
            </p:extLst>
          </p:nvPr>
        </p:nvGraphicFramePr>
        <p:xfrm>
          <a:off x="310734" y="3462496"/>
          <a:ext cx="3855707" cy="626541"/>
        </p:xfrm>
        <a:graphic>
          <a:graphicData uri="http://schemas.openxmlformats.org/presentationml/2006/ole">
            <mc:AlternateContent xmlns:mc="http://schemas.openxmlformats.org/markup-compatibility/2006">
              <mc:Choice xmlns:v="urn:schemas-microsoft-com:vml" Requires="v">
                <p:oleObj spid="_x0000_s24695" name="Equation" r:id="rId3" imgW="2628900" imgH="431800" progId="Equation.DSMT4">
                  <p:embed/>
                </p:oleObj>
              </mc:Choice>
              <mc:Fallback>
                <p:oleObj name="Equation" r:id="rId3" imgW="26289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34" y="3462496"/>
                        <a:ext cx="3855707" cy="626541"/>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40635633"/>
              </p:ext>
            </p:extLst>
          </p:nvPr>
        </p:nvGraphicFramePr>
        <p:xfrm>
          <a:off x="296054" y="4394067"/>
          <a:ext cx="3940966" cy="595058"/>
        </p:xfrm>
        <a:graphic>
          <a:graphicData uri="http://schemas.openxmlformats.org/presentationml/2006/ole">
            <mc:AlternateContent xmlns:mc="http://schemas.openxmlformats.org/markup-compatibility/2006">
              <mc:Choice xmlns:v="urn:schemas-microsoft-com:vml" Requires="v">
                <p:oleObj spid="_x0000_s24696" name="Equation" r:id="rId5" imgW="2679700" imgH="431800" progId="Equation.DSMT4">
                  <p:embed/>
                </p:oleObj>
              </mc:Choice>
              <mc:Fallback>
                <p:oleObj name="Equation" r:id="rId5" imgW="2679700"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54" y="4394067"/>
                        <a:ext cx="3940966" cy="595058"/>
                      </a:xfrm>
                      <a:prstGeom prst="rect">
                        <a:avLst/>
                      </a:prstGeom>
                      <a:noFill/>
                    </p:spPr>
                  </p:pic>
                </p:oleObj>
              </mc:Fallback>
            </mc:AlternateContent>
          </a:graphicData>
        </a:graphic>
      </p:graphicFrame>
      <p:sp>
        <p:nvSpPr>
          <p:cNvPr id="31" name="文本框 30"/>
          <p:cNvSpPr txBox="1"/>
          <p:nvPr/>
        </p:nvSpPr>
        <p:spPr>
          <a:xfrm>
            <a:off x="5156037" y="712598"/>
            <a:ext cx="2634286" cy="369332"/>
          </a:xfrm>
          <a:prstGeom prst="rect">
            <a:avLst/>
          </a:prstGeom>
          <a:noFill/>
        </p:spPr>
        <p:txBody>
          <a:bodyPr wrap="square" rtlCol="0">
            <a:spAutoFit/>
          </a:bodyPr>
          <a:lstStyle/>
          <a:p>
            <a:r>
              <a:rPr lang="en-US" altLang="zh-CN" b="1" dirty="0">
                <a:solidFill>
                  <a:srgbClr val="E74E3E"/>
                </a:solidFill>
                <a:latin typeface="微软雅黑" panose="020B0503020204020204" pitchFamily="34" charset="-122"/>
                <a:ea typeface="微软雅黑" panose="020B0503020204020204" pitchFamily="34" charset="-122"/>
              </a:rPr>
              <a:t>7</a:t>
            </a:r>
            <a:r>
              <a:rPr lang="en-US" altLang="zh-CN" b="1" dirty="0" smtClean="0">
                <a:solidFill>
                  <a:srgbClr val="E74E3E"/>
                </a:solidFill>
                <a:latin typeface="微软雅黑" panose="020B0503020204020204" pitchFamily="34" charset="-122"/>
                <a:ea typeface="微软雅黑" panose="020B0503020204020204" pitchFamily="34" charset="-122"/>
              </a:rPr>
              <a:t>-</a:t>
            </a:r>
            <a:r>
              <a:rPr lang="zh-CN" altLang="en-US" b="1" dirty="0" smtClean="0">
                <a:solidFill>
                  <a:srgbClr val="E74E3E"/>
                </a:solidFill>
                <a:latin typeface="微软雅黑" panose="020B0503020204020204" pitchFamily="34" charset="-122"/>
                <a:ea typeface="微软雅黑" panose="020B0503020204020204" pitchFamily="34" charset="-122"/>
              </a:rPr>
              <a:t>卡尔曼滤波状态估计</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2" name="矩形 31"/>
          <p:cNvSpPr/>
          <p:nvPr/>
        </p:nvSpPr>
        <p:spPr>
          <a:xfrm flipV="1">
            <a:off x="5217120" y="1067287"/>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209311667"/>
              </p:ext>
            </p:extLst>
          </p:nvPr>
        </p:nvGraphicFramePr>
        <p:xfrm>
          <a:off x="310734" y="5924129"/>
          <a:ext cx="2615420" cy="527549"/>
        </p:xfrm>
        <a:graphic>
          <a:graphicData uri="http://schemas.openxmlformats.org/presentationml/2006/ole">
            <mc:AlternateContent xmlns:mc="http://schemas.openxmlformats.org/markup-compatibility/2006">
              <mc:Choice xmlns:v="urn:schemas-microsoft-com:vml" Requires="v">
                <p:oleObj spid="_x0000_s24697" name="Equation" r:id="rId7" imgW="1066337" imgH="304668" progId="Equation.DSMT4">
                  <p:embed/>
                </p:oleObj>
              </mc:Choice>
              <mc:Fallback>
                <p:oleObj name="Equation" r:id="rId7" imgW="1066337" imgH="304668"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34" y="5924129"/>
                        <a:ext cx="2615420" cy="527549"/>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13255036"/>
              </p:ext>
            </p:extLst>
          </p:nvPr>
        </p:nvGraphicFramePr>
        <p:xfrm>
          <a:off x="5301692" y="1280416"/>
          <a:ext cx="3486674" cy="489319"/>
        </p:xfrm>
        <a:graphic>
          <a:graphicData uri="http://schemas.openxmlformats.org/presentationml/2006/ole">
            <mc:AlternateContent xmlns:mc="http://schemas.openxmlformats.org/markup-compatibility/2006">
              <mc:Choice xmlns:v="urn:schemas-microsoft-com:vml" Requires="v">
                <p:oleObj spid="_x0000_s24698" name="Equation" r:id="rId9" imgW="1930400" imgH="292100" progId="Equation.DSMT4">
                  <p:embed/>
                </p:oleObj>
              </mc:Choice>
              <mc:Fallback>
                <p:oleObj name="Equation" r:id="rId9" imgW="1930400" imgH="292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1692" y="1280416"/>
                        <a:ext cx="3486674" cy="489319"/>
                      </a:xfrm>
                      <a:prstGeom prst="rect">
                        <a:avLst/>
                      </a:prstGeom>
                      <a:noFill/>
                    </p:spPr>
                  </p:pic>
                </p:oleObj>
              </mc:Fallback>
            </mc:AlternateContent>
          </a:graphicData>
        </a:graphic>
      </p:graphicFrame>
      <p:sp>
        <p:nvSpPr>
          <p:cNvPr id="46" name="文本框 45"/>
          <p:cNvSpPr txBox="1"/>
          <p:nvPr/>
        </p:nvSpPr>
        <p:spPr>
          <a:xfrm>
            <a:off x="161366" y="5344486"/>
            <a:ext cx="2634286"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6-</a:t>
            </a:r>
            <a:r>
              <a:rPr lang="zh-CN" altLang="en-US" b="1" dirty="0" smtClean="0">
                <a:solidFill>
                  <a:srgbClr val="E74E3E"/>
                </a:solidFill>
                <a:latin typeface="微软雅黑" panose="020B0503020204020204" pitchFamily="34" charset="-122"/>
                <a:ea typeface="微软雅黑" panose="020B0503020204020204" pitchFamily="34" charset="-122"/>
              </a:rPr>
              <a:t>卡尔曼滤波增益</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7" name="矩形 46"/>
          <p:cNvSpPr/>
          <p:nvPr/>
        </p:nvSpPr>
        <p:spPr>
          <a:xfrm flipV="1">
            <a:off x="222449" y="5699175"/>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sp>
        <p:nvSpPr>
          <p:cNvPr id="48" name="文本框 47"/>
          <p:cNvSpPr txBox="1"/>
          <p:nvPr/>
        </p:nvSpPr>
        <p:spPr>
          <a:xfrm>
            <a:off x="5156037" y="2008753"/>
            <a:ext cx="2634286"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8-</a:t>
            </a:r>
            <a:r>
              <a:rPr lang="zh-CN" altLang="en-US" b="1" dirty="0" smtClean="0">
                <a:solidFill>
                  <a:srgbClr val="E74E3E"/>
                </a:solidFill>
                <a:latin typeface="微软雅黑" panose="020B0503020204020204" pitchFamily="34" charset="-122"/>
                <a:ea typeface="微软雅黑" panose="020B0503020204020204" pitchFamily="34" charset="-122"/>
              </a:rPr>
              <a:t>当前最优协方差矩阵</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9" name="矩形 48"/>
          <p:cNvSpPr/>
          <p:nvPr/>
        </p:nvSpPr>
        <p:spPr>
          <a:xfrm flipV="1">
            <a:off x="5217120" y="2363442"/>
            <a:ext cx="2294908" cy="50259"/>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167871706"/>
              </p:ext>
            </p:extLst>
          </p:nvPr>
        </p:nvGraphicFramePr>
        <p:xfrm>
          <a:off x="5270811" y="2554967"/>
          <a:ext cx="3617247" cy="537455"/>
        </p:xfrm>
        <a:graphic>
          <a:graphicData uri="http://schemas.openxmlformats.org/presentationml/2006/ole">
            <mc:AlternateContent xmlns:mc="http://schemas.openxmlformats.org/markup-compatibility/2006">
              <mc:Choice xmlns:v="urn:schemas-microsoft-com:vml" Requires="v">
                <p:oleObj spid="_x0000_s24699" name="Equation" r:id="rId11" imgW="1663700" imgH="304800" progId="Equation.DSMT4">
                  <p:embed/>
                </p:oleObj>
              </mc:Choice>
              <mc:Fallback>
                <p:oleObj name="Equation" r:id="rId11" imgW="1663700" imgH="3048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0811" y="2554967"/>
                        <a:ext cx="3617247" cy="537455"/>
                      </a:xfrm>
                      <a:prstGeom prst="rect">
                        <a:avLst/>
                      </a:prstGeom>
                      <a:noFill/>
                    </p:spPr>
                  </p:pic>
                </p:oleObj>
              </mc:Fallback>
            </mc:AlternateContent>
          </a:graphicData>
        </a:graphic>
      </p:graphicFrame>
      <p:sp>
        <p:nvSpPr>
          <p:cNvPr id="33" name="文本框 32"/>
          <p:cNvSpPr txBox="1"/>
          <p:nvPr/>
        </p:nvSpPr>
        <p:spPr>
          <a:xfrm>
            <a:off x="50982" y="735222"/>
            <a:ext cx="2375135" cy="369332"/>
          </a:xfrm>
          <a:prstGeom prst="rect">
            <a:avLst/>
          </a:prstGeom>
          <a:noFill/>
        </p:spPr>
        <p:txBody>
          <a:bodyPr wrap="square" rtlCol="0">
            <a:spAutoFit/>
          </a:bodyPr>
          <a:lstStyle/>
          <a:p>
            <a:r>
              <a:rPr lang="en-US" altLang="zh-CN" b="1" dirty="0">
                <a:solidFill>
                  <a:srgbClr val="E74E3E"/>
                </a:solidFill>
                <a:latin typeface="微软雅黑" panose="020B0503020204020204" pitchFamily="34" charset="-122"/>
                <a:ea typeface="微软雅黑" panose="020B0503020204020204" pitchFamily="34" charset="-122"/>
              </a:rPr>
              <a:t>4</a:t>
            </a:r>
            <a:r>
              <a:rPr lang="en-US" altLang="zh-CN" b="1" dirty="0" smtClean="0">
                <a:solidFill>
                  <a:srgbClr val="E74E3E"/>
                </a:solidFill>
                <a:latin typeface="微软雅黑" panose="020B0503020204020204" pitchFamily="34" charset="-122"/>
                <a:ea typeface="微软雅黑" panose="020B0503020204020204" pitchFamily="34" charset="-122"/>
              </a:rPr>
              <a:t>-</a:t>
            </a:r>
            <a:r>
              <a:rPr lang="en-US" altLang="zh-CN" b="1" dirty="0" err="1" smtClean="0">
                <a:solidFill>
                  <a:srgbClr val="E74E3E"/>
                </a:solidFill>
                <a:latin typeface="微软雅黑" panose="020B0503020204020204" pitchFamily="34" charset="-122"/>
                <a:ea typeface="微软雅黑" panose="020B0503020204020204" pitchFamily="34" charset="-122"/>
              </a:rPr>
              <a:t>SOC</a:t>
            </a:r>
            <a:r>
              <a:rPr lang="zh-CN" altLang="en-US" b="1" dirty="0" smtClean="0">
                <a:solidFill>
                  <a:srgbClr val="E74E3E"/>
                </a:solidFill>
                <a:latin typeface="微软雅黑" panose="020B0503020204020204" pitchFamily="34" charset="-122"/>
                <a:ea typeface="微软雅黑" panose="020B0503020204020204" pitchFamily="34" charset="-122"/>
              </a:rPr>
              <a:t>状态测量更新</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112067" y="1135631"/>
            <a:ext cx="1687132"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HK"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728571472"/>
              </p:ext>
            </p:extLst>
          </p:nvPr>
        </p:nvGraphicFramePr>
        <p:xfrm>
          <a:off x="257661" y="1417046"/>
          <a:ext cx="4132806" cy="452789"/>
        </p:xfrm>
        <a:graphic>
          <a:graphicData uri="http://schemas.openxmlformats.org/presentationml/2006/ole">
            <mc:AlternateContent xmlns:mc="http://schemas.openxmlformats.org/markup-compatibility/2006">
              <mc:Choice xmlns:v="urn:schemas-microsoft-com:vml" Requires="v">
                <p:oleObj spid="_x0000_s24700" name="Equation" r:id="rId13" imgW="3111500" imgH="279400" progId="Equation.DSMT4">
                  <p:embed/>
                </p:oleObj>
              </mc:Choice>
              <mc:Fallback>
                <p:oleObj name="Equation" r:id="rId13" imgW="3111500" imgH="279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661" y="1417046"/>
                        <a:ext cx="4132806" cy="452789"/>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4075100699"/>
              </p:ext>
            </p:extLst>
          </p:nvPr>
        </p:nvGraphicFramePr>
        <p:xfrm>
          <a:off x="296054" y="2002790"/>
          <a:ext cx="1988977" cy="716032"/>
        </p:xfrm>
        <a:graphic>
          <a:graphicData uri="http://schemas.openxmlformats.org/presentationml/2006/ole">
            <mc:AlternateContent xmlns:mc="http://schemas.openxmlformats.org/markup-compatibility/2006">
              <mc:Choice xmlns:v="urn:schemas-microsoft-com:vml" Requires="v">
                <p:oleObj spid="_x0000_s24701" name="Equation" r:id="rId15" imgW="1193800" imgH="431800" progId="Equation.DSMT4">
                  <p:embed/>
                </p:oleObj>
              </mc:Choice>
              <mc:Fallback>
                <p:oleObj name="Equation" r:id="rId15" imgW="1193800" imgH="431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054" y="2002790"/>
                        <a:ext cx="1988977" cy="716032"/>
                      </a:xfrm>
                      <a:prstGeom prst="rect">
                        <a:avLst/>
                      </a:prstGeom>
                      <a:noFill/>
                    </p:spPr>
                  </p:pic>
                </p:oleObj>
              </mc:Fallback>
            </mc:AlternateContent>
          </a:graphicData>
        </a:graphic>
      </p:graphicFrame>
      <p:cxnSp>
        <p:nvCxnSpPr>
          <p:cNvPr id="52" name="直接连接符 51"/>
          <p:cNvCxnSpPr/>
          <p:nvPr/>
        </p:nvCxnSpPr>
        <p:spPr>
          <a:xfrm>
            <a:off x="4522299" y="579900"/>
            <a:ext cx="0" cy="6288650"/>
          </a:xfrm>
          <a:prstGeom prst="line">
            <a:avLst/>
          </a:prstGeom>
          <a:solidFill>
            <a:srgbClr val="E74E3E"/>
          </a:solidFill>
          <a:ln w="19050">
            <a:solidFill>
              <a:srgbClr val="E74E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6673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239835"/>
            <a:ext cx="4392613"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991" y="1245648"/>
            <a:ext cx="4392612"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5"/>
          <p:cNvSpPr txBox="1">
            <a:spLocks noChangeArrowheads="1"/>
          </p:cNvSpPr>
          <p:nvPr/>
        </p:nvSpPr>
        <p:spPr bwMode="auto">
          <a:xfrm>
            <a:off x="-33338" y="796924"/>
            <a:ext cx="469549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估计算法系统</a:t>
            </a:r>
            <a:r>
              <a:rPr lang="zh-CN" altLang="en-US" sz="2400" b="1" dirty="0" smtClean="0">
                <a:ea typeface="宋体" panose="02010600030101010101" pitchFamily="2" charset="-122"/>
              </a:rPr>
              <a:t>的电流和电压波形</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graphicFrame>
        <p:nvGraphicFramePr>
          <p:cNvPr id="52" name="对象 6"/>
          <p:cNvGraphicFramePr>
            <a:graphicFrameLocks noChangeAspect="1"/>
          </p:cNvGraphicFramePr>
          <p:nvPr/>
        </p:nvGraphicFramePr>
        <p:xfrm>
          <a:off x="1617663" y="3900485"/>
          <a:ext cx="7510462" cy="1673225"/>
        </p:xfrm>
        <a:graphic>
          <a:graphicData uri="http://schemas.openxmlformats.org/presentationml/2006/ole">
            <mc:AlternateContent xmlns:mc="http://schemas.openxmlformats.org/markup-compatibility/2006">
              <mc:Choice xmlns:v="urn:schemas-microsoft-com:vml" Requires="v">
                <p:oleObj spid="_x0000_s25630" name="Equation" r:id="rId5" imgW="5321300" imgH="1498600" progId="Equation.DSMT4">
                  <p:embed/>
                </p:oleObj>
              </mc:Choice>
              <mc:Fallback>
                <p:oleObj name="Equation" r:id="rId5" imgW="5321300" imgH="149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663" y="3900485"/>
                        <a:ext cx="751046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文本框 7"/>
          <p:cNvSpPr txBox="1">
            <a:spLocks noChangeArrowheads="1"/>
          </p:cNvSpPr>
          <p:nvPr/>
        </p:nvSpPr>
        <p:spPr bwMode="auto">
          <a:xfrm>
            <a:off x="104775" y="4361444"/>
            <a:ext cx="1458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估计算法状态方程</a:t>
            </a:r>
          </a:p>
        </p:txBody>
      </p:sp>
      <p:sp>
        <p:nvSpPr>
          <p:cNvPr id="54" name="文本框 45"/>
          <p:cNvSpPr txBox="1">
            <a:spLocks noChangeArrowheads="1"/>
          </p:cNvSpPr>
          <p:nvPr/>
        </p:nvSpPr>
        <p:spPr bwMode="auto">
          <a:xfrm>
            <a:off x="104775" y="5468516"/>
            <a:ext cx="1458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1800" dirty="0" err="1">
                <a:ea typeface="宋体" panose="02010600030101010101" pitchFamily="2" charset="-122"/>
              </a:rPr>
              <a:t>SOC</a:t>
            </a:r>
            <a:r>
              <a:rPr lang="zh-CN" altLang="en-US" sz="1800" dirty="0">
                <a:ea typeface="宋体" panose="02010600030101010101" pitchFamily="2" charset="-122"/>
              </a:rPr>
              <a:t>估计算法观测方程</a:t>
            </a:r>
          </a:p>
        </p:txBody>
      </p:sp>
      <p:graphicFrame>
        <p:nvGraphicFramePr>
          <p:cNvPr id="55" name="对象 14"/>
          <p:cNvGraphicFramePr>
            <a:graphicFrameLocks noChangeAspect="1"/>
          </p:cNvGraphicFramePr>
          <p:nvPr/>
        </p:nvGraphicFramePr>
        <p:xfrm>
          <a:off x="1617663" y="5612347"/>
          <a:ext cx="4151312" cy="384175"/>
        </p:xfrm>
        <a:graphic>
          <a:graphicData uri="http://schemas.openxmlformats.org/presentationml/2006/ole">
            <mc:AlternateContent xmlns:mc="http://schemas.openxmlformats.org/markup-compatibility/2006">
              <mc:Choice xmlns:v="urn:schemas-microsoft-com:vml" Requires="v">
                <p:oleObj spid="_x0000_s25631" name="Equation" r:id="rId7" imgW="2781300" imgH="254000" progId="Equation.DSMT4">
                  <p:embed/>
                </p:oleObj>
              </mc:Choice>
              <mc:Fallback>
                <p:oleObj name="Equation" r:id="rId7" imgW="27813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7663" y="5612347"/>
                        <a:ext cx="41513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72521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3842175" y="86210"/>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73088" y="107137"/>
            <a:ext cx="2150976" cy="338554"/>
          </a:xfrm>
          <a:prstGeom prst="rect">
            <a:avLst/>
          </a:prstGeom>
          <a:noFill/>
        </p:spPr>
        <p:txBody>
          <a:bodyPr wrap="square" rtlCol="0">
            <a:spAutoFit/>
          </a:bodyPr>
          <a:lstStyle/>
          <a:p>
            <a:r>
              <a:rPr lang="en-US" altLang="zh-HK" sz="1600" spc="300" dirty="0" err="1" smtClean="0">
                <a:solidFill>
                  <a:schemeClr val="bg1"/>
                </a:solidFill>
                <a:latin typeface="微软雅黑" panose="020B0503020204020204" pitchFamily="34" charset="-122"/>
                <a:ea typeface="微软雅黑" panose="020B0503020204020204" pitchFamily="34" charset="-122"/>
              </a:rPr>
              <a:t>EKF</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47303" y="119669"/>
            <a:ext cx="2260688"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动态切换采样</a:t>
            </a:r>
          </a:p>
        </p:txBody>
      </p:sp>
      <p:sp>
        <p:nvSpPr>
          <p:cNvPr id="42" name="文本框 41"/>
          <p:cNvSpPr txBox="1"/>
          <p:nvPr/>
        </p:nvSpPr>
        <p:spPr>
          <a:xfrm>
            <a:off x="3851967" y="119669"/>
            <a:ext cx="195781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UKF</a:t>
            </a:r>
            <a:r>
              <a:rPr lang="zh-CN" altLang="en-US" sz="1600" spc="300" dirty="0">
                <a:solidFill>
                  <a:srgbClr val="666666"/>
                </a:solidFill>
                <a:latin typeface="微软雅黑" panose="020B0503020204020204" pitchFamily="34" charset="-122"/>
                <a:ea typeface="微软雅黑" panose="020B0503020204020204" pitchFamily="34" charset="-122"/>
              </a:rPr>
              <a:t>估计算法</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766294"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5"/>
          <p:cNvSpPr txBox="1">
            <a:spLocks noChangeArrowheads="1"/>
          </p:cNvSpPr>
          <p:nvPr/>
        </p:nvSpPr>
        <p:spPr bwMode="auto">
          <a:xfrm>
            <a:off x="117402" y="688625"/>
            <a:ext cx="3685331"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估计算法系统对比</a:t>
            </a:r>
            <a:r>
              <a:rPr lang="zh-CN" altLang="en-US" sz="2400" b="1" dirty="0" smtClean="0">
                <a:ea typeface="宋体" panose="02010600030101010101" pitchFamily="2" charset="-122"/>
              </a:rPr>
              <a:t>结果图</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1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33" y="1046485"/>
            <a:ext cx="4213071" cy="34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991" y="1023604"/>
            <a:ext cx="4115736" cy="338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48576" y="4428555"/>
            <a:ext cx="1596981" cy="369332"/>
          </a:xfrm>
          <a:prstGeom prst="rect">
            <a:avLst/>
          </a:prstGeom>
          <a:noFill/>
        </p:spPr>
        <p:txBody>
          <a:bodyPr wrap="square" rtlCol="0">
            <a:spAutoFit/>
          </a:bodyPr>
          <a:lstStyle/>
          <a:p>
            <a:r>
              <a:rPr lang="en-US" altLang="zh-CN" dirty="0" err="1" smtClean="0"/>
              <a:t>SOC</a:t>
            </a:r>
            <a:r>
              <a:rPr lang="zh-CN" altLang="en-US" dirty="0" smtClean="0"/>
              <a:t>估计曲线</a:t>
            </a:r>
            <a:endParaRPr lang="zh-CN" altLang="en-US" dirty="0"/>
          </a:p>
        </p:txBody>
      </p:sp>
      <p:sp>
        <p:nvSpPr>
          <p:cNvPr id="21" name="文本框 20"/>
          <p:cNvSpPr txBox="1"/>
          <p:nvPr/>
        </p:nvSpPr>
        <p:spPr>
          <a:xfrm>
            <a:off x="5477864" y="4407502"/>
            <a:ext cx="1970172" cy="369332"/>
          </a:xfrm>
          <a:prstGeom prst="rect">
            <a:avLst/>
          </a:prstGeom>
          <a:noFill/>
        </p:spPr>
        <p:txBody>
          <a:bodyPr wrap="square" rtlCol="0">
            <a:spAutoFit/>
          </a:bodyPr>
          <a:lstStyle/>
          <a:p>
            <a:r>
              <a:rPr lang="en-US" altLang="zh-CN" dirty="0" err="1" smtClean="0"/>
              <a:t>SOC</a:t>
            </a:r>
            <a:r>
              <a:rPr lang="zh-CN" altLang="en-US" dirty="0" smtClean="0"/>
              <a:t>估计误差曲线</a:t>
            </a:r>
            <a:endParaRPr lang="zh-CN" altLang="en-US" dirty="0"/>
          </a:p>
        </p:txBody>
      </p:sp>
      <p:sp>
        <p:nvSpPr>
          <p:cNvPr id="22" name="任意多边形 21"/>
          <p:cNvSpPr/>
          <p:nvPr/>
        </p:nvSpPr>
        <p:spPr>
          <a:xfrm>
            <a:off x="1121999" y="5074886"/>
            <a:ext cx="7175500" cy="1616075"/>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559133" y="5376092"/>
            <a:ext cx="673836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UKF</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EKF</a:t>
            </a:r>
            <a:r>
              <a:rPr lang="zh-CN" altLang="en-US" sz="2000" dirty="0">
                <a:latin typeface="微软雅黑" panose="020B0503020204020204" pitchFamily="34" charset="-122"/>
                <a:ea typeface="微软雅黑" panose="020B0503020204020204" pitchFamily="34" charset="-122"/>
              </a:rPr>
              <a:t>的荷电状态估计算法进行对比时，无迹卡尔曼滤波算法并不是在每一个时刻点上都比扩展卡尔曼滤波算法更加精确，但是总体的趋势是基于无迹卡尔曼滤波的</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估计算法误差更小，具有更高的估计精度</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394727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27270" y="3026021"/>
            <a:ext cx="3488696"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电池模型的再开发</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3854009"/>
            <a:ext cx="3578848" cy="523220"/>
          </a:xfrm>
          <a:prstGeom prst="rect">
            <a:avLst/>
          </a:prstGeom>
          <a:noFill/>
        </p:spPr>
        <p:txBody>
          <a:bodyPr wrap="square" rtlCol="0">
            <a:spAutoFit/>
          </a:bodyPr>
          <a:lstStyle/>
          <a:p>
            <a:r>
              <a:rPr lang="en-US" altLang="zh-CN" sz="2800" b="1" spc="300" dirty="0" err="1" smtClean="0">
                <a:solidFill>
                  <a:srgbClr val="666666"/>
                </a:solidFill>
                <a:latin typeface="微软雅黑" panose="020B0503020204020204" pitchFamily="34" charset="-122"/>
                <a:ea typeface="微软雅黑" panose="020B0503020204020204" pitchFamily="34" charset="-122"/>
              </a:rPr>
              <a:t>SOC</a:t>
            </a:r>
            <a:r>
              <a:rPr lang="zh-CN" altLang="en-US" sz="2800" b="1" spc="300" dirty="0" smtClean="0">
                <a:solidFill>
                  <a:srgbClr val="666666"/>
                </a:solidFill>
                <a:latin typeface="微软雅黑" panose="020B0503020204020204" pitchFamily="34" charset="-122"/>
                <a:ea typeface="微软雅黑" panose="020B0503020204020204" pitchFamily="34" charset="-122"/>
              </a:rPr>
              <a:t>估计算法仿真</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78083"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3103" y="2253935"/>
            <a:ext cx="202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smtClean="0">
                <a:solidFill>
                  <a:schemeClr val="bg1"/>
                </a:solidFill>
                <a:latin typeface="微软雅黑" panose="020B0503020204020204" pitchFamily="34" charset="-122"/>
                <a:ea typeface="微软雅黑" panose="020B0503020204020204" pitchFamily="34" charset="-122"/>
              </a:rPr>
              <a:t>、纯</a:t>
            </a:r>
            <a:r>
              <a:rPr lang="zh-CN" altLang="en-US" sz="2400" b="1" dirty="0">
                <a:solidFill>
                  <a:schemeClr val="bg1"/>
                </a:solidFill>
                <a:latin typeface="微软雅黑" panose="020B0503020204020204" pitchFamily="34" charset="-122"/>
                <a:ea typeface="微软雅黑" panose="020B0503020204020204" pitchFamily="34" charset="-122"/>
              </a:rPr>
              <a:t>电动物流车建模以及实时路况仿真验证</a:t>
            </a:r>
          </a:p>
        </p:txBody>
      </p:sp>
      <p:sp>
        <p:nvSpPr>
          <p:cNvPr id="11" name="文本框 10"/>
          <p:cNvSpPr txBox="1"/>
          <p:nvPr/>
        </p:nvSpPr>
        <p:spPr>
          <a:xfrm>
            <a:off x="5127269" y="2236670"/>
            <a:ext cx="374174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搭建车身主要模块</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2309432"/>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79027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03121"/>
            <a:ext cx="2150976" cy="338554"/>
          </a:xfrm>
          <a:prstGeom prst="rect">
            <a:avLst/>
          </a:prstGeom>
          <a:noFill/>
        </p:spPr>
        <p:txBody>
          <a:bodyPr wrap="square" rtlCol="0">
            <a:spAutoFit/>
          </a:bodyPr>
          <a:lstStyle/>
          <a:p>
            <a:r>
              <a:rPr lang="zh-CN" altLang="en-US" sz="1600" spc="300" dirty="0" smtClean="0">
                <a:solidFill>
                  <a:srgbClr val="666666"/>
                </a:solidFill>
                <a:latin typeface="微软雅黑" panose="020B0503020204020204" pitchFamily="34" charset="-122"/>
                <a:ea typeface="微软雅黑" panose="020B0503020204020204" pitchFamily="34" charset="-122"/>
              </a:rPr>
              <a:t>搭建车身模块</a:t>
            </a:r>
            <a:endParaRPr lang="zh-HK" altLang="en-US" sz="1600"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smtClean="0">
                <a:solidFill>
                  <a:schemeClr val="bg1"/>
                </a:solidFill>
                <a:latin typeface="微软雅黑" panose="020B0503020204020204" pitchFamily="34" charset="-122"/>
                <a:ea typeface="微软雅黑" panose="020B0503020204020204" pitchFamily="34" charset="-122"/>
              </a:rPr>
              <a:t>电池模型的再开发</a:t>
            </a:r>
            <a:endParaRPr lang="zh-CN" altLang="en-US" sz="1600" spc="300" dirty="0">
              <a:solidFill>
                <a:schemeClr val="bg1"/>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文本框 5"/>
          <p:cNvSpPr txBox="1">
            <a:spLocks noChangeArrowheads="1"/>
          </p:cNvSpPr>
          <p:nvPr/>
        </p:nvSpPr>
        <p:spPr bwMode="auto">
          <a:xfrm>
            <a:off x="132656" y="706436"/>
            <a:ext cx="8655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b="1" dirty="0">
                <a:ea typeface="宋体" panose="02010600030101010101" pitchFamily="2" charset="-122"/>
              </a:rPr>
              <a:t>整车仿真系统</a:t>
            </a:r>
            <a:endParaRPr lang="en-US" altLang="zh-CN" sz="2400" b="1" dirty="0">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93" y="1189036"/>
            <a:ext cx="8307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表格 27"/>
          <p:cNvGraphicFramePr>
            <a:graphicFrameLocks noGrp="1"/>
          </p:cNvGraphicFramePr>
          <p:nvPr>
            <p:extLst>
              <p:ext uri="{D42A27DB-BD31-4B8C-83A1-F6EECF244321}">
                <p14:modId xmlns:p14="http://schemas.microsoft.com/office/powerpoint/2010/main" val="1576535609"/>
              </p:ext>
            </p:extLst>
          </p:nvPr>
        </p:nvGraphicFramePr>
        <p:xfrm>
          <a:off x="662881" y="2957511"/>
          <a:ext cx="7705725" cy="3746126"/>
        </p:xfrm>
        <a:graphic>
          <a:graphicData uri="http://schemas.openxmlformats.org/drawingml/2006/table">
            <a:tbl>
              <a:tblPr/>
              <a:tblGrid>
                <a:gridCol w="501650"/>
                <a:gridCol w="4157662"/>
                <a:gridCol w="3046413"/>
              </a:tblGrid>
              <a:tr h="275086">
                <a:tc gridSpan="3">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纯电动物流汽车整车参数</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车辆名称</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纯电动厢式运输车</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2</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车型号</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CDW5070XXYH1PEV</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3</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车长（</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5995</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4</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整备质量（</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Kg)</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3900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5</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纯电续驶里程</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200</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（空载）</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6</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最高车速（</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80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7</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额定载重（</a:t>
                      </a: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Kg)</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2600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8</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动力电池总质量与整备质量比值（</a:t>
                      </a:r>
                      <a:r>
                        <a:rPr kumimoji="0" lang="zh-CN" altLang="en-US"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 </a:t>
                      </a: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a:t>
                      </a:r>
                      <a:r>
                        <a:rPr kumimoji="0" 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a:t>
                      </a:r>
                      <a:endParaRPr kumimoji="0" 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22.6</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9</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发动机型号（电机）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YPQ200L-8-HT</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10</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发动机厂家（电机）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 </a:t>
                      </a:r>
                      <a:r>
                        <a:rPr kumimoji="0" lang="zh-CN" sz="11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江西特种电机股份有限公司</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11</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发动机类型（电机）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交流电机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12</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发动机额定功率（</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kw)</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55</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13</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发动机峰值扭矩（</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N.m)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（电机）</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1000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14</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货箱尺寸（</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mm</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）（内尺寸）</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4150*1910*1850</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15</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电量、</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GPS</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信息获取方式</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75kWh</a:t>
                      </a: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GPRS</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r h="21694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16</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最大爬坡度</a:t>
                      </a:r>
                      <a:endParaRPr kumimoji="0" 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20%</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EF"/>
                    </a:solidFill>
                  </a:tcPr>
                </a:tc>
              </a:tr>
            </a:tbl>
          </a:graphicData>
        </a:graphic>
      </p:graphicFrame>
    </p:spTree>
    <p:extLst>
      <p:ext uri="{BB962C8B-B14F-4D97-AF65-F5344CB8AC3E}">
        <p14:creationId xmlns:p14="http://schemas.microsoft.com/office/powerpoint/2010/main" val="2554085833"/>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80898" y="97427"/>
            <a:ext cx="195234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rgbClr val="666666"/>
                </a:solidFill>
                <a:latin typeface="微软雅黑" panose="020B0503020204020204" pitchFamily="34" charset="-122"/>
                <a:ea typeface="微软雅黑" panose="020B0503020204020204" pitchFamily="34" charset="-122"/>
              </a:rPr>
              <a:t>电池模型的再</a:t>
            </a:r>
            <a:r>
              <a:rPr lang="zh-CN" altLang="en-US" sz="1600" spc="300" dirty="0" smtClean="0">
                <a:solidFill>
                  <a:srgbClr val="666666"/>
                </a:solidFill>
                <a:latin typeface="微软雅黑" panose="020B0503020204020204" pitchFamily="34" charset="-122"/>
                <a:ea typeface="微软雅黑" panose="020B0503020204020204" pitchFamily="34" charset="-122"/>
              </a:rPr>
              <a:t>开发</a:t>
            </a:r>
            <a:endParaRPr lang="zh-CN" altLang="en-US" sz="1600" spc="300" dirty="0">
              <a:solidFill>
                <a:srgbClr val="666666"/>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2876036" y="46845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5"/>
          <p:cNvSpPr txBox="1">
            <a:spLocks noChangeArrowheads="1"/>
          </p:cNvSpPr>
          <p:nvPr/>
        </p:nvSpPr>
        <p:spPr bwMode="auto">
          <a:xfrm>
            <a:off x="2874821" y="5982133"/>
            <a:ext cx="279357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spcBef>
                <a:spcPct val="0"/>
              </a:spcBef>
              <a:buClrTx/>
              <a:buNone/>
            </a:pPr>
            <a:r>
              <a:rPr lang="zh-CN" altLang="zh-CN" sz="2400" dirty="0"/>
              <a:t>蓄电池组</a:t>
            </a:r>
            <a:r>
              <a:rPr lang="zh-CN" altLang="zh-CN" sz="2400" dirty="0" smtClean="0"/>
              <a:t>开路电压</a:t>
            </a:r>
            <a:endParaRPr lang="en-US" altLang="zh-CN" sz="2400" dirty="0" smtClean="0"/>
          </a:p>
          <a:p>
            <a:pPr lvl="0">
              <a:spcBef>
                <a:spcPct val="0"/>
              </a:spcBef>
              <a:buClrTx/>
              <a:buNone/>
            </a:pPr>
            <a:r>
              <a:rPr lang="zh-CN" altLang="zh-CN" sz="2400" dirty="0" smtClean="0"/>
              <a:t>和</a:t>
            </a:r>
            <a:r>
              <a:rPr lang="zh-CN" altLang="zh-CN" sz="2400" dirty="0"/>
              <a:t>内阻计算模块</a:t>
            </a:r>
          </a:p>
          <a:p>
            <a:pPr eaLnBrk="1" hangingPunct="1">
              <a:spcBef>
                <a:spcPct val="0"/>
              </a:spcBef>
              <a:buClrTx/>
              <a:buNone/>
            </a:pP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8" y="3294559"/>
            <a:ext cx="3996891" cy="29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56" y="498748"/>
            <a:ext cx="89549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3472140"/>
            <a:ext cx="4260850" cy="250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4017980" y="4684501"/>
            <a:ext cx="553014" cy="3731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sp>
        <p:nvSpPr>
          <p:cNvPr id="2" name="文本框 1"/>
          <p:cNvSpPr txBox="1"/>
          <p:nvPr/>
        </p:nvSpPr>
        <p:spPr>
          <a:xfrm>
            <a:off x="1205089" y="5896863"/>
            <a:ext cx="2150772" cy="369332"/>
          </a:xfrm>
          <a:prstGeom prst="rect">
            <a:avLst/>
          </a:prstGeom>
          <a:noFill/>
        </p:spPr>
        <p:txBody>
          <a:bodyPr wrap="square" rtlCol="0">
            <a:spAutoFit/>
          </a:bodyPr>
          <a:lstStyle/>
          <a:p>
            <a:r>
              <a:rPr lang="en-US" altLang="zh-CN" dirty="0" err="1" smtClean="0"/>
              <a:t>Rint</a:t>
            </a:r>
            <a:r>
              <a:rPr lang="zh-CN" altLang="en-US" dirty="0" smtClean="0"/>
              <a:t>模型</a:t>
            </a:r>
            <a:endParaRPr lang="zh-CN" altLang="en-US" dirty="0"/>
          </a:p>
        </p:txBody>
      </p:sp>
      <p:sp>
        <p:nvSpPr>
          <p:cNvPr id="3" name="文本框 2"/>
          <p:cNvSpPr txBox="1"/>
          <p:nvPr/>
        </p:nvSpPr>
        <p:spPr>
          <a:xfrm>
            <a:off x="5980551" y="5909970"/>
            <a:ext cx="2335123" cy="369332"/>
          </a:xfrm>
          <a:prstGeom prst="rect">
            <a:avLst/>
          </a:prstGeom>
          <a:noFill/>
        </p:spPr>
        <p:txBody>
          <a:bodyPr wrap="square" rtlCol="0">
            <a:spAutoFit/>
          </a:bodyPr>
          <a:lstStyle/>
          <a:p>
            <a:r>
              <a:rPr lang="zh-CN" altLang="en-US" dirty="0" smtClean="0"/>
              <a:t>二阶</a:t>
            </a:r>
            <a:r>
              <a:rPr lang="en-US" altLang="zh-CN" dirty="0" smtClean="0"/>
              <a:t>RC</a:t>
            </a:r>
            <a:r>
              <a:rPr lang="zh-CN" altLang="en-US" dirty="0" smtClean="0"/>
              <a:t>模型</a:t>
            </a:r>
            <a:endParaRPr lang="zh-CN" altLang="en-US" dirty="0"/>
          </a:p>
        </p:txBody>
      </p:sp>
      <p:sp>
        <p:nvSpPr>
          <p:cNvPr id="4" name="圆角矩形 3"/>
          <p:cNvSpPr/>
          <p:nvPr/>
        </p:nvSpPr>
        <p:spPr>
          <a:xfrm>
            <a:off x="2876036" y="5909970"/>
            <a:ext cx="2661879" cy="948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83419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additive="base">
                                        <p:cTn id="12" dur="500" fill="hold"/>
                                        <p:tgtEl>
                                          <p:spTgt spid="16388"/>
                                        </p:tgtEl>
                                        <p:attrNameLst>
                                          <p:attrName>ppt_x</p:attrName>
                                        </p:attrNameLst>
                                      </p:cBhvr>
                                      <p:tavLst>
                                        <p:tav tm="0">
                                          <p:val>
                                            <p:strVal val="#ppt_x"/>
                                          </p:val>
                                        </p:tav>
                                        <p:tav tm="100000">
                                          <p:val>
                                            <p:strVal val="#ppt_x"/>
                                          </p:val>
                                        </p:tav>
                                      </p:tavLst>
                                    </p:anim>
                                    <p:anim calcmode="lin" valueType="num">
                                      <p:cBhvr additive="base">
                                        <p:cTn id="13"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475"/>
          <p:cNvSpPr>
            <a:spLocks noChangeArrowheads="1"/>
          </p:cNvSpPr>
          <p:nvPr/>
        </p:nvSpPr>
        <p:spPr bwMode="gray">
          <a:xfrm>
            <a:off x="5520171" y="1156468"/>
            <a:ext cx="3341800" cy="2544139"/>
          </a:xfrm>
          <a:prstGeom prst="roundRect">
            <a:avLst>
              <a:gd name="adj" fmla="val 16667"/>
            </a:avLst>
          </a:prstGeom>
          <a:gradFill rotWithShape="1">
            <a:gsLst>
              <a:gs pos="0">
                <a:schemeClr val="bg2"/>
              </a:gs>
              <a:gs pos="100000">
                <a:schemeClr val="bg1"/>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980898" y="97427"/>
            <a:ext cx="195234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smtClean="0">
                <a:solidFill>
                  <a:schemeClr val="bg1"/>
                </a:solidFill>
                <a:latin typeface="微软雅黑" panose="020B0503020204020204" pitchFamily="34" charset="-122"/>
                <a:ea typeface="微软雅黑" panose="020B0503020204020204" pitchFamily="34" charset="-122"/>
              </a:rPr>
              <a:t>SOC</a:t>
            </a:r>
            <a:r>
              <a:rPr lang="zh-CN" altLang="en-US" sz="1600" spc="300" dirty="0" smtClean="0">
                <a:solidFill>
                  <a:schemeClr val="bg1"/>
                </a:solidFill>
                <a:latin typeface="微软雅黑" panose="020B0503020204020204" pitchFamily="34" charset="-122"/>
                <a:ea typeface="微软雅黑" panose="020B0503020204020204" pitchFamily="34" charset="-122"/>
              </a:rPr>
              <a:t>估计算法仿真</a:t>
            </a:r>
            <a:endParaRPr lang="zh-HK" altLang="en-US" sz="1600" spc="300" dirty="0">
              <a:solidFill>
                <a:schemeClr val="bg1"/>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13757" y="90913"/>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rgbClr val="666666"/>
                </a:solidFill>
                <a:latin typeface="微软雅黑" panose="020B0503020204020204" pitchFamily="34" charset="-122"/>
                <a:ea typeface="微软雅黑" panose="020B0503020204020204" pitchFamily="34" charset="-122"/>
              </a:rPr>
              <a:t>电池模型的再</a:t>
            </a:r>
            <a:r>
              <a:rPr lang="zh-CN" altLang="en-US" sz="1600" spc="300" dirty="0" smtClean="0">
                <a:solidFill>
                  <a:srgbClr val="666666"/>
                </a:solidFill>
                <a:latin typeface="微软雅黑" panose="020B0503020204020204" pitchFamily="34" charset="-122"/>
                <a:ea typeface="微软雅黑" panose="020B0503020204020204" pitchFamily="34" charset="-122"/>
              </a:rPr>
              <a:t>开发</a:t>
            </a:r>
            <a:endParaRPr lang="zh-CN" altLang="en-US" sz="1600" spc="300" dirty="0">
              <a:solidFill>
                <a:srgbClr val="666666"/>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文本框 5"/>
          <p:cNvSpPr txBox="1">
            <a:spLocks noChangeArrowheads="1"/>
          </p:cNvSpPr>
          <p:nvPr/>
        </p:nvSpPr>
        <p:spPr bwMode="auto">
          <a:xfrm>
            <a:off x="0" y="711717"/>
            <a:ext cx="2301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spcBef>
                <a:spcPct val="0"/>
              </a:spcBef>
              <a:buClrTx/>
              <a:buNone/>
            </a:pPr>
            <a:r>
              <a:rPr lang="en-US" altLang="zh-CN" sz="2400" dirty="0" err="1"/>
              <a:t>SOC</a:t>
            </a:r>
            <a:r>
              <a:rPr lang="zh-CN" altLang="zh-CN" sz="2400" dirty="0"/>
              <a:t>估算模块</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16" name="右箭头 15"/>
          <p:cNvSpPr/>
          <p:nvPr/>
        </p:nvSpPr>
        <p:spPr>
          <a:xfrm rot="5400000">
            <a:off x="2457264" y="3117414"/>
            <a:ext cx="592657" cy="3953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a typeface="宋体" panose="02010600030101010101" pitchFamily="2"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24" y="1043100"/>
            <a:ext cx="5217018" cy="27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81" y="3611431"/>
            <a:ext cx="5846958" cy="188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0" y="5592592"/>
            <a:ext cx="77481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a:spLocks noChangeArrowheads="1"/>
          </p:cNvSpPr>
          <p:nvPr/>
        </p:nvSpPr>
        <p:spPr bwMode="auto">
          <a:xfrm>
            <a:off x="5497591" y="1462554"/>
            <a:ext cx="33869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     参考</a:t>
            </a:r>
            <a:r>
              <a:rPr lang="zh-CN" altLang="en-US" sz="2000" dirty="0">
                <a:latin typeface="微软雅黑" panose="020B0503020204020204" pitchFamily="34" charset="-122"/>
                <a:ea typeface="微软雅黑" panose="020B0503020204020204" pitchFamily="34" charset="-122"/>
              </a:rPr>
              <a:t>模型是根据安时法通过不断迭代的方式计算电池的</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值，改进的状态方程是通过</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函数文件来进行电池电流和</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4034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schemeClr val="bg1"/>
                    </a:solidFill>
                    <a:latin typeface="微软雅黑" panose="020B0503020204020204" pitchFamily="34" charset="-122"/>
                    <a:ea typeface="微软雅黑" panose="020B0503020204020204" pitchFamily="34" charset="-122"/>
                  </a:rPr>
                  <a:t>论文背景及意义</a:t>
                </a:r>
                <a:endParaRPr lang="zh-HK" altLang="en-US" sz="40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4155054" y="100212"/>
            <a:ext cx="20360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SOC</a:t>
            </a:r>
            <a:r>
              <a:rPr lang="zh-CN" altLang="en-US" sz="1600" spc="300" dirty="0">
                <a:solidFill>
                  <a:srgbClr val="666666"/>
                </a:solidFill>
                <a:latin typeface="微软雅黑" panose="020B0503020204020204" pitchFamily="34" charset="-122"/>
                <a:ea typeface="微软雅黑" panose="020B0503020204020204" pitchFamily="34" charset="-122"/>
              </a:rPr>
              <a:t>估计算法仿真</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23029" y="115360"/>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chemeClr val="bg1"/>
                </a:solidFill>
                <a:latin typeface="微软雅黑" panose="020B0503020204020204" pitchFamily="34" charset="-122"/>
                <a:ea typeface="微软雅黑" panose="020B0503020204020204" pitchFamily="34" charset="-122"/>
              </a:rPr>
              <a:t>电池模型的再开发</a:t>
            </a: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2632303815"/>
              </p:ext>
            </p:extLst>
          </p:nvPr>
        </p:nvGraphicFramePr>
        <p:xfrm>
          <a:off x="845802" y="4454115"/>
          <a:ext cx="7632700" cy="1889126"/>
        </p:xfrm>
        <a:graphic>
          <a:graphicData uri="http://schemas.openxmlformats.org/drawingml/2006/table">
            <a:tbl>
              <a:tblPr/>
              <a:tblGrid>
                <a:gridCol w="847725"/>
                <a:gridCol w="847725"/>
                <a:gridCol w="847725"/>
                <a:gridCol w="849313"/>
                <a:gridCol w="847725"/>
                <a:gridCol w="847725"/>
                <a:gridCol w="847725"/>
                <a:gridCol w="849312"/>
                <a:gridCol w="847725"/>
              </a:tblGrid>
              <a:tr h="9445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行驶</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时间</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行驶</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里程</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速度</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速度</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加速</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最大</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减速</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加速</a:t>
                      </a:r>
                      <a:endParaRPr kumimoji="0" lang="zh-CN" sz="1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平均</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减速</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停车</a:t>
                      </a:r>
                      <a:endParaRPr kumimoji="0" 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时间</a:t>
                      </a:r>
                      <a:endParaRPr kumimoji="0" 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445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1060</a:t>
                      </a:r>
                      <a:endPar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s</a:t>
                      </a:r>
                      <a:endParaRPr kumimoji="0" lang="zh-CN" altLang="zh-CN" sz="1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8.94</a:t>
                      </a:r>
                      <a:endParaRPr kumimoji="0" lang="zh-CN"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km</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93.34</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30.32</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Km/h</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1.96</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-2.07</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0.48</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-0.58</a:t>
                      </a:r>
                      <a:endParaRPr kumimoji="0" lang="zh-CN" altLang="zh-CN" sz="10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smtClean="0">
                          <a:ln>
                            <a:noFill/>
                          </a:ln>
                          <a:solidFill>
                            <a:srgbClr val="163794"/>
                          </a:solidFill>
                          <a:effectLst/>
                          <a:latin typeface="Arial" panose="020B0604020202020204" pitchFamily="34" charset="0"/>
                          <a:ea typeface="宋体" panose="02010600030101010101" pitchFamily="2" charset="-122"/>
                        </a:rPr>
                        <a:t>m/s^2</a:t>
                      </a:r>
                      <a:endParaRPr kumimoji="0" lang="zh-CN" altLang="zh-CN" sz="1000" b="0" i="0" u="none" strike="noStrike" cap="none" normalizeH="0" baseline="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353</a:t>
                      </a:r>
                      <a:endParaRPr kumimoji="0" lang="zh-CN" altLang="zh-CN" sz="10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ts val="2000"/>
                        </a:lnSpc>
                        <a:spcBef>
                          <a:spcPct val="0"/>
                        </a:spcBef>
                        <a:spcAft>
                          <a:spcPct val="0"/>
                        </a:spcAft>
                        <a:buClrTx/>
                        <a:buSzTx/>
                        <a:buFontTx/>
                        <a:buNone/>
                        <a:tabLst/>
                      </a:pPr>
                      <a:r>
                        <a:rPr kumimoji="0" lang="en-US" altLang="zh-CN" sz="1200" b="0" i="0" u="none" strike="noStrike" cap="none" normalizeH="0" baseline="0" dirty="0" smtClean="0">
                          <a:ln>
                            <a:noFill/>
                          </a:ln>
                          <a:solidFill>
                            <a:srgbClr val="163794"/>
                          </a:solidFill>
                          <a:effectLst/>
                          <a:latin typeface="Arial" panose="020B0604020202020204" pitchFamily="34" charset="0"/>
                          <a:ea typeface="宋体" panose="02010600030101010101" pitchFamily="2" charset="-122"/>
                        </a:rPr>
                        <a:t>s</a:t>
                      </a:r>
                      <a:endParaRPr kumimoji="0" lang="zh-CN" altLang="zh-CN" sz="1000" b="0" i="0" u="none" strike="noStrike" cap="none" normalizeH="0" baseline="0" dirty="0" smtClean="0">
                        <a:ln>
                          <a:noFill/>
                        </a:ln>
                        <a:solidFill>
                          <a:srgbClr val="163794"/>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DE"/>
                    </a:solidFill>
                  </a:tcPr>
                </a:tc>
              </a:tr>
            </a:tbl>
          </a:graphicData>
        </a:graphic>
      </p:graphicFrame>
      <p:pic>
        <p:nvPicPr>
          <p:cNvPr id="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6" y="1504893"/>
            <a:ext cx="4439344" cy="257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5"/>
          <p:cNvSpPr txBox="1">
            <a:spLocks noChangeArrowheads="1"/>
          </p:cNvSpPr>
          <p:nvPr/>
        </p:nvSpPr>
        <p:spPr bwMode="auto">
          <a:xfrm>
            <a:off x="46575" y="766705"/>
            <a:ext cx="313450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en-US" altLang="zh-CN" sz="2400" dirty="0" err="1" smtClean="0">
                <a:ea typeface="宋体" panose="02010600030101010101" pitchFamily="2" charset="-122"/>
              </a:rPr>
              <a:t>UDDSHDV</a:t>
            </a:r>
            <a:r>
              <a:rPr lang="zh-CN" altLang="en-US" sz="2400" dirty="0" smtClean="0">
                <a:ea typeface="宋体" panose="02010600030101010101" pitchFamily="2" charset="-122"/>
              </a:rPr>
              <a:t>道路工况</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20" name="文本框 22"/>
          <p:cNvSpPr txBox="1">
            <a:spLocks noChangeArrowheads="1"/>
          </p:cNvSpPr>
          <p:nvPr/>
        </p:nvSpPr>
        <p:spPr bwMode="auto">
          <a:xfrm>
            <a:off x="4946919" y="1763886"/>
            <a:ext cx="39008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该工况代表重型货车城市道路运行工况，可以准确的描述重型汽车在城市道路行驶中各时间点的速度、加速度和爬坡力度等信息，用于本文城市物流汽车实际行驶情况的实验十分贴切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905723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4155054" y="100212"/>
            <a:ext cx="20360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2656" y="112450"/>
            <a:ext cx="2150976" cy="338554"/>
          </a:xfrm>
          <a:prstGeom prst="rect">
            <a:avLst/>
          </a:prstGeom>
          <a:noFill/>
        </p:spPr>
        <p:txBody>
          <a:bodyPr wrap="square" rtlCol="0">
            <a:spAutoFit/>
          </a:bodyPr>
          <a:lstStyle/>
          <a:p>
            <a:r>
              <a:rPr lang="zh-CN" altLang="en-US" sz="1600" spc="300" dirty="0">
                <a:solidFill>
                  <a:schemeClr val="bg1"/>
                </a:solidFill>
                <a:latin typeface="微软雅黑" panose="020B0503020204020204" pitchFamily="34" charset="-122"/>
                <a:ea typeface="微软雅黑" panose="020B0503020204020204" pitchFamily="34" charset="-122"/>
              </a:rPr>
              <a:t>搭建车身模块</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87142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29296" y="90883"/>
            <a:ext cx="2297262" cy="615553"/>
          </a:xfrm>
          <a:prstGeom prst="rect">
            <a:avLst/>
          </a:prstGeom>
          <a:noFill/>
        </p:spPr>
        <p:txBody>
          <a:bodyPr wrap="square" rtlCol="0">
            <a:spAutoFit/>
          </a:bodyPr>
          <a:lstStyle/>
          <a:p>
            <a:r>
              <a:rPr lang="en-US" altLang="zh-CN" sz="1600" spc="300" dirty="0" err="1">
                <a:solidFill>
                  <a:srgbClr val="666666"/>
                </a:solidFill>
                <a:latin typeface="微软雅黑" panose="020B0503020204020204" pitchFamily="34" charset="-122"/>
                <a:ea typeface="微软雅黑" panose="020B0503020204020204" pitchFamily="34" charset="-122"/>
              </a:rPr>
              <a:t>SOC</a:t>
            </a:r>
            <a:r>
              <a:rPr lang="zh-CN" altLang="en-US" sz="1600" spc="300" dirty="0">
                <a:solidFill>
                  <a:srgbClr val="666666"/>
                </a:solidFill>
                <a:latin typeface="微软雅黑" panose="020B0503020204020204" pitchFamily="34" charset="-122"/>
                <a:ea typeface="微软雅黑" panose="020B0503020204020204" pitchFamily="34" charset="-122"/>
              </a:rPr>
              <a:t>估计算法仿真</a:t>
            </a:r>
            <a:endParaRPr lang="zh-HK" altLang="en-US" sz="1600" spc="300" dirty="0">
              <a:solidFill>
                <a:srgbClr val="666666"/>
              </a:solidFill>
              <a:latin typeface="微软雅黑" panose="020B0503020204020204" pitchFamily="34" charset="-122"/>
              <a:ea typeface="微软雅黑" panose="020B0503020204020204" pitchFamily="34" charset="-122"/>
            </a:endParaRPr>
          </a:p>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031270" y="9088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4"/>
          <p:cNvSpPr txBox="1">
            <a:spLocks noChangeArrowheads="1"/>
          </p:cNvSpPr>
          <p:nvPr/>
        </p:nvSpPr>
        <p:spPr bwMode="auto">
          <a:xfrm>
            <a:off x="1923029" y="115360"/>
            <a:ext cx="223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600" spc="300" dirty="0">
                <a:solidFill>
                  <a:schemeClr val="bg1"/>
                </a:solidFill>
                <a:latin typeface="微软雅黑" panose="020B0503020204020204" pitchFamily="34" charset="-122"/>
                <a:ea typeface="微软雅黑" panose="020B0503020204020204" pitchFamily="34" charset="-122"/>
              </a:rPr>
              <a:t>电池模型的再开发</a:t>
            </a:r>
          </a:p>
        </p:txBody>
      </p:sp>
      <p:sp>
        <p:nvSpPr>
          <p:cNvPr id="5" name="Rectangle 6"/>
          <p:cNvSpPr>
            <a:spLocks noChangeArrowheads="1"/>
          </p:cNvSpPr>
          <p:nvPr/>
        </p:nvSpPr>
        <p:spPr bwMode="auto">
          <a:xfrm>
            <a:off x="3816195" y="8638313"/>
            <a:ext cx="7947673" cy="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5"/>
          <p:cNvSpPr txBox="1">
            <a:spLocks noChangeArrowheads="1"/>
          </p:cNvSpPr>
          <p:nvPr/>
        </p:nvSpPr>
        <p:spPr bwMode="auto">
          <a:xfrm>
            <a:off x="80963" y="831904"/>
            <a:ext cx="8655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None/>
            </a:pPr>
            <a:r>
              <a:rPr lang="zh-CN" altLang="en-US" sz="2400" dirty="0">
                <a:ea typeface="宋体" panose="02010600030101010101" pitchFamily="2" charset="-122"/>
              </a:rPr>
              <a:t>实际工况实验对比图</a:t>
            </a:r>
            <a:endParaRPr lang="en-US" altLang="zh-CN" sz="2400" b="1" dirty="0">
              <a:solidFill>
                <a:srgbClr val="163794"/>
              </a:solidFill>
              <a:ea typeface="宋体" panose="02010600030101010101" pitchFamily="2" charset="-122"/>
            </a:endParaRPr>
          </a:p>
          <a:p>
            <a:pPr>
              <a:spcBef>
                <a:spcPct val="0"/>
              </a:spcBef>
              <a:buClrTx/>
              <a:buFontTx/>
              <a:buNone/>
            </a:pPr>
            <a:endParaRPr lang="zh-CN" altLang="en-US" sz="1800" dirty="0">
              <a:ea typeface="宋体" panose="02010600030101010101" pitchFamily="2" charset="-122"/>
            </a:endParaRPr>
          </a:p>
        </p:txBody>
      </p:sp>
      <p:sp>
        <p:nvSpPr>
          <p:cNvPr id="21" name="任意多边形 20"/>
          <p:cNvSpPr/>
          <p:nvPr/>
        </p:nvSpPr>
        <p:spPr>
          <a:xfrm>
            <a:off x="1121999" y="5074886"/>
            <a:ext cx="7175500" cy="1616075"/>
          </a:xfrm>
          <a:custGeom>
            <a:avLst/>
            <a:gdLst>
              <a:gd name="connsiteX0" fmla="*/ 0 w 8524424"/>
              <a:gd name="connsiteY0" fmla="*/ 0 h 1836057"/>
              <a:gd name="connsiteX1" fmla="*/ 5521056 w 8524424"/>
              <a:gd name="connsiteY1" fmla="*/ 0 h 1836057"/>
              <a:gd name="connsiteX2" fmla="*/ 5686462 w 8524424"/>
              <a:gd name="connsiteY2" fmla="*/ 236084 h 1836057"/>
              <a:gd name="connsiteX3" fmla="*/ 5851869 w 8524424"/>
              <a:gd name="connsiteY3" fmla="*/ 0 h 1836057"/>
              <a:gd name="connsiteX4" fmla="*/ 8524424 w 8524424"/>
              <a:gd name="connsiteY4" fmla="*/ 0 h 1836057"/>
              <a:gd name="connsiteX5" fmla="*/ 8524424 w 8524424"/>
              <a:gd name="connsiteY5" fmla="*/ 1836057 h 1836057"/>
              <a:gd name="connsiteX6" fmla="*/ 0 w 8524424"/>
              <a:gd name="connsiteY6" fmla="*/ 1836057 h 183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4424" h="1836057">
                <a:moveTo>
                  <a:pt x="0" y="0"/>
                </a:moveTo>
                <a:lnTo>
                  <a:pt x="5521056" y="0"/>
                </a:lnTo>
                <a:lnTo>
                  <a:pt x="5686462" y="236084"/>
                </a:lnTo>
                <a:lnTo>
                  <a:pt x="5851869" y="0"/>
                </a:lnTo>
                <a:lnTo>
                  <a:pt x="8524424" y="0"/>
                </a:lnTo>
                <a:lnTo>
                  <a:pt x="8524424" y="1836057"/>
                </a:lnTo>
                <a:lnTo>
                  <a:pt x="0" y="1836057"/>
                </a:lnTo>
                <a:close/>
              </a:path>
            </a:pathLst>
          </a:cu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文本框 21"/>
          <p:cNvSpPr txBox="1">
            <a:spLocks noChangeArrowheads="1"/>
          </p:cNvSpPr>
          <p:nvPr/>
        </p:nvSpPr>
        <p:spPr bwMode="auto">
          <a:xfrm>
            <a:off x="1559133" y="5234155"/>
            <a:ext cx="673836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     两者</a:t>
            </a:r>
            <a:r>
              <a:rPr lang="zh-CN" altLang="en-US" sz="2000" dirty="0">
                <a:latin typeface="微软雅黑" panose="020B0503020204020204" pitchFamily="34" charset="-122"/>
                <a:ea typeface="微软雅黑" panose="020B0503020204020204" pitchFamily="34" charset="-122"/>
              </a:rPr>
              <a:t>算法的估计效果均会随着时间的增长而有所降低，但是可以明显的看出分数阶模型的估计效果变坏趋势更加的平坦，所以基于分数阶的无迹卡尔曼滤波</a:t>
            </a:r>
            <a:r>
              <a:rPr lang="en-US" altLang="zh-CN" sz="2000" dirty="0" err="1">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估计算法具有更高的精度，降低了估计误差。</a:t>
            </a:r>
            <a:endParaRPr lang="en-US" altLang="zh-CN" sz="2000" dirty="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4" y="1213877"/>
            <a:ext cx="4934570" cy="3742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054" y="1213877"/>
            <a:ext cx="4988946" cy="37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8171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论文总结及展望</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1191413175"/>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112532" y="107423"/>
            <a:ext cx="198953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11" name="文本框 10"/>
          <p:cNvSpPr txBox="1"/>
          <p:nvPr/>
        </p:nvSpPr>
        <p:spPr>
          <a:xfrm>
            <a:off x="60525" y="123318"/>
            <a:ext cx="2105232"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论文总结及展望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0" name="文本框 12"/>
          <p:cNvSpPr>
            <a:spLocks noChangeArrowheads="1"/>
          </p:cNvSpPr>
          <p:nvPr/>
        </p:nvSpPr>
        <p:spPr bwMode="auto">
          <a:xfrm>
            <a:off x="5385008" y="874391"/>
            <a:ext cx="3604445" cy="2423874"/>
          </a:xfrm>
          <a:prstGeom prst="roundRect">
            <a:avLst>
              <a:gd name="adj" fmla="val 3227"/>
            </a:avLst>
          </a:prstGeom>
          <a:solidFill>
            <a:schemeClr val="bg1"/>
          </a:solid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F67872"/>
                </a:solidFill>
                <a:latin typeface="微软雅黑" panose="020B0503020204020204" pitchFamily="34" charset="-122"/>
                <a:ea typeface="微软雅黑" panose="020B0503020204020204" pitchFamily="34" charset="-122"/>
              </a:rPr>
              <a:t>展望：</a:t>
            </a:r>
            <a:endParaRPr lang="en-US" altLang="zh-CN" sz="1800" dirty="0">
              <a:solidFill>
                <a:schemeClr val="bg1"/>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、更高阶的等效电路模型来表征锂电池的状态，以提高模型的准确度</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UT</a:t>
            </a:r>
            <a:r>
              <a:rPr lang="zh-CN" altLang="en-US" sz="1800" dirty="0">
                <a:latin typeface="微软雅黑" panose="020B0503020204020204" pitchFamily="34" charset="-122"/>
                <a:ea typeface="微软雅黑" panose="020B0503020204020204" pitchFamily="34" charset="-122"/>
              </a:rPr>
              <a:t>变换中粒子的选取也存在不同的方法可以</a:t>
            </a:r>
            <a:r>
              <a:rPr lang="zh-CN" altLang="en-US" sz="1800" dirty="0" smtClean="0">
                <a:latin typeface="微软雅黑" panose="020B0503020204020204" pitchFamily="34" charset="-122"/>
                <a:ea typeface="微软雅黑" panose="020B0503020204020204" pitchFamily="34" charset="-122"/>
              </a:rPr>
              <a:t>尝试；</a:t>
            </a:r>
            <a:endParaRPr lang="en-US" altLang="zh-CN" sz="18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、实际需求下可以进行多工况的对比</a:t>
            </a:r>
            <a:r>
              <a:rPr lang="zh-CN" altLang="en-US" sz="1800" dirty="0" smtClean="0">
                <a:latin typeface="微软雅黑" panose="020B0503020204020204" pitchFamily="34" charset="-122"/>
                <a:ea typeface="微软雅黑" panose="020B0503020204020204" pitchFamily="34" charset="-122"/>
              </a:rPr>
              <a:t>实验。</a:t>
            </a:r>
            <a:endParaRPr lang="en-US" altLang="zh-CN" sz="1800" dirty="0">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073438069"/>
              </p:ext>
            </p:extLst>
          </p:nvPr>
        </p:nvGraphicFramePr>
        <p:xfrm>
          <a:off x="112532" y="615968"/>
          <a:ext cx="4565629" cy="6090286"/>
        </p:xfrm>
        <a:graphic>
          <a:graphicData uri="http://schemas.openxmlformats.org/presentationml/2006/ole">
            <mc:AlternateContent xmlns:mc="http://schemas.openxmlformats.org/markup-compatibility/2006">
              <mc:Choice xmlns:v="urn:schemas-microsoft-com:vml" Requires="v">
                <p:oleObj spid="_x0000_s26637" name="Visio" r:id="rId3" imgW="7277010" imgH="6724519" progId="Visio.Drawing.15">
                  <p:embed/>
                </p:oleObj>
              </mc:Choice>
              <mc:Fallback>
                <p:oleObj name="Visio" r:id="rId3" imgW="7277010" imgH="6724519"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32" y="615968"/>
                        <a:ext cx="4565629" cy="6090286"/>
                      </a:xfrm>
                      <a:prstGeom prst="rect">
                        <a:avLst/>
                      </a:prstGeom>
                      <a:noFill/>
                    </p:spPr>
                  </p:pic>
                </p:oleObj>
              </mc:Fallback>
            </mc:AlternateContent>
          </a:graphicData>
        </a:graphic>
      </p:graphicFrame>
      <p:sp>
        <p:nvSpPr>
          <p:cNvPr id="15" name="矩形 14"/>
          <p:cNvSpPr/>
          <p:nvPr/>
        </p:nvSpPr>
        <p:spPr>
          <a:xfrm>
            <a:off x="997531" y="994717"/>
            <a:ext cx="3213100" cy="2578380"/>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endParaRPr lang="en-US" altLang="zh-CN" dirty="0">
              <a:latin typeface="微软雅黑" panose="020B0503020204020204" pitchFamily="34" charset="-122"/>
              <a:ea typeface="微软雅黑" panose="020B0503020204020204" pitchFamily="34" charset="-122"/>
            </a:endParaRPr>
          </a:p>
        </p:txBody>
      </p:sp>
      <p:sp>
        <p:nvSpPr>
          <p:cNvPr id="18" name="矩形 17"/>
          <p:cNvSpPr/>
          <p:nvPr/>
        </p:nvSpPr>
        <p:spPr>
          <a:xfrm>
            <a:off x="1524117" y="1593978"/>
            <a:ext cx="1811185"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solidFill>
                  <a:schemeClr val="tx1"/>
                </a:solidFill>
                <a:latin typeface="微软雅黑" panose="020B0503020204020204" pitchFamily="34" charset="-122"/>
                <a:ea typeface="微软雅黑" panose="020B0503020204020204" pitchFamily="34" charset="-122"/>
              </a:rPr>
              <a:t>考虑频段</a:t>
            </a:r>
            <a:r>
              <a:rPr lang="zh-CN" altLang="en-US" b="1" spc="300" dirty="0" smtClean="0">
                <a:solidFill>
                  <a:schemeClr val="tx1"/>
                </a:solidFill>
                <a:latin typeface="微软雅黑" panose="020B0503020204020204" pitchFamily="34" charset="-122"/>
                <a:ea typeface="微软雅黑" panose="020B0503020204020204" pitchFamily="34" charset="-122"/>
              </a:rPr>
              <a:t>值改进</a:t>
            </a:r>
            <a:r>
              <a:rPr lang="zh-CN" altLang="en-US" b="1" spc="300" dirty="0">
                <a:solidFill>
                  <a:schemeClr val="tx1"/>
                </a:solidFill>
                <a:latin typeface="微软雅黑" panose="020B0503020204020204" pitchFamily="34" charset="-122"/>
                <a:ea typeface="微软雅黑" panose="020B0503020204020204" pitchFamily="34" charset="-122"/>
              </a:rPr>
              <a:t>二阶</a:t>
            </a:r>
            <a:r>
              <a:rPr lang="en-US" altLang="zh-CN" b="1" spc="300" dirty="0">
                <a:solidFill>
                  <a:schemeClr val="tx1"/>
                </a:solidFill>
                <a:latin typeface="微软雅黑" panose="020B0503020204020204" pitchFamily="34" charset="-122"/>
                <a:ea typeface="微软雅黑" panose="020B0503020204020204" pitchFamily="34" charset="-122"/>
              </a:rPr>
              <a:t>RC</a:t>
            </a:r>
            <a:r>
              <a:rPr lang="zh-CN" altLang="en-US" b="1" spc="300" dirty="0">
                <a:solidFill>
                  <a:schemeClr val="tx1"/>
                </a:solidFill>
                <a:latin typeface="微软雅黑" panose="020B0503020204020204" pitchFamily="34" charset="-122"/>
                <a:ea typeface="微软雅黑" panose="020B0503020204020204" pitchFamily="34" charset="-122"/>
              </a:rPr>
              <a:t>模型</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135841" y="3661949"/>
            <a:ext cx="4542319" cy="1083126"/>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20" name="矩形 19"/>
          <p:cNvSpPr/>
          <p:nvPr/>
        </p:nvSpPr>
        <p:spPr>
          <a:xfrm>
            <a:off x="997531" y="3710315"/>
            <a:ext cx="3062148"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solidFill>
                  <a:schemeClr val="tx1"/>
                </a:solidFill>
                <a:latin typeface="微软雅黑" panose="020B0503020204020204" pitchFamily="34" charset="-122"/>
                <a:ea typeface="微软雅黑" panose="020B0503020204020204" pitchFamily="34" charset="-122"/>
              </a:rPr>
              <a:t>动态切换</a:t>
            </a:r>
            <a:r>
              <a:rPr lang="zh-CN" altLang="en-US" b="1" spc="300" dirty="0" smtClean="0">
                <a:solidFill>
                  <a:schemeClr val="tx1"/>
                </a:solidFill>
                <a:latin typeface="微软雅黑" panose="020B0503020204020204" pitchFamily="34" charset="-122"/>
                <a:ea typeface="微软雅黑" panose="020B0503020204020204" pitchFamily="34" charset="-122"/>
              </a:rPr>
              <a:t>采样</a:t>
            </a:r>
            <a:endParaRPr lang="en-US" altLang="zh-CN" b="1" spc="300" dirty="0" smtClean="0">
              <a:solidFill>
                <a:schemeClr val="tx1"/>
              </a:solidFill>
              <a:latin typeface="微软雅黑" panose="020B0503020204020204" pitchFamily="34" charset="-122"/>
              <a:ea typeface="微软雅黑" panose="020B0503020204020204" pitchFamily="34" charset="-122"/>
            </a:endParaRPr>
          </a:p>
          <a:p>
            <a:pPr algn="ctr"/>
            <a:r>
              <a:rPr lang="zh-CN" altLang="en-US" b="1" spc="300" dirty="0" smtClean="0">
                <a:solidFill>
                  <a:schemeClr val="tx1"/>
                </a:solidFill>
                <a:latin typeface="微软雅黑" panose="020B0503020204020204" pitchFamily="34" charset="-122"/>
                <a:ea typeface="微软雅黑" panose="020B0503020204020204" pitchFamily="34" charset="-122"/>
              </a:rPr>
              <a:t>优化</a:t>
            </a:r>
            <a:r>
              <a:rPr lang="en-US" altLang="zh-CN" b="1" spc="300" dirty="0" err="1" smtClean="0">
                <a:solidFill>
                  <a:schemeClr val="tx1"/>
                </a:solidFill>
                <a:latin typeface="微软雅黑" panose="020B0503020204020204" pitchFamily="34" charset="-122"/>
                <a:ea typeface="微软雅黑" panose="020B0503020204020204" pitchFamily="34" charset="-122"/>
              </a:rPr>
              <a:t>SOC</a:t>
            </a:r>
            <a:r>
              <a:rPr lang="zh-CN" altLang="en-US" b="1" spc="300" dirty="0">
                <a:solidFill>
                  <a:schemeClr val="tx1"/>
                </a:solidFill>
                <a:latin typeface="微软雅黑" panose="020B0503020204020204" pitchFamily="34" charset="-122"/>
                <a:ea typeface="微软雅黑" panose="020B0503020204020204" pitchFamily="34" charset="-122"/>
              </a:rPr>
              <a:t>估计算法</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536910" y="4963979"/>
            <a:ext cx="4141250" cy="1635653"/>
          </a:xfrm>
          <a:prstGeom prst="rect">
            <a:avLst/>
          </a:prstGeom>
          <a:solidFill>
            <a:srgbClr val="F9A19D">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ndParaRPr>
          </a:p>
        </p:txBody>
      </p:sp>
      <p:sp>
        <p:nvSpPr>
          <p:cNvPr id="22" name="矩形 21"/>
          <p:cNvSpPr/>
          <p:nvPr/>
        </p:nvSpPr>
        <p:spPr>
          <a:xfrm>
            <a:off x="898635" y="5269095"/>
            <a:ext cx="3062148" cy="9847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solidFill>
                  <a:schemeClr val="tx1"/>
                </a:solidFill>
                <a:latin typeface="微软雅黑" panose="020B0503020204020204" pitchFamily="34" charset="-122"/>
                <a:ea typeface="微软雅黑" panose="020B0503020204020204" pitchFamily="34" charset="-122"/>
              </a:rPr>
              <a:t>实时工况</a:t>
            </a:r>
            <a:endParaRPr lang="en-US" altLang="zh-CN" b="1" spc="300" dirty="0" smtClean="0">
              <a:solidFill>
                <a:schemeClr val="tx1"/>
              </a:solidFill>
              <a:latin typeface="微软雅黑" panose="020B0503020204020204" pitchFamily="34" charset="-122"/>
              <a:ea typeface="微软雅黑" panose="020B0503020204020204" pitchFamily="34" charset="-122"/>
            </a:endParaRPr>
          </a:p>
          <a:p>
            <a:pPr algn="ctr"/>
            <a:r>
              <a:rPr lang="zh-CN" altLang="en-US" b="1" spc="300" dirty="0" smtClean="0">
                <a:solidFill>
                  <a:schemeClr val="tx1"/>
                </a:solidFill>
                <a:latin typeface="微软雅黑" panose="020B0503020204020204" pitchFamily="34" charset="-122"/>
                <a:ea typeface="微软雅黑" panose="020B0503020204020204" pitchFamily="34" charset="-122"/>
              </a:rPr>
              <a:t>整车仿真模型</a:t>
            </a:r>
            <a:endParaRPr lang="zh-HK" altLang="en-US" b="1" spc="3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strips(downLeft)">
                                      <p:cBhvr>
                                        <p:cTn id="7" dur="500"/>
                                        <p:tgtEl>
                                          <p:spTgt spid="6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9"/>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5" grpId="0" animBg="1" autoUpdateAnimBg="0"/>
      <p:bldP spid="19" grpId="0" animBg="1" autoUpdateAnimBg="0"/>
      <p:bldP spid="2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周旋</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73047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170165" y="93911"/>
            <a:ext cx="1661905"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背景及意义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78127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1"/>
          <p:cNvSpPr>
            <a:spLocks noChangeArrowheads="1"/>
          </p:cNvSpPr>
          <p:nvPr/>
        </p:nvSpPr>
        <p:spPr bwMode="auto">
          <a:xfrm>
            <a:off x="-298268" y="89934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本课题</a:t>
            </a:r>
            <a:r>
              <a:rPr lang="zh-CN" altLang="en-US" sz="2400" dirty="0">
                <a:latin typeface="微软雅黑" panose="020B0503020204020204" pitchFamily="34" charset="-122"/>
                <a:ea typeface="微软雅黑" panose="020B0503020204020204" pitchFamily="34" charset="-122"/>
              </a:rPr>
              <a:t>得到了</a:t>
            </a:r>
            <a:r>
              <a:rPr lang="zh-CN" altLang="en-US" sz="2400" dirty="0">
                <a:solidFill>
                  <a:srgbClr val="FF0000"/>
                </a:solidFill>
                <a:latin typeface="微软雅黑" panose="020B0503020204020204" pitchFamily="34" charset="-122"/>
                <a:ea typeface="微软雅黑" panose="020B0503020204020204" pitchFamily="34" charset="-122"/>
              </a:rPr>
              <a:t>四川省科技支撑计划项目</a:t>
            </a:r>
            <a:r>
              <a:rPr lang="zh-CN" altLang="en-US" sz="2400" dirty="0">
                <a:latin typeface="微软雅黑" panose="020B0503020204020204" pitchFamily="34" charset="-122"/>
                <a:ea typeface="微软雅黑" panose="020B0503020204020204" pitchFamily="34" charset="-122"/>
              </a:rPr>
              <a:t>（项目编号</a:t>
            </a:r>
            <a:r>
              <a:rPr lang="en-US" altLang="zh-CN" sz="2400" dirty="0" err="1">
                <a:latin typeface="微软雅黑" panose="020B0503020204020204" pitchFamily="34" charset="-122"/>
                <a:ea typeface="微软雅黑" panose="020B0503020204020204" pitchFamily="34" charset="-122"/>
              </a:rPr>
              <a:t>2015GZ0129</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2016GZ0020</a:t>
            </a:r>
            <a:r>
              <a:rPr lang="zh-CN" altLang="en-US" sz="2400" dirty="0">
                <a:latin typeface="微软雅黑" panose="020B0503020204020204" pitchFamily="34" charset="-122"/>
                <a:ea typeface="微软雅黑" panose="020B0503020204020204" pitchFamily="34" charset="-122"/>
              </a:rPr>
              <a:t>）的资助，</a:t>
            </a:r>
            <a:r>
              <a:rPr lang="zh-CN" altLang="en-US" sz="2400" dirty="0" smtClean="0">
                <a:latin typeface="微软雅黑" panose="020B0503020204020204" pitchFamily="34" charset="-122"/>
                <a:ea typeface="微软雅黑" panose="020B0503020204020204" pitchFamily="34" charset="-122"/>
              </a:rPr>
              <a:t>研究纯电动物流汽车电池的</a:t>
            </a:r>
            <a:r>
              <a:rPr lang="en-US" altLang="zh-CN" sz="2400" dirty="0" err="1" smtClean="0">
                <a:latin typeface="微软雅黑" panose="020B0503020204020204" pitchFamily="34" charset="-122"/>
                <a:ea typeface="微软雅黑" panose="020B0503020204020204" pitchFamily="34" charset="-122"/>
              </a:rPr>
              <a:t>SOC</a:t>
            </a:r>
            <a:r>
              <a:rPr lang="zh-CN" altLang="en-US" sz="2400" dirty="0" smtClean="0">
                <a:latin typeface="微软雅黑" panose="020B0503020204020204" pitchFamily="34" charset="-122"/>
                <a:ea typeface="微软雅黑" panose="020B0503020204020204" pitchFamily="34" charset="-122"/>
              </a:rPr>
              <a:t>估计方法。</a:t>
            </a:r>
            <a:endParaRPr lang="en-US" altLang="zh-CN" sz="240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304800" y="3717032"/>
            <a:ext cx="88046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491879" y="3255367"/>
            <a:ext cx="2496797" cy="461665"/>
          </a:xfrm>
          <a:prstGeom prst="rect">
            <a:avLst/>
          </a:prstGeom>
          <a:noFill/>
        </p:spPr>
        <p:txBody>
          <a:bodyPr wrap="square" rtlCol="0">
            <a:spAutoFit/>
          </a:bodyPr>
          <a:lstStyle/>
          <a:p>
            <a:r>
              <a:rPr lang="zh-CN" altLang="en-US" sz="2400" b="1" dirty="0" smtClean="0">
                <a:solidFill>
                  <a:schemeClr val="tx2"/>
                </a:solidFill>
              </a:rPr>
              <a:t>主要解决的问题</a:t>
            </a:r>
            <a:endParaRPr lang="zh-CN" altLang="en-US" sz="2400" b="1" dirty="0">
              <a:solidFill>
                <a:schemeClr val="tx2"/>
              </a:solidFill>
            </a:endParaRPr>
          </a:p>
        </p:txBody>
      </p:sp>
      <p:sp>
        <p:nvSpPr>
          <p:cNvPr id="35" name="文本框 46"/>
          <p:cNvSpPr txBox="1">
            <a:spLocks noChangeArrowheads="1"/>
          </p:cNvSpPr>
          <p:nvPr/>
        </p:nvSpPr>
        <p:spPr bwMode="auto">
          <a:xfrm>
            <a:off x="395633" y="3948964"/>
            <a:ext cx="22884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、电池等效电路模型</a:t>
            </a:r>
            <a:r>
              <a:rPr lang="zh-CN" altLang="zh-CN" sz="2000" dirty="0" smtClean="0">
                <a:latin typeface="微软雅黑" panose="020B0503020204020204" pitchFamily="34" charset="-122"/>
                <a:ea typeface="微软雅黑" panose="020B0503020204020204" pitchFamily="34" charset="-122"/>
              </a:rPr>
              <a:t>研究</a:t>
            </a:r>
            <a:r>
              <a:rPr lang="zh-CN" altLang="zh-CN" sz="2000" dirty="0">
                <a:latin typeface="微软雅黑" panose="020B0503020204020204" pitchFamily="34" charset="-122"/>
                <a:ea typeface="微软雅黑" panose="020B0503020204020204" pitchFamily="34" charset="-122"/>
              </a:rPr>
              <a:t>中</a:t>
            </a:r>
            <a:r>
              <a:rPr lang="zh-CN" altLang="zh-CN" sz="2000" b="1" dirty="0" smtClean="0">
                <a:latin typeface="微软雅黑" panose="020B0503020204020204" pitchFamily="34" charset="-122"/>
                <a:ea typeface="微软雅黑" panose="020B0503020204020204" pitchFamily="34" charset="-122"/>
              </a:rPr>
              <a:t>，忽略了</a:t>
            </a:r>
            <a:r>
              <a:rPr lang="zh-CN" altLang="en-US" sz="2000" b="1" dirty="0" smtClean="0">
                <a:latin typeface="微软雅黑" panose="020B0503020204020204" pitchFamily="34" charset="-122"/>
                <a:ea typeface="微软雅黑" panose="020B0503020204020204" pitchFamily="34" charset="-122"/>
              </a:rPr>
              <a:t>阻抗谱浓差极化和电化学极化不同频率范围</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使模型的精度不足。</a:t>
            </a:r>
            <a:endParaRPr lang="en-US" altLang="zh-CN" sz="2000" dirty="0">
              <a:latin typeface="微软雅黑" panose="020B0503020204020204" pitchFamily="34" charset="-122"/>
              <a:ea typeface="微软雅黑" panose="020B0503020204020204" pitchFamily="34" charset="-122"/>
            </a:endParaRPr>
          </a:p>
        </p:txBody>
      </p:sp>
      <p:sp>
        <p:nvSpPr>
          <p:cNvPr id="36" name="文本框 46"/>
          <p:cNvSpPr txBox="1">
            <a:spLocks noChangeArrowheads="1"/>
          </p:cNvSpPr>
          <p:nvPr/>
        </p:nvSpPr>
        <p:spPr bwMode="auto">
          <a:xfrm>
            <a:off x="3491879" y="3933056"/>
            <a:ext cx="238088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、在</a:t>
            </a:r>
            <a:r>
              <a:rPr lang="en-US" altLang="zh-CN" sz="2000" dirty="0" err="1" smtClean="0">
                <a:latin typeface="微软雅黑" panose="020B0503020204020204" pitchFamily="34" charset="-122"/>
                <a:ea typeface="微软雅黑" panose="020B0503020204020204" pitchFamily="34" charset="-122"/>
              </a:rPr>
              <a:t>UKF</a:t>
            </a:r>
            <a:r>
              <a:rPr lang="zh-CN" altLang="en-US" sz="2000" dirty="0" smtClean="0">
                <a:latin typeface="微软雅黑" panose="020B0503020204020204" pitchFamily="34" charset="-122"/>
                <a:ea typeface="微软雅黑" panose="020B0503020204020204" pitchFamily="34" charset="-122"/>
              </a:rPr>
              <a:t>算法</a:t>
            </a:r>
            <a:r>
              <a:rPr lang="zh-CN" altLang="zh-CN" sz="2000" dirty="0" smtClean="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固定的采样策略缺乏灵活性，</a:t>
            </a:r>
            <a:r>
              <a:rPr lang="zh-CN" altLang="en-US" sz="2000" b="1" dirty="0">
                <a:latin typeface="微软雅黑" panose="020B0503020204020204" pitchFamily="34" charset="-122"/>
                <a:ea typeface="微软雅黑" panose="020B0503020204020204" pitchFamily="34" charset="-122"/>
              </a:rPr>
              <a:t>不利于控制</a:t>
            </a:r>
            <a:r>
              <a:rPr lang="en-US" altLang="zh-CN" sz="2000" b="1" dirty="0" err="1">
                <a:latin typeface="微软雅黑" panose="020B0503020204020204" pitchFamily="34" charset="-122"/>
                <a:ea typeface="微软雅黑" panose="020B0503020204020204" pitchFamily="34" charset="-122"/>
              </a:rPr>
              <a:t>SOC</a:t>
            </a:r>
            <a:r>
              <a:rPr lang="zh-CN" altLang="en-US" sz="2000" b="1" dirty="0">
                <a:latin typeface="微软雅黑" panose="020B0503020204020204" pitchFamily="34" charset="-122"/>
                <a:ea typeface="微软雅黑" panose="020B0503020204020204" pitchFamily="34" charset="-122"/>
              </a:rPr>
              <a:t>估计算法的复杂</a:t>
            </a:r>
            <a:r>
              <a:rPr lang="zh-CN" altLang="en-US" sz="2000" b="1" dirty="0" smtClean="0">
                <a:latin typeface="微软雅黑" panose="020B0503020204020204" pitchFamily="34" charset="-122"/>
                <a:ea typeface="微软雅黑" panose="020B0503020204020204" pitchFamily="34" charset="-122"/>
              </a:rPr>
              <a:t>度和计算量</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46"/>
          <p:cNvSpPr txBox="1">
            <a:spLocks noChangeArrowheads="1"/>
          </p:cNvSpPr>
          <p:nvPr/>
        </p:nvSpPr>
        <p:spPr bwMode="auto">
          <a:xfrm>
            <a:off x="6680543" y="3948964"/>
            <a:ext cx="233803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、针对纯电动物流汽车的</a:t>
            </a:r>
            <a:r>
              <a:rPr lang="zh-CN" altLang="en-US" sz="2000" b="1" dirty="0">
                <a:latin typeface="微软雅黑" panose="020B0503020204020204" pitchFamily="34" charset="-122"/>
                <a:ea typeface="微软雅黑" panose="020B0503020204020204" pitchFamily="34" charset="-122"/>
              </a:rPr>
              <a:t>车型特点</a:t>
            </a:r>
            <a:r>
              <a:rPr lang="zh-CN" altLang="en-US" sz="2000" dirty="0" smtClean="0">
                <a:latin typeface="微软雅黑" panose="020B0503020204020204" pitchFamily="34" charset="-122"/>
                <a:ea typeface="微软雅黑" panose="020B0503020204020204" pitchFamily="34" charset="-122"/>
              </a:rPr>
              <a:t>、实际的</a:t>
            </a:r>
            <a:r>
              <a:rPr lang="zh-CN" altLang="en-US" sz="2000" b="1" dirty="0">
                <a:latin typeface="微软雅黑" panose="020B0503020204020204" pitchFamily="34" charset="-122"/>
                <a:ea typeface="微软雅黑" panose="020B0503020204020204" pitchFamily="34" charset="-122"/>
              </a:rPr>
              <a:t>道路工况</a:t>
            </a:r>
            <a:r>
              <a:rPr lang="zh-CN" altLang="en-US" sz="2000" dirty="0" smtClean="0">
                <a:latin typeface="微软雅黑" panose="020B0503020204020204" pitchFamily="34" charset="-122"/>
                <a:ea typeface="微软雅黑" panose="020B0503020204020204" pitchFamily="34" charset="-122"/>
              </a:rPr>
              <a:t>仿真验证和</a:t>
            </a:r>
            <a:r>
              <a:rPr lang="en-US" altLang="zh-CN" sz="2000" dirty="0" err="1" smtClean="0">
                <a:latin typeface="微软雅黑" panose="020B0503020204020204" pitchFamily="34" charset="-122"/>
                <a:ea typeface="微软雅黑" panose="020B0503020204020204" pitchFamily="34" charset="-122"/>
              </a:rPr>
              <a:t>SOC</a:t>
            </a:r>
            <a:r>
              <a:rPr lang="zh-CN" altLang="en-US" sz="2000" dirty="0" smtClean="0">
                <a:latin typeface="微软雅黑" panose="020B0503020204020204" pitchFamily="34" charset="-122"/>
                <a:ea typeface="微软雅黑" panose="020B0503020204020204" pitchFamily="34" charset="-122"/>
              </a:rPr>
              <a:t>估计算法的</a:t>
            </a:r>
            <a:r>
              <a:rPr lang="zh-CN" altLang="en-US" sz="2000" b="1" dirty="0">
                <a:latin typeface="微软雅黑" panose="020B0503020204020204" pitchFamily="34" charset="-122"/>
                <a:ea typeface="微软雅黑" panose="020B0503020204020204" pitchFamily="34" charset="-122"/>
              </a:rPr>
              <a:t>集成</a:t>
            </a:r>
            <a:r>
              <a:rPr lang="zh-CN" altLang="en-US" sz="2000" dirty="0" smtClean="0">
                <a:latin typeface="微软雅黑" panose="020B0503020204020204" pitchFamily="34" charset="-122"/>
                <a:ea typeface="微软雅黑" panose="020B0503020204020204" pitchFamily="34" charset="-122"/>
              </a:rPr>
              <a:t>尚待深入</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论文目标及内容</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147571326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72793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2004934"/>
            <a:ext cx="5207000" cy="1200329"/>
          </a:xfrm>
          <a:prstGeom prst="rect">
            <a:avLst/>
          </a:prstGeom>
        </p:spPr>
        <p:txBody>
          <a:bodyPr wrap="square">
            <a:spAutoFit/>
          </a:bodyPr>
          <a:lstStyle/>
          <a:p>
            <a:pPr lvl="0" algn="just"/>
            <a:r>
              <a:rPr lang="zh-CN" altLang="en-US" sz="2400" b="1" dirty="0" smtClean="0"/>
              <a:t>二阶</a:t>
            </a:r>
            <a:r>
              <a:rPr lang="en-US" altLang="zh-CN" sz="2400" b="1" dirty="0" smtClean="0"/>
              <a:t>RC</a:t>
            </a:r>
            <a:r>
              <a:rPr lang="zh-CN" altLang="en-US" sz="2400" b="1" dirty="0" smtClean="0"/>
              <a:t>等效电路</a:t>
            </a:r>
            <a:r>
              <a:rPr lang="zh-CN" altLang="en-US" sz="2400" b="1" dirty="0"/>
              <a:t>模型</a:t>
            </a:r>
            <a:r>
              <a:rPr lang="zh-CN" altLang="en-US" sz="2400" b="1" dirty="0">
                <a:solidFill>
                  <a:srgbClr val="FF0000"/>
                </a:solidFill>
              </a:rPr>
              <a:t>分数</a:t>
            </a:r>
            <a:r>
              <a:rPr lang="zh-CN" altLang="en-US" sz="2400" b="1" dirty="0" smtClean="0">
                <a:solidFill>
                  <a:srgbClr val="FF0000"/>
                </a:solidFill>
              </a:rPr>
              <a:t>阶推广</a:t>
            </a:r>
            <a:r>
              <a:rPr lang="zh-CN" altLang="en-US" sz="2400" b="1" dirty="0" smtClean="0"/>
              <a:t>和两种极化内阻</a:t>
            </a:r>
            <a:r>
              <a:rPr lang="zh-CN" altLang="en-US" sz="2400" b="1" dirty="0" smtClean="0">
                <a:solidFill>
                  <a:srgbClr val="FF0000"/>
                </a:solidFill>
              </a:rPr>
              <a:t>分频表征</a:t>
            </a:r>
            <a:endParaRPr lang="en-US" altLang="zh-CN" sz="2400" b="1" dirty="0" smtClean="0"/>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301852"/>
            <a:ext cx="5207000" cy="830997"/>
          </a:xfrm>
          <a:prstGeom prst="rect">
            <a:avLst/>
          </a:prstGeom>
        </p:spPr>
        <p:txBody>
          <a:bodyPr wrap="square">
            <a:spAutoFit/>
          </a:bodyPr>
          <a:lstStyle/>
          <a:p>
            <a:pPr lvl="0" algn="just"/>
            <a:r>
              <a:rPr lang="zh-CN" altLang="en-US" sz="2400" b="1" dirty="0" smtClean="0"/>
              <a:t>基于无迹卡尔曼滤波思想的</a:t>
            </a:r>
            <a:r>
              <a:rPr lang="en-US" altLang="zh-CN" sz="2400" b="1" dirty="0" err="1" smtClean="0"/>
              <a:t>SOC</a:t>
            </a:r>
            <a:r>
              <a:rPr lang="zh-CN" altLang="en-US" sz="2400" b="1" dirty="0"/>
              <a:t>估计</a:t>
            </a:r>
            <a:r>
              <a:rPr lang="zh-CN" altLang="en-US" sz="2400" b="1" dirty="0" smtClean="0"/>
              <a:t>算法</a:t>
            </a:r>
            <a:r>
              <a:rPr lang="zh-CN" altLang="en-US" sz="2400" b="1" dirty="0" smtClean="0">
                <a:solidFill>
                  <a:srgbClr val="FF0000"/>
                </a:solidFill>
              </a:rPr>
              <a:t>动态</a:t>
            </a:r>
            <a:r>
              <a:rPr lang="zh-CN" altLang="en-US" sz="2400" b="1" dirty="0">
                <a:solidFill>
                  <a:srgbClr val="FF0000"/>
                </a:solidFill>
              </a:rPr>
              <a:t>切换</a:t>
            </a:r>
            <a:r>
              <a:rPr lang="zh-CN" altLang="en-US" sz="2400" b="1" dirty="0" smtClean="0">
                <a:solidFill>
                  <a:srgbClr val="FF0000"/>
                </a:solidFill>
              </a:rPr>
              <a:t>采样优化</a:t>
            </a:r>
            <a:endParaRPr lang="zh-HK" altLang="zh-HK" sz="24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301197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663165"/>
            <a:ext cx="5207000" cy="830997"/>
          </a:xfrm>
          <a:prstGeom prst="rect">
            <a:avLst/>
          </a:prstGeom>
        </p:spPr>
        <p:txBody>
          <a:bodyPr wrap="square">
            <a:spAutoFit/>
          </a:bodyPr>
          <a:lstStyle/>
          <a:p>
            <a:pPr lvl="0" algn="just"/>
            <a:r>
              <a:rPr lang="zh-CN" altLang="en-US" sz="2400" b="1" dirty="0" smtClean="0"/>
              <a:t>在</a:t>
            </a:r>
            <a:r>
              <a:rPr lang="en-US" altLang="zh-CN" sz="2400" b="1" dirty="0" smtClean="0"/>
              <a:t>ADVISOR</a:t>
            </a:r>
            <a:r>
              <a:rPr lang="zh-CN" altLang="en-US" sz="2400" b="1" dirty="0"/>
              <a:t>平台</a:t>
            </a:r>
            <a:r>
              <a:rPr lang="zh-CN" altLang="en-US" sz="2400" b="1" dirty="0" smtClean="0"/>
              <a:t>下纯电动</a:t>
            </a:r>
            <a:r>
              <a:rPr lang="zh-CN" altLang="en-US" sz="2400" b="1" dirty="0" smtClean="0">
                <a:solidFill>
                  <a:srgbClr val="FF0000"/>
                </a:solidFill>
              </a:rPr>
              <a:t>物流车建模</a:t>
            </a:r>
            <a:r>
              <a:rPr lang="zh-CN" altLang="en-US" sz="2400" b="1" dirty="0" smtClean="0"/>
              <a:t>以及实时</a:t>
            </a:r>
            <a:r>
              <a:rPr lang="zh-CN" altLang="en-US" sz="2400" b="1" dirty="0"/>
              <a:t>路况</a:t>
            </a:r>
            <a:r>
              <a:rPr lang="zh-CN" altLang="en-US" sz="2400" b="1" dirty="0" smtClean="0"/>
              <a:t>仿真验证</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29601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研究目标</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1"/>
          <p:cNvSpPr>
            <a:spLocks noChangeArrowheads="1"/>
          </p:cNvSpPr>
          <p:nvPr/>
        </p:nvSpPr>
        <p:spPr bwMode="auto">
          <a:xfrm>
            <a:off x="424656" y="738952"/>
            <a:ext cx="8294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ClrTx/>
              <a:buNone/>
            </a:pPr>
            <a:r>
              <a:rPr lang="en-US" altLang="zh-CN" sz="2400" b="1" dirty="0" smtClean="0">
                <a:ea typeface="宋体" panose="02010600030101010101" pitchFamily="2" charset="-122"/>
              </a:rPr>
              <a:t>       </a:t>
            </a:r>
            <a:r>
              <a:rPr lang="zh-CN" altLang="en-US" sz="2400" b="1" dirty="0" smtClean="0">
                <a:ea typeface="宋体" panose="02010600030101010101" pitchFamily="2" charset="-122"/>
              </a:rPr>
              <a:t>在</a:t>
            </a:r>
            <a:r>
              <a:rPr lang="zh-CN" altLang="en-US" sz="2400" b="1" dirty="0">
                <a:ea typeface="宋体" panose="02010600030101010101" pitchFamily="2" charset="-122"/>
              </a:rPr>
              <a:t>非线性条件下</a:t>
            </a:r>
            <a:r>
              <a:rPr lang="zh-CN" altLang="en-US" sz="2400" b="1" dirty="0" smtClean="0">
                <a:ea typeface="宋体" panose="02010600030101010101" pitchFamily="2" charset="-122"/>
              </a:rPr>
              <a:t>实现锂电池</a:t>
            </a:r>
            <a:r>
              <a:rPr lang="en-US" altLang="zh-CN" sz="2400" b="1" dirty="0" err="1" smtClean="0">
                <a:ea typeface="宋体" panose="02010600030101010101" pitchFamily="2" charset="-122"/>
              </a:rPr>
              <a:t>SOC</a:t>
            </a:r>
            <a:r>
              <a:rPr lang="zh-CN" altLang="en-US" sz="2400" b="1" dirty="0">
                <a:ea typeface="宋体" panose="02010600030101010101" pitchFamily="2" charset="-122"/>
              </a:rPr>
              <a:t>估计算法，提高</a:t>
            </a:r>
            <a:r>
              <a:rPr lang="zh-CN" altLang="en-US" sz="2400" b="1" dirty="0">
                <a:solidFill>
                  <a:srgbClr val="FF0000"/>
                </a:solidFill>
                <a:ea typeface="宋体" panose="02010600030101010101" pitchFamily="2" charset="-122"/>
              </a:rPr>
              <a:t>精确度</a:t>
            </a:r>
            <a:r>
              <a:rPr lang="zh-CN" altLang="en-US" sz="2400" b="1" dirty="0">
                <a:ea typeface="宋体" panose="02010600030101010101" pitchFamily="2" charset="-122"/>
              </a:rPr>
              <a:t>、降低算法</a:t>
            </a:r>
            <a:r>
              <a:rPr lang="zh-CN" altLang="en-US" sz="2400" b="1" dirty="0">
                <a:solidFill>
                  <a:srgbClr val="FF0000"/>
                </a:solidFill>
                <a:ea typeface="宋体" panose="02010600030101010101" pitchFamily="2" charset="-122"/>
              </a:rPr>
              <a:t>复杂度</a:t>
            </a:r>
            <a:r>
              <a:rPr lang="zh-CN" altLang="en-US" sz="2400" b="1" dirty="0">
                <a:ea typeface="宋体" panose="02010600030101010101" pitchFamily="2" charset="-122"/>
              </a:rPr>
              <a:t>、减小</a:t>
            </a:r>
            <a:r>
              <a:rPr lang="zh-CN" altLang="en-US" sz="2400" b="1" dirty="0">
                <a:solidFill>
                  <a:srgbClr val="FF0000"/>
                </a:solidFill>
                <a:ea typeface="宋体" panose="02010600030101010101" pitchFamily="2" charset="-122"/>
              </a:rPr>
              <a:t>计算量</a:t>
            </a:r>
            <a:r>
              <a:rPr lang="zh-CN" altLang="en-US" sz="2400" b="1" dirty="0">
                <a:ea typeface="宋体" panose="02010600030101010101" pitchFamily="2" charset="-122"/>
              </a:rPr>
              <a:t>。</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8" name="矩形 27"/>
          <p:cNvSpPr/>
          <p:nvPr/>
        </p:nvSpPr>
        <p:spPr>
          <a:xfrm>
            <a:off x="1406351" y="8389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5" name="文本框 34"/>
          <p:cNvSpPr txBox="1"/>
          <p:nvPr/>
        </p:nvSpPr>
        <p:spPr>
          <a:xfrm>
            <a:off x="4615" y="82516"/>
            <a:ext cx="1280392" cy="369332"/>
          </a:xfrm>
          <a:prstGeom prst="rect">
            <a:avLst/>
          </a:prstGeom>
          <a:noFill/>
        </p:spPr>
        <p:txBody>
          <a:bodyPr wrap="square" rtlCol="0">
            <a:spAutoFit/>
          </a:bodyPr>
          <a:lstStyle/>
          <a:p>
            <a:r>
              <a:rPr lang="zh-CN" altLang="en-US" spc="300" dirty="0">
                <a:solidFill>
                  <a:prstClr val="white"/>
                </a:solidFill>
                <a:latin typeface="微软雅黑" panose="020B0503020204020204" pitchFamily="34" charset="-122"/>
                <a:ea typeface="微软雅黑" panose="020B0503020204020204" pitchFamily="34" charset="-122"/>
              </a:rPr>
              <a:t>研究目标</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4572"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609859" y="557154"/>
            <a:ext cx="110771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26552796"/>
              </p:ext>
            </p:extLst>
          </p:nvPr>
        </p:nvGraphicFramePr>
        <p:xfrm>
          <a:off x="154544" y="524514"/>
          <a:ext cx="6542468" cy="6287967"/>
        </p:xfrm>
        <a:graphic>
          <a:graphicData uri="http://schemas.openxmlformats.org/presentationml/2006/ole">
            <mc:AlternateContent xmlns:mc="http://schemas.openxmlformats.org/markup-compatibility/2006">
              <mc:Choice xmlns:v="urn:schemas-microsoft-com:vml" Requires="v">
                <p:oleObj spid="_x0000_s1047" name="Visio" r:id="rId3" imgW="7277010" imgH="6724519" progId="Visio.Drawing.15">
                  <p:embed/>
                </p:oleObj>
              </mc:Choice>
              <mc:Fallback>
                <p:oleObj name="Visio" r:id="rId3" imgW="7277010" imgH="6724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44" y="524514"/>
                        <a:ext cx="6542468" cy="6287967"/>
                      </a:xfrm>
                      <a:prstGeom prst="rect">
                        <a:avLst/>
                      </a:prstGeom>
                      <a:noFill/>
                    </p:spPr>
                  </p:pic>
                </p:oleObj>
              </mc:Fallback>
            </mc:AlternateContent>
          </a:graphicData>
        </a:graphic>
      </p:graphicFrame>
      <p:sp>
        <p:nvSpPr>
          <p:cNvPr id="17" name="矩形 16"/>
          <p:cNvSpPr/>
          <p:nvPr/>
        </p:nvSpPr>
        <p:spPr>
          <a:xfrm>
            <a:off x="1590696" y="971912"/>
            <a:ext cx="4191917" cy="262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18" name="椭圆 17"/>
          <p:cNvSpPr/>
          <p:nvPr/>
        </p:nvSpPr>
        <p:spPr>
          <a:xfrm>
            <a:off x="4747564" y="1705829"/>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1</a:t>
            </a:r>
            <a:endParaRPr lang="zh-CN" altLang="en-US" sz="3200" b="1" dirty="0">
              <a:solidFill>
                <a:schemeClr val="tx1"/>
              </a:solidFill>
              <a:latin typeface="Arial" panose="020B0604020202020204" pitchFamily="34" charset="0"/>
            </a:endParaRPr>
          </a:p>
        </p:txBody>
      </p:sp>
      <p:sp>
        <p:nvSpPr>
          <p:cNvPr id="19" name="矩形 18"/>
          <p:cNvSpPr/>
          <p:nvPr/>
        </p:nvSpPr>
        <p:spPr>
          <a:xfrm>
            <a:off x="138786" y="3762826"/>
            <a:ext cx="6558225" cy="11128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Arial" panose="020B0604020202020204" pitchFamily="34" charset="0"/>
            </a:endParaRPr>
          </a:p>
        </p:txBody>
      </p:sp>
      <p:sp>
        <p:nvSpPr>
          <p:cNvPr id="20" name="椭圆 19"/>
          <p:cNvSpPr/>
          <p:nvPr/>
        </p:nvSpPr>
        <p:spPr>
          <a:xfrm>
            <a:off x="2880204" y="3826246"/>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2</a:t>
            </a:r>
            <a:endParaRPr lang="zh-CN" altLang="en-US" sz="3200" b="1" dirty="0">
              <a:solidFill>
                <a:schemeClr val="tx1"/>
              </a:solidFill>
              <a:latin typeface="Arial" panose="020B0604020202020204" pitchFamily="34" charset="0"/>
            </a:endParaRPr>
          </a:p>
        </p:txBody>
      </p:sp>
      <p:sp>
        <p:nvSpPr>
          <p:cNvPr id="22" name="矩形 21"/>
          <p:cNvSpPr/>
          <p:nvPr/>
        </p:nvSpPr>
        <p:spPr>
          <a:xfrm>
            <a:off x="802488" y="4965813"/>
            <a:ext cx="5778616" cy="1750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endParaRPr>
          </a:p>
        </p:txBody>
      </p:sp>
      <p:sp>
        <p:nvSpPr>
          <p:cNvPr id="23" name="椭圆 22"/>
          <p:cNvSpPr/>
          <p:nvPr/>
        </p:nvSpPr>
        <p:spPr>
          <a:xfrm>
            <a:off x="1187471" y="5470168"/>
            <a:ext cx="806450" cy="74136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Arial" panose="020B0604020202020204" pitchFamily="34" charset="0"/>
              </a:rPr>
              <a:t>3</a:t>
            </a:r>
            <a:endParaRPr lang="zh-CN" altLang="en-US" sz="3200" b="1" dirty="0">
              <a:solidFill>
                <a:schemeClr val="tx1"/>
              </a:solidFill>
              <a:latin typeface="Arial" panose="020B0604020202020204" pitchFamily="34" charset="0"/>
            </a:endParaRPr>
          </a:p>
        </p:txBody>
      </p:sp>
      <p:grpSp>
        <p:nvGrpSpPr>
          <p:cNvPr id="15" name="组合 14"/>
          <p:cNvGrpSpPr/>
          <p:nvPr/>
        </p:nvGrpSpPr>
        <p:grpSpPr>
          <a:xfrm>
            <a:off x="7311228" y="1156500"/>
            <a:ext cx="1341891" cy="1351148"/>
            <a:chOff x="639593" y="2275794"/>
            <a:chExt cx="1341891" cy="1351148"/>
          </a:xfrm>
        </p:grpSpPr>
        <p:grpSp>
          <p:nvGrpSpPr>
            <p:cNvPr id="16" name="组合 15"/>
            <p:cNvGrpSpPr/>
            <p:nvPr/>
          </p:nvGrpSpPr>
          <p:grpSpPr>
            <a:xfrm flipV="1">
              <a:off x="639593" y="2275794"/>
              <a:ext cx="1341891" cy="1351148"/>
              <a:chOff x="3420609" y="2342470"/>
              <a:chExt cx="2383516" cy="2399959"/>
            </a:xfrm>
          </p:grpSpPr>
          <p:sp>
            <p:nvSpPr>
              <p:cNvPr id="25" name="饼形 24"/>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6" name="饼形 25"/>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1" name="文本框 20"/>
            <p:cNvSpPr txBox="1"/>
            <p:nvPr/>
          </p:nvSpPr>
          <p:spPr>
            <a:xfrm>
              <a:off x="854763" y="2521971"/>
              <a:ext cx="905736"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锂电池</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模型</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311228" y="3559061"/>
            <a:ext cx="1341891" cy="1351148"/>
            <a:chOff x="639593" y="2275794"/>
            <a:chExt cx="1341891" cy="1351148"/>
          </a:xfrm>
        </p:grpSpPr>
        <p:grpSp>
          <p:nvGrpSpPr>
            <p:cNvPr id="30" name="组合 29"/>
            <p:cNvGrpSpPr/>
            <p:nvPr/>
          </p:nvGrpSpPr>
          <p:grpSpPr>
            <a:xfrm flipV="1">
              <a:off x="639593" y="2275794"/>
              <a:ext cx="1341891" cy="1351148"/>
              <a:chOff x="3420609" y="2342470"/>
              <a:chExt cx="2383516" cy="2399959"/>
            </a:xfrm>
          </p:grpSpPr>
          <p:sp>
            <p:nvSpPr>
              <p:cNvPr id="33" name="饼形 32"/>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4" name="饼形 33"/>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1" name="文本框 30"/>
            <p:cNvSpPr txBox="1"/>
            <p:nvPr/>
          </p:nvSpPr>
          <p:spPr>
            <a:xfrm>
              <a:off x="904138" y="2521971"/>
              <a:ext cx="812800" cy="369332"/>
            </a:xfrm>
            <a:prstGeom prst="rect">
              <a:avLst/>
            </a:prstGeom>
            <a:noFill/>
          </p:spPr>
          <p:txBody>
            <a:bodyPr wrap="square" rtlCol="0">
              <a:spAutoFit/>
            </a:bodyPr>
            <a:lstStyle/>
            <a:p>
              <a:pPr algn="ctr"/>
              <a:r>
                <a:rPr lang="en-US" altLang="zh-CN" b="1" dirty="0" err="1" smtClean="0">
                  <a:solidFill>
                    <a:schemeClr val="bg1"/>
                  </a:solidFill>
                  <a:latin typeface="微软雅黑" panose="020B0503020204020204" pitchFamily="34" charset="-122"/>
                  <a:ea typeface="微软雅黑" panose="020B0503020204020204" pitchFamily="34" charset="-122"/>
                </a:rPr>
                <a:t>SOC</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估计算法</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374098" y="5506852"/>
            <a:ext cx="1341891" cy="1351148"/>
            <a:chOff x="5188770" y="2336983"/>
            <a:chExt cx="1341891" cy="1351148"/>
          </a:xfrm>
        </p:grpSpPr>
        <p:grpSp>
          <p:nvGrpSpPr>
            <p:cNvPr id="38" name="组合 37"/>
            <p:cNvGrpSpPr/>
            <p:nvPr/>
          </p:nvGrpSpPr>
          <p:grpSpPr>
            <a:xfrm flipV="1">
              <a:off x="5188770" y="2336983"/>
              <a:ext cx="1341891" cy="1351148"/>
              <a:chOff x="3420609" y="2342470"/>
              <a:chExt cx="2383516" cy="2399959"/>
            </a:xfrm>
          </p:grpSpPr>
          <p:sp>
            <p:nvSpPr>
              <p:cNvPr id="42" name="饼形 4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43" name="饼形 4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9" name="文本框 38"/>
            <p:cNvSpPr txBox="1"/>
            <p:nvPr/>
          </p:nvSpPr>
          <p:spPr>
            <a:xfrm>
              <a:off x="5453315" y="2583160"/>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工况</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243686" y="3073930"/>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仿真验证</a:t>
              </a:r>
              <a:endParaRPr lang="zh-HK" altLang="en-US" dirty="0">
                <a:solidFill>
                  <a:srgbClr val="E74E3E"/>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rot="5400000">
            <a:off x="6575475" y="3841052"/>
            <a:ext cx="2813397" cy="324104"/>
            <a:chOff x="2280306" y="2790440"/>
            <a:chExt cx="2433005" cy="324104"/>
          </a:xfrm>
        </p:grpSpPr>
        <p:sp>
          <p:nvSpPr>
            <p:cNvPr id="45" name="等腰三角形 44"/>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等腰三角形 45"/>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959103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249"/>
                                          </p:stCondLst>
                                        </p:cTn>
                                        <p:tgtEl>
                                          <p:spTgt spid="18"/>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19"/>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249"/>
                                          </p:stCondLst>
                                        </p:cTn>
                                        <p:tgtEl>
                                          <p:spTgt spid="2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24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0" grpId="0" animBg="1" autoUpdateAnimBg="0"/>
      <p:bldP spid="22" grpId="0" animBg="1" autoUpdateAnimBg="0"/>
      <p:bldP spid="2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3001978"/>
                <a:ext cx="4021138" cy="707886"/>
              </a:xfrm>
              <a:prstGeom prst="rect">
                <a:avLst/>
              </a:prstGeom>
              <a:noFill/>
            </p:spPr>
            <p:txBody>
              <a:bodyPr wrap="square" rtlCol="0">
                <a:spAutoFit/>
              </a:bodyPr>
              <a:lstStyle/>
              <a:p>
                <a:r>
                  <a:rPr lang="zh-CN" altLang="en-US" sz="4000" b="1" spc="300" dirty="0" smtClean="0">
                    <a:solidFill>
                      <a:prstClr val="white"/>
                    </a:solidFill>
                    <a:latin typeface="微软雅黑" panose="020B0503020204020204" pitchFamily="34" charset="-122"/>
                    <a:ea typeface="微软雅黑" panose="020B0503020204020204" pitchFamily="34" charset="-122"/>
                  </a:rPr>
                  <a:t>研究过程及方法</a:t>
                </a:r>
                <a:endParaRPr lang="zh-HK" altLang="en-US" sz="40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237726418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1940" y="2086377"/>
            <a:ext cx="0" cy="257459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119257" y="1758538"/>
            <a:ext cx="2994433"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分数阶等效模型</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27270" y="2580318"/>
            <a:ext cx="2986420"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分频段离散近似</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7269" y="3406731"/>
            <a:ext cx="2986421" cy="523220"/>
          </a:xfrm>
          <a:prstGeom prst="rect">
            <a:avLst/>
          </a:prstGeom>
          <a:noFill/>
        </p:spPr>
        <p:txBody>
          <a:bodyPr wrap="square" rtlCol="0">
            <a:spAutoFit/>
          </a:bodyPr>
          <a:lstStyle/>
          <a:p>
            <a:r>
              <a:rPr lang="en-US" altLang="zh-CN" sz="2800" b="1" spc="300" dirty="0" err="1" smtClean="0">
                <a:solidFill>
                  <a:srgbClr val="00B050"/>
                </a:solidFill>
                <a:latin typeface="微软雅黑" panose="020B0503020204020204" pitchFamily="34" charset="-122"/>
                <a:ea typeface="微软雅黑" panose="020B0503020204020204" pitchFamily="34" charset="-122"/>
              </a:rPr>
              <a:t>OCV-SOC</a:t>
            </a:r>
            <a:r>
              <a:rPr lang="zh-CN" altLang="en-US" sz="2800" b="1" spc="300" dirty="0" smtClean="0">
                <a:solidFill>
                  <a:srgbClr val="00B050"/>
                </a:solidFill>
                <a:latin typeface="微软雅黑" panose="020B0503020204020204" pitchFamily="34" charset="-122"/>
                <a:ea typeface="微软雅黑" panose="020B0503020204020204" pitchFamily="34" charset="-122"/>
              </a:rPr>
              <a:t>拟合</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127270" y="4246023"/>
            <a:ext cx="298642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模型参数辨识</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178083" y="4163505"/>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20" name="椭圆 19"/>
          <p:cNvSpPr/>
          <p:nvPr/>
        </p:nvSpPr>
        <p:spPr>
          <a:xfrm>
            <a:off x="1184180" y="1914296"/>
            <a:ext cx="2574104" cy="2223451"/>
          </a:xfrm>
          <a:prstGeom prst="ellipse">
            <a:avLst/>
          </a:prstGeom>
          <a:solidFill>
            <a:srgbClr val="F45A52"/>
          </a:solidFill>
          <a:ln>
            <a:solidFill>
              <a:srgbClr val="F678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a:spLocks noChangeArrowheads="1"/>
          </p:cNvSpPr>
          <p:nvPr/>
        </p:nvSpPr>
        <p:spPr bwMode="auto">
          <a:xfrm>
            <a:off x="1459200" y="2440933"/>
            <a:ext cx="2024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smtClean="0">
                <a:solidFill>
                  <a:schemeClr val="bg1"/>
                </a:solidFill>
                <a:latin typeface="微软雅黑" panose="020B0503020204020204" pitchFamily="34" charset="-122"/>
                <a:ea typeface="微软雅黑" panose="020B0503020204020204" pitchFamily="34" charset="-122"/>
              </a:rPr>
              <a:t>1</a:t>
            </a:r>
            <a:r>
              <a:rPr lang="zh-CN" altLang="en-US" sz="2400" b="1" dirty="0" smtClean="0">
                <a:solidFill>
                  <a:schemeClr val="bg1"/>
                </a:solidFill>
                <a:latin typeface="微软雅黑" panose="020B0503020204020204" pitchFamily="34" charset="-122"/>
                <a:ea typeface="微软雅黑" panose="020B0503020204020204" pitchFamily="34" charset="-122"/>
              </a:rPr>
              <a:t>、分数阶模型以及极化内阻的分频表征</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5860970"/>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1694</Words>
  <Application>Microsoft Office PowerPoint</Application>
  <PresentationFormat>全屏显示(4:3)</PresentationFormat>
  <Paragraphs>353</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34</vt:i4>
      </vt:variant>
    </vt:vector>
  </HeadingPairs>
  <TitlesOfParts>
    <vt:vector size="49" baseType="lpstr">
      <vt:lpstr>新細明體</vt:lpstr>
      <vt:lpstr>宋体</vt:lpstr>
      <vt:lpstr>微软雅黑</vt:lpstr>
      <vt:lpstr>Arial</vt:lpstr>
      <vt:lpstr>Calibri</vt:lpstr>
      <vt:lpstr>Calibri Light</vt:lpstr>
      <vt:lpstr>Cambria Math</vt:lpstr>
      <vt:lpstr>Times New Roman</vt:lpstr>
      <vt:lpstr>Verdana</vt:lpstr>
      <vt:lpstr>Wingdings</vt:lpstr>
      <vt:lpstr>Office 主题</vt:lpstr>
      <vt:lpstr>3_Office 主题</vt:lpstr>
      <vt:lpstr>Visio</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周旋</cp:lastModifiedBy>
  <cp:revision>172</cp:revision>
  <dcterms:created xsi:type="dcterms:W3CDTF">2015-02-19T23:46:49Z</dcterms:created>
  <dcterms:modified xsi:type="dcterms:W3CDTF">2016-05-22T14:36:03Z</dcterms:modified>
</cp:coreProperties>
</file>