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theme/themeOverride2.xml" ContentType="application/vnd.openxmlformats-officedocument.themeOverride+xml"/>
  <Override PartName="/ppt/drawings/drawing1.xml" ContentType="application/vnd.openxmlformats-officedocument.drawingml.chartshapes+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6" r:id="rId3"/>
    <p:sldId id="257" r:id="rId4"/>
    <p:sldId id="259" r:id="rId5"/>
    <p:sldId id="261" r:id="rId6"/>
    <p:sldId id="260" r:id="rId7"/>
    <p:sldId id="262" r:id="rId8"/>
    <p:sldId id="263" r:id="rId9"/>
    <p:sldId id="264" r:id="rId10"/>
    <p:sldId id="265" r:id="rId11"/>
    <p:sldId id="267" r:id="rId12"/>
    <p:sldId id="258"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8C92613-836C-423E-8AFE-29B90D47C19D}">
          <p14:sldIdLst>
            <p14:sldId id="256"/>
          </p14:sldIdLst>
        </p14:section>
        <p14:section name="目录" id="{727890A6-F6DF-4192-87CA-76C0F56E652B}">
          <p14:sldIdLst>
            <p14:sldId id="266"/>
          </p14:sldIdLst>
        </p14:section>
        <p14:section name="内容" id="{F186C7BB-A952-4023-9815-C3B854167366}">
          <p14:sldIdLst>
            <p14:sldId id="257"/>
            <p14:sldId id="259"/>
            <p14:sldId id="261"/>
            <p14:sldId id="260"/>
            <p14:sldId id="262"/>
            <p14:sldId id="263"/>
            <p14:sldId id="264"/>
            <p14:sldId id="265"/>
          </p14:sldIdLst>
        </p14:section>
        <p14:section name="结尾" id="{3F3CA407-EBBB-413A-80FC-9DF2AFB4E7AB}">
          <p14:sldIdLst>
            <p14:sldId id="267"/>
            <p14:sldId id="258"/>
            <p14:sldId id="268"/>
            <p14:sldId id="269"/>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5560"/>
    <a:srgbClr val="70AD47"/>
    <a:srgbClr val="595959"/>
    <a:srgbClr val="404040"/>
    <a:srgbClr val="5CBC4B"/>
    <a:srgbClr val="555251"/>
    <a:srgbClr val="FFFFFF"/>
    <a:srgbClr val="F2F2F2"/>
    <a:srgbClr val="E7E6E6"/>
    <a:srgbClr val="9CD6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430" autoAdjust="0"/>
    <p:restoredTop sz="94622" autoAdjust="0"/>
  </p:normalViewPr>
  <p:slideViewPr>
    <p:cSldViewPr snapToGrid="0" showGuides="1">
      <p:cViewPr varScale="1">
        <p:scale>
          <a:sx n="82" d="100"/>
          <a:sy n="82" d="100"/>
        </p:scale>
        <p:origin x="60" y="660"/>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6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package" Target="../embeddings/Microsoft_Excel____1.xlsx"/><Relationship Id="rId4" Type="http://schemas.openxmlformats.org/officeDocument/2006/relationships/image" Target="../media/image8.png"/></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istrator\Desktop\&#26032;&#24314;%20Microsoft%20Excel%20&#24037;&#20316;&#349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Microsoft_Excel____3.xlsx"/><Relationship Id="rId1" Type="http://schemas.openxmlformats.org/officeDocument/2006/relationships/themeOverride" Target="../theme/themeOverride2.xml"/></Relationships>
</file>

<file path=ppt/charts/_rels/chart5.xml.rels><?xml version="1.0" encoding="UTF-8" standalone="yes"?>
<Relationships xmlns="http://schemas.openxmlformats.org/package/2006/relationships"><Relationship Id="rId3" Type="http://schemas.openxmlformats.org/officeDocument/2006/relationships/oleObject" Target="&#24037;&#20316;&#31807;2"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ltLang="en-US" sz="1200">
                <a:latin typeface="微软雅黑" panose="020B0503020204020204" pitchFamily="34" charset="-122"/>
                <a:ea typeface="微软雅黑" panose="020B0503020204020204" pitchFamily="34" charset="-122"/>
              </a:rPr>
              <a:t>假如您要在线学习，您会选择哪些时间段呢（多选）？</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Sheet1!$B$1</c:f>
              <c:strCache>
                <c:ptCount val="1"/>
                <c:pt idx="0">
                  <c:v>假如您要在线学习，您会选择哪些时间段呢？</c:v>
                </c:pt>
              </c:strCache>
            </c:strRef>
          </c:tx>
          <c:spPr>
            <a:blipFill>
              <a:blip xmlns:r="http://schemas.openxmlformats.org/officeDocument/2006/relationships" r:embed="rId4"/>
              <a:stretch>
                <a:fillRect/>
              </a:stretch>
            </a:blip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早上（6~8点）</c:v>
                </c:pt>
                <c:pt idx="1">
                  <c:v>上午(8~12点)</c:v>
                </c:pt>
                <c:pt idx="2">
                  <c:v>中午（12~14点）</c:v>
                </c:pt>
                <c:pt idx="3">
                  <c:v>下午(14~18点)</c:v>
                </c:pt>
                <c:pt idx="4">
                  <c:v>傍晚(18~21点)</c:v>
                </c:pt>
                <c:pt idx="5">
                  <c:v>深夜（21点~24点）</c:v>
                </c:pt>
                <c:pt idx="6">
                  <c:v>零碎时间（公交、食堂等）</c:v>
                </c:pt>
                <c:pt idx="7">
                  <c:v>周末有空的时间</c:v>
                </c:pt>
              </c:strCache>
            </c:strRef>
          </c:cat>
          <c:val>
            <c:numRef>
              <c:f>Sheet1!$B$2:$B$9</c:f>
              <c:numCache>
                <c:formatCode>0.00%</c:formatCode>
                <c:ptCount val="8"/>
                <c:pt idx="0">
                  <c:v>6.3E-2</c:v>
                </c:pt>
                <c:pt idx="1">
                  <c:v>0.121</c:v>
                </c:pt>
                <c:pt idx="2">
                  <c:v>8.5000000000000006E-2</c:v>
                </c:pt>
                <c:pt idx="3">
                  <c:v>0.14399999999999999</c:v>
                </c:pt>
                <c:pt idx="4">
                  <c:v>0.46400000000000002</c:v>
                </c:pt>
                <c:pt idx="5">
                  <c:v>0.316</c:v>
                </c:pt>
                <c:pt idx="6">
                  <c:v>0.17899999999999999</c:v>
                </c:pt>
                <c:pt idx="7">
                  <c:v>0.312</c:v>
                </c:pt>
              </c:numCache>
            </c:numRef>
          </c:val>
        </c:ser>
        <c:dLbls>
          <c:dLblPos val="outEnd"/>
          <c:showLegendKey val="0"/>
          <c:showVal val="1"/>
          <c:showCatName val="0"/>
          <c:showSerName val="0"/>
          <c:showPercent val="0"/>
          <c:showBubbleSize val="0"/>
        </c:dLbls>
        <c:gapWidth val="219"/>
        <c:overlap val="-27"/>
        <c:axId val="190812624"/>
        <c:axId val="185997392"/>
      </c:barChart>
      <c:catAx>
        <c:axId val="190812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85997392"/>
        <c:crosses val="autoZero"/>
        <c:auto val="1"/>
        <c:lblAlgn val="ctr"/>
        <c:lblOffset val="100"/>
        <c:noMultiLvlLbl val="0"/>
      </c:catAx>
      <c:valAx>
        <c:axId val="185997392"/>
        <c:scaling>
          <c:orientation val="minMax"/>
        </c:scaling>
        <c:delete val="1"/>
        <c:axPos val="l"/>
        <c:numFmt formatCode="0.00%" sourceLinked="1"/>
        <c:majorTickMark val="none"/>
        <c:minorTickMark val="none"/>
        <c:tickLblPos val="nextTo"/>
        <c:crossAx val="190812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5">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6~8点</c:v>
                </c:pt>
              </c:strCache>
            </c:strRef>
          </c:tx>
          <c:spPr>
            <a:solidFill>
              <a:schemeClr val="accent1"/>
            </a:solidFill>
            <a:ln>
              <a:noFill/>
            </a:ln>
            <a:effectLst/>
          </c:spPr>
          <c:invertIfNegative val="0"/>
          <c:cat>
            <c:strRef>
              <c:f>Sheet1!$A$2:$A$8</c:f>
              <c:strCache>
                <c:ptCount val="7"/>
                <c:pt idx="0">
                  <c:v>电脑</c:v>
                </c:pt>
                <c:pt idx="1">
                  <c:v>手机</c:v>
                </c:pt>
                <c:pt idx="2">
                  <c:v>平板</c:v>
                </c:pt>
                <c:pt idx="3">
                  <c:v>寝室</c:v>
                </c:pt>
                <c:pt idx="4">
                  <c:v>自习室</c:v>
                </c:pt>
                <c:pt idx="5">
                  <c:v>课堂</c:v>
                </c:pt>
                <c:pt idx="6">
                  <c:v>零碎</c:v>
                </c:pt>
              </c:strCache>
            </c:strRef>
          </c:cat>
          <c:val>
            <c:numRef>
              <c:f>Sheet1!$B$2:$B$8</c:f>
              <c:numCache>
                <c:formatCode>General</c:formatCode>
                <c:ptCount val="7"/>
                <c:pt idx="0">
                  <c:v>83</c:v>
                </c:pt>
                <c:pt idx="1">
                  <c:v>101</c:v>
                </c:pt>
                <c:pt idx="2">
                  <c:v>41</c:v>
                </c:pt>
                <c:pt idx="3">
                  <c:v>110</c:v>
                </c:pt>
                <c:pt idx="4">
                  <c:v>85</c:v>
                </c:pt>
                <c:pt idx="5">
                  <c:v>28</c:v>
                </c:pt>
                <c:pt idx="6">
                  <c:v>25</c:v>
                </c:pt>
              </c:numCache>
            </c:numRef>
          </c:val>
        </c:ser>
        <c:ser>
          <c:idx val="1"/>
          <c:order val="1"/>
          <c:tx>
            <c:strRef>
              <c:f>Sheet1!$C$1</c:f>
              <c:strCache>
                <c:ptCount val="1"/>
                <c:pt idx="0">
                  <c:v>8~12点</c:v>
                </c:pt>
              </c:strCache>
            </c:strRef>
          </c:tx>
          <c:spPr>
            <a:solidFill>
              <a:schemeClr val="accent2"/>
            </a:solidFill>
            <a:ln>
              <a:noFill/>
            </a:ln>
            <a:effectLst/>
          </c:spPr>
          <c:invertIfNegative val="0"/>
          <c:cat>
            <c:strRef>
              <c:f>Sheet1!$A$2:$A$8</c:f>
              <c:strCache>
                <c:ptCount val="7"/>
                <c:pt idx="0">
                  <c:v>电脑</c:v>
                </c:pt>
                <c:pt idx="1">
                  <c:v>手机</c:v>
                </c:pt>
                <c:pt idx="2">
                  <c:v>平板</c:v>
                </c:pt>
                <c:pt idx="3">
                  <c:v>寝室</c:v>
                </c:pt>
                <c:pt idx="4">
                  <c:v>自习室</c:v>
                </c:pt>
                <c:pt idx="5">
                  <c:v>课堂</c:v>
                </c:pt>
                <c:pt idx="6">
                  <c:v>零碎</c:v>
                </c:pt>
              </c:strCache>
            </c:strRef>
          </c:cat>
          <c:val>
            <c:numRef>
              <c:f>Sheet1!$C$2:$C$8</c:f>
              <c:numCache>
                <c:formatCode>General</c:formatCode>
                <c:ptCount val="7"/>
                <c:pt idx="0">
                  <c:v>224</c:v>
                </c:pt>
                <c:pt idx="1">
                  <c:v>155</c:v>
                </c:pt>
                <c:pt idx="2">
                  <c:v>93</c:v>
                </c:pt>
                <c:pt idx="3">
                  <c:v>170</c:v>
                </c:pt>
                <c:pt idx="4">
                  <c:v>171</c:v>
                </c:pt>
                <c:pt idx="5">
                  <c:v>75</c:v>
                </c:pt>
                <c:pt idx="6">
                  <c:v>34</c:v>
                </c:pt>
              </c:numCache>
            </c:numRef>
          </c:val>
        </c:ser>
        <c:ser>
          <c:idx val="2"/>
          <c:order val="2"/>
          <c:tx>
            <c:strRef>
              <c:f>Sheet1!$D$1</c:f>
              <c:strCache>
                <c:ptCount val="1"/>
                <c:pt idx="0">
                  <c:v>12~14点</c:v>
                </c:pt>
              </c:strCache>
            </c:strRef>
          </c:tx>
          <c:spPr>
            <a:solidFill>
              <a:schemeClr val="accent3"/>
            </a:solidFill>
            <a:ln>
              <a:noFill/>
            </a:ln>
            <a:effectLst/>
          </c:spPr>
          <c:invertIfNegative val="0"/>
          <c:cat>
            <c:strRef>
              <c:f>Sheet1!$A$2:$A$8</c:f>
              <c:strCache>
                <c:ptCount val="7"/>
                <c:pt idx="0">
                  <c:v>电脑</c:v>
                </c:pt>
                <c:pt idx="1">
                  <c:v>手机</c:v>
                </c:pt>
                <c:pt idx="2">
                  <c:v>平板</c:v>
                </c:pt>
                <c:pt idx="3">
                  <c:v>寝室</c:v>
                </c:pt>
                <c:pt idx="4">
                  <c:v>自习室</c:v>
                </c:pt>
                <c:pt idx="5">
                  <c:v>课堂</c:v>
                </c:pt>
                <c:pt idx="6">
                  <c:v>零碎</c:v>
                </c:pt>
              </c:strCache>
            </c:strRef>
          </c:cat>
          <c:val>
            <c:numRef>
              <c:f>Sheet1!$D$2:$D$8</c:f>
              <c:numCache>
                <c:formatCode>General</c:formatCode>
                <c:ptCount val="7"/>
                <c:pt idx="0">
                  <c:v>125</c:v>
                </c:pt>
                <c:pt idx="1">
                  <c:v>106</c:v>
                </c:pt>
                <c:pt idx="2">
                  <c:v>82</c:v>
                </c:pt>
                <c:pt idx="3">
                  <c:v>130</c:v>
                </c:pt>
                <c:pt idx="4">
                  <c:v>114</c:v>
                </c:pt>
                <c:pt idx="5">
                  <c:v>47</c:v>
                </c:pt>
                <c:pt idx="6">
                  <c:v>43</c:v>
                </c:pt>
              </c:numCache>
            </c:numRef>
          </c:val>
        </c:ser>
        <c:ser>
          <c:idx val="3"/>
          <c:order val="3"/>
          <c:tx>
            <c:strRef>
              <c:f>Sheet1!$E$1</c:f>
              <c:strCache>
                <c:ptCount val="1"/>
                <c:pt idx="0">
                  <c:v>14~18点</c:v>
                </c:pt>
              </c:strCache>
            </c:strRef>
          </c:tx>
          <c:spPr>
            <a:solidFill>
              <a:schemeClr val="accent4"/>
            </a:solidFill>
            <a:ln>
              <a:noFill/>
            </a:ln>
            <a:effectLst/>
          </c:spPr>
          <c:invertIfNegative val="0"/>
          <c:cat>
            <c:strRef>
              <c:f>Sheet1!$A$2:$A$8</c:f>
              <c:strCache>
                <c:ptCount val="7"/>
                <c:pt idx="0">
                  <c:v>电脑</c:v>
                </c:pt>
                <c:pt idx="1">
                  <c:v>手机</c:v>
                </c:pt>
                <c:pt idx="2">
                  <c:v>平板</c:v>
                </c:pt>
                <c:pt idx="3">
                  <c:v>寝室</c:v>
                </c:pt>
                <c:pt idx="4">
                  <c:v>自习室</c:v>
                </c:pt>
                <c:pt idx="5">
                  <c:v>课堂</c:v>
                </c:pt>
                <c:pt idx="6">
                  <c:v>零碎</c:v>
                </c:pt>
              </c:strCache>
            </c:strRef>
          </c:cat>
          <c:val>
            <c:numRef>
              <c:f>Sheet1!$E$2:$E$8</c:f>
              <c:numCache>
                <c:formatCode>General</c:formatCode>
                <c:ptCount val="7"/>
                <c:pt idx="0">
                  <c:v>294</c:v>
                </c:pt>
                <c:pt idx="1">
                  <c:v>137</c:v>
                </c:pt>
                <c:pt idx="2">
                  <c:v>96</c:v>
                </c:pt>
                <c:pt idx="3">
                  <c:v>234</c:v>
                </c:pt>
                <c:pt idx="4">
                  <c:v>203</c:v>
                </c:pt>
                <c:pt idx="5">
                  <c:v>69</c:v>
                </c:pt>
                <c:pt idx="6">
                  <c:v>46</c:v>
                </c:pt>
              </c:numCache>
            </c:numRef>
          </c:val>
        </c:ser>
        <c:ser>
          <c:idx val="4"/>
          <c:order val="4"/>
          <c:tx>
            <c:strRef>
              <c:f>Sheet1!$F$1</c:f>
              <c:strCache>
                <c:ptCount val="1"/>
                <c:pt idx="0">
                  <c:v>18~21点</c:v>
                </c:pt>
              </c:strCache>
            </c:strRef>
          </c:tx>
          <c:spPr>
            <a:solidFill>
              <a:schemeClr val="accent5"/>
            </a:solidFill>
            <a:ln>
              <a:noFill/>
            </a:ln>
            <a:effectLst/>
          </c:spPr>
          <c:invertIfNegative val="0"/>
          <c:cat>
            <c:strRef>
              <c:f>Sheet1!$A$2:$A$8</c:f>
              <c:strCache>
                <c:ptCount val="7"/>
                <c:pt idx="0">
                  <c:v>电脑</c:v>
                </c:pt>
                <c:pt idx="1">
                  <c:v>手机</c:v>
                </c:pt>
                <c:pt idx="2">
                  <c:v>平板</c:v>
                </c:pt>
                <c:pt idx="3">
                  <c:v>寝室</c:v>
                </c:pt>
                <c:pt idx="4">
                  <c:v>自习室</c:v>
                </c:pt>
                <c:pt idx="5">
                  <c:v>课堂</c:v>
                </c:pt>
                <c:pt idx="6">
                  <c:v>零碎</c:v>
                </c:pt>
              </c:strCache>
            </c:strRef>
          </c:cat>
          <c:val>
            <c:numRef>
              <c:f>Sheet1!$F$2:$F$8</c:f>
              <c:numCache>
                <c:formatCode>General</c:formatCode>
                <c:ptCount val="7"/>
                <c:pt idx="0">
                  <c:v>953</c:v>
                </c:pt>
                <c:pt idx="1">
                  <c:v>488</c:v>
                </c:pt>
                <c:pt idx="2">
                  <c:v>297</c:v>
                </c:pt>
                <c:pt idx="3">
                  <c:v>827</c:v>
                </c:pt>
                <c:pt idx="4">
                  <c:v>535</c:v>
                </c:pt>
                <c:pt idx="5">
                  <c:v>190</c:v>
                </c:pt>
                <c:pt idx="6">
                  <c:v>150</c:v>
                </c:pt>
              </c:numCache>
            </c:numRef>
          </c:val>
        </c:ser>
        <c:ser>
          <c:idx val="5"/>
          <c:order val="5"/>
          <c:tx>
            <c:strRef>
              <c:f>Sheet1!$G$1</c:f>
              <c:strCache>
                <c:ptCount val="1"/>
                <c:pt idx="0">
                  <c:v>21~21点</c:v>
                </c:pt>
              </c:strCache>
            </c:strRef>
          </c:tx>
          <c:spPr>
            <a:solidFill>
              <a:schemeClr val="accent6"/>
            </a:solidFill>
            <a:ln>
              <a:noFill/>
            </a:ln>
            <a:effectLst/>
          </c:spPr>
          <c:invertIfNegative val="0"/>
          <c:cat>
            <c:strRef>
              <c:f>Sheet1!$A$2:$A$8</c:f>
              <c:strCache>
                <c:ptCount val="7"/>
                <c:pt idx="0">
                  <c:v>电脑</c:v>
                </c:pt>
                <c:pt idx="1">
                  <c:v>手机</c:v>
                </c:pt>
                <c:pt idx="2">
                  <c:v>平板</c:v>
                </c:pt>
                <c:pt idx="3">
                  <c:v>寝室</c:v>
                </c:pt>
                <c:pt idx="4">
                  <c:v>自习室</c:v>
                </c:pt>
                <c:pt idx="5">
                  <c:v>课堂</c:v>
                </c:pt>
                <c:pt idx="6">
                  <c:v>零碎</c:v>
                </c:pt>
              </c:strCache>
            </c:strRef>
          </c:cat>
          <c:val>
            <c:numRef>
              <c:f>Sheet1!$G$2:$G$8</c:f>
              <c:numCache>
                <c:formatCode>General</c:formatCode>
                <c:ptCount val="7"/>
                <c:pt idx="0">
                  <c:v>647</c:v>
                </c:pt>
                <c:pt idx="1">
                  <c:v>369</c:v>
                </c:pt>
                <c:pt idx="2">
                  <c:v>244</c:v>
                </c:pt>
                <c:pt idx="3">
                  <c:v>630</c:v>
                </c:pt>
                <c:pt idx="4">
                  <c:v>337</c:v>
                </c:pt>
                <c:pt idx="5">
                  <c:v>100</c:v>
                </c:pt>
                <c:pt idx="6">
                  <c:v>143</c:v>
                </c:pt>
              </c:numCache>
            </c:numRef>
          </c:val>
        </c:ser>
        <c:ser>
          <c:idx val="6"/>
          <c:order val="6"/>
          <c:tx>
            <c:strRef>
              <c:f>Sheet1!$H$1</c:f>
              <c:strCache>
                <c:ptCount val="1"/>
                <c:pt idx="0">
                  <c:v>零碎</c:v>
                </c:pt>
              </c:strCache>
            </c:strRef>
          </c:tx>
          <c:spPr>
            <a:solidFill>
              <a:schemeClr val="accent1">
                <a:lumMod val="60000"/>
              </a:schemeClr>
            </a:solidFill>
            <a:ln>
              <a:noFill/>
            </a:ln>
            <a:effectLst/>
          </c:spPr>
          <c:invertIfNegative val="0"/>
          <c:cat>
            <c:strRef>
              <c:f>Sheet1!$A$2:$A$8</c:f>
              <c:strCache>
                <c:ptCount val="7"/>
                <c:pt idx="0">
                  <c:v>电脑</c:v>
                </c:pt>
                <c:pt idx="1">
                  <c:v>手机</c:v>
                </c:pt>
                <c:pt idx="2">
                  <c:v>平板</c:v>
                </c:pt>
                <c:pt idx="3">
                  <c:v>寝室</c:v>
                </c:pt>
                <c:pt idx="4">
                  <c:v>自习室</c:v>
                </c:pt>
                <c:pt idx="5">
                  <c:v>课堂</c:v>
                </c:pt>
                <c:pt idx="6">
                  <c:v>零碎</c:v>
                </c:pt>
              </c:strCache>
            </c:strRef>
          </c:cat>
          <c:val>
            <c:numRef>
              <c:f>Sheet1!$H$2:$H$8</c:f>
              <c:numCache>
                <c:formatCode>General</c:formatCode>
                <c:ptCount val="7"/>
                <c:pt idx="0">
                  <c:v>322</c:v>
                </c:pt>
                <c:pt idx="1">
                  <c:v>292</c:v>
                </c:pt>
                <c:pt idx="2">
                  <c:v>140</c:v>
                </c:pt>
                <c:pt idx="3">
                  <c:v>336</c:v>
                </c:pt>
                <c:pt idx="4">
                  <c:v>197</c:v>
                </c:pt>
                <c:pt idx="5">
                  <c:v>54</c:v>
                </c:pt>
                <c:pt idx="6">
                  <c:v>180</c:v>
                </c:pt>
              </c:numCache>
            </c:numRef>
          </c:val>
        </c:ser>
        <c:ser>
          <c:idx val="7"/>
          <c:order val="7"/>
          <c:tx>
            <c:strRef>
              <c:f>Sheet1!$I$1</c:f>
              <c:strCache>
                <c:ptCount val="1"/>
                <c:pt idx="0">
                  <c:v>周末</c:v>
                </c:pt>
              </c:strCache>
            </c:strRef>
          </c:tx>
          <c:spPr>
            <a:solidFill>
              <a:schemeClr val="accent2">
                <a:lumMod val="60000"/>
              </a:schemeClr>
            </a:solidFill>
            <a:ln>
              <a:noFill/>
            </a:ln>
            <a:effectLst/>
          </c:spPr>
          <c:invertIfNegative val="0"/>
          <c:cat>
            <c:strRef>
              <c:f>Sheet1!$A$2:$A$8</c:f>
              <c:strCache>
                <c:ptCount val="7"/>
                <c:pt idx="0">
                  <c:v>电脑</c:v>
                </c:pt>
                <c:pt idx="1">
                  <c:v>手机</c:v>
                </c:pt>
                <c:pt idx="2">
                  <c:v>平板</c:v>
                </c:pt>
                <c:pt idx="3">
                  <c:v>寝室</c:v>
                </c:pt>
                <c:pt idx="4">
                  <c:v>自习室</c:v>
                </c:pt>
                <c:pt idx="5">
                  <c:v>课堂</c:v>
                </c:pt>
                <c:pt idx="6">
                  <c:v>零碎</c:v>
                </c:pt>
              </c:strCache>
            </c:strRef>
          </c:cat>
          <c:val>
            <c:numRef>
              <c:f>Sheet1!$I$2:$I$8</c:f>
              <c:numCache>
                <c:formatCode>General</c:formatCode>
                <c:ptCount val="7"/>
                <c:pt idx="0">
                  <c:v>651</c:v>
                </c:pt>
                <c:pt idx="1">
                  <c:v>409</c:v>
                </c:pt>
                <c:pt idx="2">
                  <c:v>184</c:v>
                </c:pt>
                <c:pt idx="3">
                  <c:v>582</c:v>
                </c:pt>
                <c:pt idx="4">
                  <c:v>375</c:v>
                </c:pt>
                <c:pt idx="5">
                  <c:v>131</c:v>
                </c:pt>
                <c:pt idx="6">
                  <c:v>147</c:v>
                </c:pt>
              </c:numCache>
            </c:numRef>
          </c:val>
        </c:ser>
        <c:dLbls>
          <c:showLegendKey val="0"/>
          <c:showVal val="0"/>
          <c:showCatName val="0"/>
          <c:showSerName val="0"/>
          <c:showPercent val="0"/>
          <c:showBubbleSize val="0"/>
        </c:dLbls>
        <c:gapWidth val="219"/>
        <c:overlap val="-27"/>
        <c:axId val="125775088"/>
        <c:axId val="125775648"/>
      </c:barChart>
      <c:lineChart>
        <c:grouping val="standard"/>
        <c:varyColors val="0"/>
        <c:ser>
          <c:idx val="8"/>
          <c:order val="8"/>
          <c:tx>
            <c:strRef>
              <c:f>Sheet1!$J$1</c:f>
              <c:strCache>
                <c:ptCount val="1"/>
              </c:strCache>
            </c:strRef>
          </c:tx>
          <c:spPr>
            <a:ln w="28575" cap="rnd">
              <a:solidFill>
                <a:schemeClr val="accent3">
                  <a:lumMod val="60000"/>
                </a:schemeClr>
              </a:solidFill>
              <a:round/>
            </a:ln>
            <a:effectLst/>
          </c:spPr>
          <c:marker>
            <c:symbol val="none"/>
          </c:marker>
          <c:cat>
            <c:strRef>
              <c:f>Sheet1!$A$2:$A$8</c:f>
              <c:strCache>
                <c:ptCount val="7"/>
                <c:pt idx="0">
                  <c:v>电脑</c:v>
                </c:pt>
                <c:pt idx="1">
                  <c:v>手机</c:v>
                </c:pt>
                <c:pt idx="2">
                  <c:v>平板</c:v>
                </c:pt>
                <c:pt idx="3">
                  <c:v>寝室</c:v>
                </c:pt>
                <c:pt idx="4">
                  <c:v>自习室</c:v>
                </c:pt>
                <c:pt idx="5">
                  <c:v>课堂</c:v>
                </c:pt>
                <c:pt idx="6">
                  <c:v>零碎</c:v>
                </c:pt>
              </c:strCache>
            </c:strRef>
          </c:cat>
          <c:val>
            <c:numRef>
              <c:f>Sheet1!$J$2:$J$8</c:f>
              <c:numCache>
                <c:formatCode>0.00%</c:formatCode>
                <c:ptCount val="7"/>
                <c:pt idx="0">
                  <c:v>0.70199999999999996</c:v>
                </c:pt>
                <c:pt idx="1">
                  <c:v>0.41299999999999998</c:v>
                </c:pt>
                <c:pt idx="2">
                  <c:v>0.23899999999999999</c:v>
                </c:pt>
                <c:pt idx="3">
                  <c:v>0.65300000000000002</c:v>
                </c:pt>
                <c:pt idx="4">
                  <c:v>0.40699999999999997</c:v>
                </c:pt>
                <c:pt idx="5">
                  <c:v>0.13800000000000001</c:v>
                </c:pt>
                <c:pt idx="6">
                  <c:v>0.13400000000000001</c:v>
                </c:pt>
              </c:numCache>
            </c:numRef>
          </c:val>
          <c:smooth val="0"/>
        </c:ser>
        <c:dLbls>
          <c:showLegendKey val="0"/>
          <c:showVal val="0"/>
          <c:showCatName val="0"/>
          <c:showSerName val="0"/>
          <c:showPercent val="0"/>
          <c:showBubbleSize val="0"/>
        </c:dLbls>
        <c:marker val="1"/>
        <c:smooth val="0"/>
        <c:axId val="187038384"/>
        <c:axId val="187037824"/>
      </c:lineChart>
      <c:catAx>
        <c:axId val="12577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5775648"/>
        <c:crosses val="autoZero"/>
        <c:auto val="1"/>
        <c:lblAlgn val="ctr"/>
        <c:lblOffset val="100"/>
        <c:noMultiLvlLbl val="0"/>
      </c:catAx>
      <c:valAx>
        <c:axId val="125775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5775088"/>
        <c:crosses val="autoZero"/>
        <c:crossBetween val="between"/>
      </c:valAx>
      <c:valAx>
        <c:axId val="187037824"/>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7038384"/>
        <c:crosses val="max"/>
        <c:crossBetween val="between"/>
      </c:valAx>
      <c:catAx>
        <c:axId val="187038384"/>
        <c:scaling>
          <c:orientation val="minMax"/>
        </c:scaling>
        <c:delete val="1"/>
        <c:axPos val="b"/>
        <c:numFmt formatCode="General" sourceLinked="1"/>
        <c:majorTickMark val="none"/>
        <c:minorTickMark val="none"/>
        <c:tickLblPos val="nextTo"/>
        <c:crossAx val="187037824"/>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假如您要选择在线课程，您会选择哪些在线学习模式呢？</c:v>
                </c:pt>
              </c:strCache>
            </c:strRef>
          </c:tx>
          <c:spPr>
            <a:blipFill>
              <a:blip xmlns:r="http://schemas.openxmlformats.org/officeDocument/2006/relationships" r:embed="rId3"/>
              <a:stretch>
                <a:fillRect/>
              </a:stretch>
            </a:blip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视频点播</c:v>
                </c:pt>
                <c:pt idx="1">
                  <c:v>视频直播</c:v>
                </c:pt>
                <c:pt idx="2">
                  <c:v>在线题库</c:v>
                </c:pt>
                <c:pt idx="3">
                  <c:v>图文阅读</c:v>
                </c:pt>
                <c:pt idx="4">
                  <c:v>可汗学院</c:v>
                </c:pt>
                <c:pt idx="5">
                  <c:v>在线群分享</c:v>
                </c:pt>
                <c:pt idx="6">
                  <c:v>一对一辅导</c:v>
                </c:pt>
                <c:pt idx="7">
                  <c:v>Mooc模式</c:v>
                </c:pt>
                <c:pt idx="8">
                  <c:v>翻转课堂</c:v>
                </c:pt>
                <c:pt idx="9">
                  <c:v>都没试过</c:v>
                </c:pt>
              </c:strCache>
            </c:strRef>
          </c:cat>
          <c:val>
            <c:numRef>
              <c:f>Sheet1!$B$2:$B$11</c:f>
              <c:numCache>
                <c:formatCode>0%</c:formatCode>
                <c:ptCount val="10"/>
                <c:pt idx="0" formatCode="0.00%">
                  <c:v>0.624</c:v>
                </c:pt>
                <c:pt idx="1">
                  <c:v>0.24</c:v>
                </c:pt>
                <c:pt idx="2" formatCode="0.00%">
                  <c:v>0.375</c:v>
                </c:pt>
                <c:pt idx="3" formatCode="0.00%">
                  <c:v>0.307</c:v>
                </c:pt>
                <c:pt idx="4" formatCode="0.00%">
                  <c:v>5.8000000000000003E-2</c:v>
                </c:pt>
                <c:pt idx="5" formatCode="0.00%">
                  <c:v>8.1000000000000003E-2</c:v>
                </c:pt>
                <c:pt idx="6" formatCode="0.00%">
                  <c:v>0.15</c:v>
                </c:pt>
                <c:pt idx="7" formatCode="0.00%">
                  <c:v>0.153</c:v>
                </c:pt>
                <c:pt idx="8" formatCode="0.00%">
                  <c:v>7.4999999999999997E-2</c:v>
                </c:pt>
                <c:pt idx="9" formatCode="0.00%">
                  <c:v>4.8000000000000001E-2</c:v>
                </c:pt>
              </c:numCache>
            </c:numRef>
          </c:val>
        </c:ser>
        <c:dLbls>
          <c:dLblPos val="outEnd"/>
          <c:showLegendKey val="0"/>
          <c:showVal val="1"/>
          <c:showCatName val="0"/>
          <c:showSerName val="0"/>
          <c:showPercent val="0"/>
          <c:showBubbleSize val="0"/>
        </c:dLbls>
        <c:gapWidth val="219"/>
        <c:overlap val="-27"/>
        <c:axId val="249706176"/>
        <c:axId val="249708976"/>
      </c:barChart>
      <c:catAx>
        <c:axId val="249706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249708976"/>
        <c:crosses val="autoZero"/>
        <c:auto val="1"/>
        <c:lblAlgn val="ctr"/>
        <c:lblOffset val="100"/>
        <c:noMultiLvlLbl val="0"/>
      </c:catAx>
      <c:valAx>
        <c:axId val="249708976"/>
        <c:scaling>
          <c:orientation val="minMax"/>
        </c:scaling>
        <c:delete val="1"/>
        <c:axPos val="l"/>
        <c:numFmt formatCode="0.00%" sourceLinked="1"/>
        <c:majorTickMark val="none"/>
        <c:minorTickMark val="none"/>
        <c:tickLblPos val="nextTo"/>
        <c:crossAx val="24970617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假如你会在线学习，您估计自己倾向一次看多长时间的在线教育视频？</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explosion val="1"/>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cat>
            <c:strRef>
              <c:f>Sheet1!$A$2:$A$7</c:f>
              <c:strCache>
                <c:ptCount val="6"/>
                <c:pt idx="0">
                  <c:v>3~5分钟</c:v>
                </c:pt>
                <c:pt idx="1">
                  <c:v>5~15分钟</c:v>
                </c:pt>
                <c:pt idx="2">
                  <c:v>30分钟以内</c:v>
                </c:pt>
                <c:pt idx="3">
                  <c:v>30分钟~1小时</c:v>
                </c:pt>
                <c:pt idx="4">
                  <c:v>1小时~2小时</c:v>
                </c:pt>
                <c:pt idx="5">
                  <c:v>大于2小时</c:v>
                </c:pt>
              </c:strCache>
            </c:strRef>
          </c:cat>
          <c:val>
            <c:numRef>
              <c:f>Sheet1!$B$2:$B$7</c:f>
              <c:numCache>
                <c:formatCode>0.00%</c:formatCode>
                <c:ptCount val="6"/>
                <c:pt idx="0">
                  <c:v>0.04</c:v>
                </c:pt>
                <c:pt idx="1">
                  <c:v>0.125</c:v>
                </c:pt>
                <c:pt idx="2">
                  <c:v>0.40100000000000002</c:v>
                </c:pt>
                <c:pt idx="3">
                  <c:v>0.32900000000000001</c:v>
                </c:pt>
                <c:pt idx="4">
                  <c:v>8.5999999999999993E-2</c:v>
                </c:pt>
                <c:pt idx="5">
                  <c:v>1.7999999999999999E-2</c:v>
                </c:pt>
              </c:numCache>
            </c:numRef>
          </c:val>
        </c:ser>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Sheet1!$A$2:$B$2</c:f>
              <c:strCache>
                <c:ptCount val="2"/>
                <c:pt idx="0">
                  <c:v>每</c:v>
                </c:pt>
                <c:pt idx="1">
                  <c:v>＜30min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Sheet1!$C$1:$H$1</c:f>
              <c:strCache>
                <c:ptCount val="6"/>
                <c:pt idx="0">
                  <c:v>3~5min</c:v>
                </c:pt>
                <c:pt idx="1">
                  <c:v>5~15min</c:v>
                </c:pt>
                <c:pt idx="2">
                  <c:v>15~30min</c:v>
                </c:pt>
                <c:pt idx="3">
                  <c:v>30min~1h</c:v>
                </c:pt>
                <c:pt idx="4">
                  <c:v>1~2h</c:v>
                </c:pt>
                <c:pt idx="5">
                  <c:v>＞2h</c:v>
                </c:pt>
              </c:strCache>
            </c:strRef>
          </c:cat>
          <c:val>
            <c:numRef>
              <c:f>Sheet1!$C$2:$H$2</c:f>
              <c:numCache>
                <c:formatCode>General</c:formatCode>
                <c:ptCount val="6"/>
                <c:pt idx="0">
                  <c:v>48</c:v>
                </c:pt>
                <c:pt idx="1">
                  <c:v>88</c:v>
                </c:pt>
                <c:pt idx="2">
                  <c:v>165</c:v>
                </c:pt>
                <c:pt idx="3">
                  <c:v>85</c:v>
                </c:pt>
                <c:pt idx="4">
                  <c:v>15</c:v>
                </c:pt>
                <c:pt idx="5">
                  <c:v>5</c:v>
                </c:pt>
              </c:numCache>
            </c:numRef>
          </c:val>
        </c:ser>
        <c:ser>
          <c:idx val="1"/>
          <c:order val="1"/>
          <c:tx>
            <c:strRef>
              <c:f>Sheet1!$A$3:$B$3</c:f>
              <c:strCache>
                <c:ptCount val="2"/>
                <c:pt idx="0">
                  <c:v>周</c:v>
                </c:pt>
                <c:pt idx="1">
                  <c:v>30min~1h</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Sheet1!$C$1:$H$1</c:f>
              <c:strCache>
                <c:ptCount val="6"/>
                <c:pt idx="0">
                  <c:v>3~5min</c:v>
                </c:pt>
                <c:pt idx="1">
                  <c:v>5~15min</c:v>
                </c:pt>
                <c:pt idx="2">
                  <c:v>15~30min</c:v>
                </c:pt>
                <c:pt idx="3">
                  <c:v>30min~1h</c:v>
                </c:pt>
                <c:pt idx="4">
                  <c:v>1~2h</c:v>
                </c:pt>
                <c:pt idx="5">
                  <c:v>＞2h</c:v>
                </c:pt>
              </c:strCache>
            </c:strRef>
          </c:cat>
          <c:val>
            <c:numRef>
              <c:f>Sheet1!$C$3:$H$3</c:f>
              <c:numCache>
                <c:formatCode>General</c:formatCode>
                <c:ptCount val="6"/>
                <c:pt idx="0">
                  <c:v>7</c:v>
                </c:pt>
                <c:pt idx="1">
                  <c:v>79</c:v>
                </c:pt>
                <c:pt idx="2">
                  <c:v>179</c:v>
                </c:pt>
                <c:pt idx="3">
                  <c:v>156</c:v>
                </c:pt>
                <c:pt idx="4">
                  <c:v>24</c:v>
                </c:pt>
                <c:pt idx="5">
                  <c:v>8</c:v>
                </c:pt>
              </c:numCache>
            </c:numRef>
          </c:val>
        </c:ser>
        <c:ser>
          <c:idx val="2"/>
          <c:order val="2"/>
          <c:tx>
            <c:strRef>
              <c:f>Sheet1!$A$4:$B$4</c:f>
              <c:strCache>
                <c:ptCount val="2"/>
                <c:pt idx="0">
                  <c:v>总</c:v>
                </c:pt>
                <c:pt idx="1">
                  <c:v>1~2h</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Sheet1!$C$1:$H$1</c:f>
              <c:strCache>
                <c:ptCount val="6"/>
                <c:pt idx="0">
                  <c:v>3~5min</c:v>
                </c:pt>
                <c:pt idx="1">
                  <c:v>5~15min</c:v>
                </c:pt>
                <c:pt idx="2">
                  <c:v>15~30min</c:v>
                </c:pt>
                <c:pt idx="3">
                  <c:v>30min~1h</c:v>
                </c:pt>
                <c:pt idx="4">
                  <c:v>1~2h</c:v>
                </c:pt>
                <c:pt idx="5">
                  <c:v>＞2h</c:v>
                </c:pt>
              </c:strCache>
            </c:strRef>
          </c:cat>
          <c:val>
            <c:numRef>
              <c:f>Sheet1!$C$4:$H$4</c:f>
              <c:numCache>
                <c:formatCode>General</c:formatCode>
                <c:ptCount val="6"/>
                <c:pt idx="0">
                  <c:v>7</c:v>
                </c:pt>
                <c:pt idx="1">
                  <c:v>37</c:v>
                </c:pt>
                <c:pt idx="2">
                  <c:v>189</c:v>
                </c:pt>
                <c:pt idx="3">
                  <c:v>155</c:v>
                </c:pt>
                <c:pt idx="4">
                  <c:v>34</c:v>
                </c:pt>
                <c:pt idx="5">
                  <c:v>4</c:v>
                </c:pt>
              </c:numCache>
            </c:numRef>
          </c:val>
        </c:ser>
        <c:ser>
          <c:idx val="3"/>
          <c:order val="3"/>
          <c:tx>
            <c:strRef>
              <c:f>Sheet1!$A$5:$B$5</c:f>
              <c:strCache>
                <c:ptCount val="2"/>
                <c:pt idx="0">
                  <c:v>时</c:v>
                </c:pt>
                <c:pt idx="1">
                  <c:v>＞2h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Sheet1!$C$1:$H$1</c:f>
              <c:strCache>
                <c:ptCount val="6"/>
                <c:pt idx="0">
                  <c:v>3~5min</c:v>
                </c:pt>
                <c:pt idx="1">
                  <c:v>5~15min</c:v>
                </c:pt>
                <c:pt idx="2">
                  <c:v>15~30min</c:v>
                </c:pt>
                <c:pt idx="3">
                  <c:v>30min~1h</c:v>
                </c:pt>
                <c:pt idx="4">
                  <c:v>1~2h</c:v>
                </c:pt>
                <c:pt idx="5">
                  <c:v>＞2h</c:v>
                </c:pt>
              </c:strCache>
            </c:strRef>
          </c:cat>
          <c:val>
            <c:numRef>
              <c:f>Sheet1!$C$5:$H$5</c:f>
              <c:numCache>
                <c:formatCode>General</c:formatCode>
                <c:ptCount val="6"/>
                <c:pt idx="0">
                  <c:v>5</c:v>
                </c:pt>
                <c:pt idx="1">
                  <c:v>24</c:v>
                </c:pt>
                <c:pt idx="2">
                  <c:v>83</c:v>
                </c:pt>
                <c:pt idx="3">
                  <c:v>131</c:v>
                </c:pt>
                <c:pt idx="4">
                  <c:v>66</c:v>
                </c:pt>
                <c:pt idx="5">
                  <c:v>23</c:v>
                </c:pt>
              </c:numCache>
            </c:numRef>
          </c:val>
        </c:ser>
        <c:dLbls>
          <c:dLblPos val="outEnd"/>
          <c:showLegendKey val="0"/>
          <c:showVal val="1"/>
          <c:showCatName val="0"/>
          <c:showSerName val="0"/>
          <c:showPercent val="0"/>
          <c:showBubbleSize val="0"/>
        </c:dLbls>
        <c:gapWidth val="219"/>
        <c:overlap val="-27"/>
        <c:axId val="187045104"/>
        <c:axId val="186109472"/>
      </c:barChart>
      <c:catAx>
        <c:axId val="18704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6109472"/>
        <c:crosses val="autoZero"/>
        <c:auto val="1"/>
        <c:lblAlgn val="ctr"/>
        <c:lblOffset val="100"/>
        <c:noMultiLvlLbl val="0"/>
      </c:catAx>
      <c:valAx>
        <c:axId val="186109472"/>
        <c:scaling>
          <c:orientation val="minMax"/>
        </c:scaling>
        <c:delete val="1"/>
        <c:axPos val="l"/>
        <c:numFmt formatCode="General" sourceLinked="1"/>
        <c:majorTickMark val="none"/>
        <c:minorTickMark val="none"/>
        <c:tickLblPos val="nextTo"/>
        <c:crossAx val="187045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0.23391</cdr:x>
      <cdr:y>0.46157</cdr:y>
    </cdr:from>
    <cdr:to>
      <cdr:x>0.4095</cdr:x>
      <cdr:y>0.78553</cdr:y>
    </cdr:to>
    <cdr:sp macro="" textlink="">
      <cdr:nvSpPr>
        <cdr:cNvPr id="4" name="文本框 3"/>
        <cdr:cNvSpPr txBox="1"/>
      </cdr:nvSpPr>
      <cdr:spPr>
        <a:xfrm xmlns:a="http://schemas.openxmlformats.org/drawingml/2006/main">
          <a:off x="1218137" y="130281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zh-CN" altLang="en-US" sz="1100" dirty="0"/>
        </a:p>
      </cdr:txBody>
    </cdr:sp>
  </cdr:relSizeAnchor>
  <cdr:relSizeAnchor xmlns:cdr="http://schemas.openxmlformats.org/drawingml/2006/chartDrawing">
    <cdr:from>
      <cdr:x>0.24497</cdr:x>
      <cdr:y>0.46711</cdr:y>
    </cdr:from>
    <cdr:to>
      <cdr:x>0.30784</cdr:x>
      <cdr:y>0.55606</cdr:y>
    </cdr:to>
    <cdr:grpSp>
      <cdr:nvGrpSpPr>
        <cdr:cNvPr id="6" name="组合 5"/>
        <cdr:cNvGrpSpPr/>
      </cdr:nvGrpSpPr>
      <cdr:grpSpPr>
        <a:xfrm xmlns:a="http://schemas.openxmlformats.org/drawingml/2006/main">
          <a:off x="1275714" y="1318453"/>
          <a:ext cx="327404" cy="251068"/>
          <a:chOff x="1258872" y="1317351"/>
          <a:chExt cx="433180" cy="332178"/>
        </a:xfrm>
      </cdr:grpSpPr>
      <cdr:sp macro="" textlink="">
        <cdr:nvSpPr>
          <cdr:cNvPr id="3" name="椭圆 2"/>
          <cdr:cNvSpPr/>
        </cdr:nvSpPr>
        <cdr:spPr>
          <a:xfrm xmlns:a="http://schemas.openxmlformats.org/drawingml/2006/main">
            <a:off x="1364392" y="1321869"/>
            <a:ext cx="327660" cy="327660"/>
          </a:xfrm>
          <a:prstGeom xmlns:a="http://schemas.openxmlformats.org/drawingml/2006/main" prst="ellipse">
            <a:avLst/>
          </a:prstGeom>
          <a:solidFill xmlns:a="http://schemas.openxmlformats.org/drawingml/2006/main">
            <a:schemeClr val="bg1"/>
          </a:solidFill>
          <a:ln xmlns:a="http://schemas.openxmlformats.org/drawingml/2006/main">
            <a:solidFill>
              <a:srgbClr val="FFC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sz="500" dirty="0">
              <a:solidFill>
                <a:srgbClr val="FFC000"/>
              </a:solidFill>
            </a:endParaRPr>
          </a:p>
        </cdr:txBody>
      </cdr:sp>
      <cdr:sp macro="" textlink="">
        <cdr:nvSpPr>
          <cdr:cNvPr id="5" name="文本框 4"/>
          <cdr:cNvSpPr txBox="1"/>
        </cdr:nvSpPr>
        <cdr:spPr>
          <a:xfrm xmlns:a="http://schemas.openxmlformats.org/drawingml/2006/main">
            <a:off x="1258872" y="1317351"/>
            <a:ext cx="429899" cy="27469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dirty="0" smtClean="0">
                <a:solidFill>
                  <a:srgbClr val="FFC000"/>
                </a:solidFill>
              </a:rPr>
              <a:t>33%</a:t>
            </a:r>
            <a:endParaRPr lang="zh-CN" altLang="en-US" sz="1100" dirty="0">
              <a:solidFill>
                <a:srgbClr val="FFC000"/>
              </a:solidFill>
            </a:endParaRPr>
          </a:p>
        </cdr:txBody>
      </cdr:sp>
    </cdr:grpSp>
  </cdr:relSizeAnchor>
  <cdr:relSizeAnchor xmlns:cdr="http://schemas.openxmlformats.org/drawingml/2006/chartDrawing">
    <cdr:from>
      <cdr:x>0.38628</cdr:x>
      <cdr:y>0.03112</cdr:y>
    </cdr:from>
    <cdr:to>
      <cdr:x>0.45339</cdr:x>
      <cdr:y>0.12149</cdr:y>
    </cdr:to>
    <cdr:grpSp>
      <cdr:nvGrpSpPr>
        <cdr:cNvPr id="10" name="组合 9"/>
        <cdr:cNvGrpSpPr/>
      </cdr:nvGrpSpPr>
      <cdr:grpSpPr>
        <a:xfrm xmlns:a="http://schemas.openxmlformats.org/drawingml/2006/main">
          <a:off x="2011605" y="87839"/>
          <a:ext cx="349485" cy="255076"/>
          <a:chOff x="930429" y="-5045082"/>
          <a:chExt cx="462404" cy="337476"/>
        </a:xfrm>
      </cdr:grpSpPr>
      <cdr:sp macro="" textlink="">
        <cdr:nvSpPr>
          <cdr:cNvPr id="11" name="椭圆 10"/>
          <cdr:cNvSpPr/>
        </cdr:nvSpPr>
        <cdr:spPr>
          <a:xfrm xmlns:a="http://schemas.openxmlformats.org/drawingml/2006/main">
            <a:off x="993761" y="-5035266"/>
            <a:ext cx="327659" cy="327660"/>
          </a:xfrm>
          <a:prstGeom xmlns:a="http://schemas.openxmlformats.org/drawingml/2006/main" prst="ellipse">
            <a:avLst/>
          </a:prstGeom>
          <a:solidFill xmlns:a="http://schemas.openxmlformats.org/drawingml/2006/main">
            <a:schemeClr val="bg1"/>
          </a:solidFill>
          <a:ln xmlns:a="http://schemas.openxmlformats.org/drawingml/2006/main">
            <a:solidFill>
              <a:srgbClr val="4472C4"/>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sz="500" dirty="0">
              <a:solidFill>
                <a:srgbClr val="FFC000"/>
              </a:solidFill>
            </a:endParaRPr>
          </a:p>
        </cdr:txBody>
      </cdr:sp>
      <cdr:sp macro="" textlink="">
        <cdr:nvSpPr>
          <cdr:cNvPr id="12" name="文本框 11"/>
          <cdr:cNvSpPr txBox="1"/>
        </cdr:nvSpPr>
        <cdr:spPr>
          <a:xfrm xmlns:a="http://schemas.openxmlformats.org/drawingml/2006/main">
            <a:off x="930429" y="-5045082"/>
            <a:ext cx="462404" cy="28050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dirty="0" smtClean="0">
                <a:solidFill>
                  <a:srgbClr val="4472C4"/>
                </a:solidFill>
              </a:rPr>
              <a:t>9</a:t>
            </a:r>
            <a:r>
              <a:rPr lang="en-US" altLang="zh-CN" sz="1100" dirty="0" smtClean="0">
                <a:solidFill>
                  <a:srgbClr val="4472C4"/>
                </a:solidFill>
              </a:rPr>
              <a:t>%</a:t>
            </a:r>
            <a:endParaRPr lang="zh-CN" altLang="en-US" sz="1100" dirty="0">
              <a:solidFill>
                <a:srgbClr val="4472C4"/>
              </a:solidFill>
            </a:endParaRPr>
          </a:p>
        </cdr:txBody>
      </cdr:sp>
    </cdr:grpSp>
  </cdr:relSizeAnchor>
  <cdr:relSizeAnchor xmlns:cdr="http://schemas.openxmlformats.org/drawingml/2006/chartDrawing">
    <cdr:from>
      <cdr:x>0.36515</cdr:x>
      <cdr:y>0.93838</cdr:y>
    </cdr:from>
    <cdr:to>
      <cdr:x>0.36515</cdr:x>
      <cdr:y>0.93838</cdr:y>
    </cdr:to>
    <cdr:grpSp>
      <cdr:nvGrpSpPr>
        <cdr:cNvPr id="13" name="组合 12"/>
        <cdr:cNvGrpSpPr/>
      </cdr:nvGrpSpPr>
      <cdr:grpSpPr>
        <a:xfrm xmlns:a="http://schemas.openxmlformats.org/drawingml/2006/main">
          <a:off x="1901568" y="2648648"/>
          <a:ext cx="0" cy="0"/>
          <a:chOff x="1901568" y="2648648"/>
          <a:chExt cx="0" cy="0"/>
        </a:xfrm>
      </cdr:grpSpPr>
    </cdr:grpSp>
  </cdr:relSizeAnchor>
  <cdr:relSizeAnchor xmlns:cdr="http://schemas.openxmlformats.org/drawingml/2006/chartDrawing">
    <cdr:from>
      <cdr:x>0.60902</cdr:x>
      <cdr:y>0.08893</cdr:y>
    </cdr:from>
    <cdr:to>
      <cdr:x>0.65658</cdr:x>
      <cdr:y>0.17323</cdr:y>
    </cdr:to>
    <cdr:sp macro="" textlink="">
      <cdr:nvSpPr>
        <cdr:cNvPr id="17" name="椭圆 16"/>
        <cdr:cNvSpPr/>
      </cdr:nvSpPr>
      <cdr:spPr>
        <a:xfrm xmlns:a="http://schemas.openxmlformats.org/drawingml/2006/main">
          <a:off x="3171575" y="251015"/>
          <a:ext cx="247650" cy="237935"/>
        </a:xfrm>
        <a:prstGeom xmlns:a="http://schemas.openxmlformats.org/drawingml/2006/main" prst="ellipse">
          <a:avLst/>
        </a:prstGeom>
        <a:solidFill xmlns:a="http://schemas.openxmlformats.org/drawingml/2006/main">
          <a:schemeClr val="bg1"/>
        </a:solidFill>
        <a:ln xmlns:a="http://schemas.openxmlformats.org/drawingml/2006/main">
          <a:solidFill>
            <a:srgbClr val="ED7D31"/>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sz="500" dirty="0">
            <a:solidFill>
              <a:srgbClr val="FFC000"/>
            </a:solidFill>
          </a:endParaRPr>
        </a:p>
      </cdr:txBody>
    </cdr:sp>
  </cdr:relSizeAnchor>
  <cdr:relSizeAnchor xmlns:cdr="http://schemas.openxmlformats.org/drawingml/2006/chartDrawing">
    <cdr:from>
      <cdr:x>0.59348</cdr:x>
      <cdr:y>0.08897</cdr:y>
    </cdr:from>
    <cdr:to>
      <cdr:x>0.65658</cdr:x>
      <cdr:y>0.16534</cdr:y>
    </cdr:to>
    <cdr:sp macro="" textlink="">
      <cdr:nvSpPr>
        <cdr:cNvPr id="18" name="文本框 17"/>
        <cdr:cNvSpPr txBox="1"/>
      </cdr:nvSpPr>
      <cdr:spPr>
        <a:xfrm xmlns:a="http://schemas.openxmlformats.org/drawingml/2006/main">
          <a:off x="3090622" y="251115"/>
          <a:ext cx="328603" cy="21556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000" dirty="0" smtClean="0">
              <a:solidFill>
                <a:srgbClr val="ED7D31"/>
              </a:solidFill>
            </a:rPr>
            <a:t>12%</a:t>
          </a:r>
          <a:endParaRPr lang="zh-CN" altLang="en-US" sz="1000" dirty="0">
            <a:solidFill>
              <a:srgbClr val="ED7D31"/>
            </a:solidFill>
          </a:endParaRPr>
        </a:p>
      </cdr:txBody>
    </cdr:sp>
  </cdr:relSizeAnchor>
  <cdr:relSizeAnchor xmlns:cdr="http://schemas.openxmlformats.org/drawingml/2006/chartDrawing">
    <cdr:from>
      <cdr:x>0.61994</cdr:x>
      <cdr:y>0.58452</cdr:y>
    </cdr:from>
    <cdr:to>
      <cdr:x>0.68182</cdr:x>
      <cdr:y>0.58945</cdr:y>
    </cdr:to>
    <cdr:grpSp>
      <cdr:nvGrpSpPr>
        <cdr:cNvPr id="19" name="组合 18"/>
        <cdr:cNvGrpSpPr/>
      </cdr:nvGrpSpPr>
      <cdr:grpSpPr>
        <a:xfrm xmlns:a="http://schemas.openxmlformats.org/drawingml/2006/main">
          <a:off x="3228421" y="1649852"/>
          <a:ext cx="322249" cy="13915"/>
          <a:chOff x="1353308" y="-5161289"/>
          <a:chExt cx="426385" cy="383203"/>
        </a:xfrm>
      </cdr:grpSpPr>
      <cdr:sp macro="" textlink="">
        <cdr:nvSpPr>
          <cdr:cNvPr id="21" name="文本框 20"/>
          <cdr:cNvSpPr txBox="1"/>
        </cdr:nvSpPr>
        <cdr:spPr>
          <a:xfrm xmlns:a="http://schemas.openxmlformats.org/drawingml/2006/main">
            <a:off x="1353308" y="-5161289"/>
            <a:ext cx="426385" cy="38320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100" dirty="0" smtClean="0">
                <a:solidFill>
                  <a:srgbClr val="4472C4"/>
                </a:solidFill>
              </a:rPr>
              <a:t>40%</a:t>
            </a:r>
            <a:endParaRPr lang="zh-CN" altLang="en-US" sz="1100" dirty="0">
              <a:solidFill>
                <a:srgbClr val="4472C4"/>
              </a:solidFill>
            </a:endParaRPr>
          </a:p>
        </cdr:txBody>
      </cdr:sp>
    </cdr:grpSp>
  </cdr:relSizeAnchor>
  <cdr:relSizeAnchor xmlns:cdr="http://schemas.openxmlformats.org/drawingml/2006/chartDrawing">
    <cdr:from>
      <cdr:x>0.6264</cdr:x>
      <cdr:y>0.66213</cdr:y>
    </cdr:from>
    <cdr:to>
      <cdr:x>0.6895</cdr:x>
      <cdr:y>0.74987</cdr:y>
    </cdr:to>
    <cdr:grpSp>
      <cdr:nvGrpSpPr>
        <cdr:cNvPr id="22" name="组合 21"/>
        <cdr:cNvGrpSpPr/>
      </cdr:nvGrpSpPr>
      <cdr:grpSpPr>
        <a:xfrm xmlns:a="http://schemas.openxmlformats.org/drawingml/2006/main">
          <a:off x="3262063" y="1868912"/>
          <a:ext cx="328601" cy="247652"/>
          <a:chOff x="-484086" y="826177"/>
          <a:chExt cx="434767" cy="327661"/>
        </a:xfrm>
      </cdr:grpSpPr>
      <cdr:sp macro="" textlink="">
        <cdr:nvSpPr>
          <cdr:cNvPr id="23" name="椭圆 22"/>
          <cdr:cNvSpPr/>
        </cdr:nvSpPr>
        <cdr:spPr>
          <a:xfrm xmlns:a="http://schemas.openxmlformats.org/drawingml/2006/main">
            <a:off x="-376979" y="826177"/>
            <a:ext cx="327660" cy="327661"/>
          </a:xfrm>
          <a:prstGeom xmlns:a="http://schemas.openxmlformats.org/drawingml/2006/main" prst="ellipse">
            <a:avLst/>
          </a:prstGeom>
          <a:solidFill xmlns:a="http://schemas.openxmlformats.org/drawingml/2006/main">
            <a:schemeClr val="bg1"/>
          </a:solidFill>
          <a:ln xmlns:a="http://schemas.openxmlformats.org/drawingml/2006/main">
            <a:solidFill>
              <a:srgbClr val="A5A5A5"/>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sz="500" dirty="0">
              <a:solidFill>
                <a:srgbClr val="A5A5A5"/>
              </a:solidFill>
            </a:endParaRPr>
          </a:p>
        </cdr:txBody>
      </cdr:sp>
      <cdr:sp macro="" textlink="">
        <cdr:nvSpPr>
          <cdr:cNvPr id="24" name="文本框 23"/>
          <cdr:cNvSpPr txBox="1"/>
        </cdr:nvSpPr>
        <cdr:spPr>
          <a:xfrm xmlns:a="http://schemas.openxmlformats.org/drawingml/2006/main">
            <a:off x="-484086" y="826315"/>
            <a:ext cx="434767" cy="29686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sz="1000" dirty="0" smtClean="0">
                <a:solidFill>
                  <a:srgbClr val="A5A5A5"/>
                </a:solidFill>
              </a:rPr>
              <a:t>40%</a:t>
            </a:r>
            <a:endParaRPr lang="zh-CN" altLang="en-US" sz="1000" dirty="0">
              <a:solidFill>
                <a:srgbClr val="A5A5A5"/>
              </a:solidFill>
            </a:endParaRPr>
          </a:p>
        </cdr:txBody>
      </cdr:sp>
    </cdr:grpSp>
  </cdr:relSizeAnchor>
  <cdr:relSizeAnchor xmlns:cdr="http://schemas.openxmlformats.org/drawingml/2006/chartDrawing">
    <cdr:from>
      <cdr:x>0.49712</cdr:x>
      <cdr:y>0</cdr:y>
    </cdr:from>
    <cdr:to>
      <cdr:x>0.56813</cdr:x>
      <cdr:y>0.08193</cdr:y>
    </cdr:to>
    <cdr:grpSp>
      <cdr:nvGrpSpPr>
        <cdr:cNvPr id="7" name="组合 6"/>
        <cdr:cNvGrpSpPr/>
      </cdr:nvGrpSpPr>
      <cdr:grpSpPr>
        <a:xfrm xmlns:a="http://schemas.openxmlformats.org/drawingml/2006/main">
          <a:off x="2588820" y="0"/>
          <a:ext cx="369794" cy="231254"/>
          <a:chOff x="3597161" y="-10468001"/>
          <a:chExt cx="489289" cy="362873"/>
        </a:xfrm>
      </cdr:grpSpPr>
      <cdr:sp macro="" textlink="">
        <cdr:nvSpPr>
          <cdr:cNvPr id="9" name="文本框 8"/>
          <cdr:cNvSpPr txBox="1"/>
        </cdr:nvSpPr>
        <cdr:spPr>
          <a:xfrm xmlns:a="http://schemas.openxmlformats.org/drawingml/2006/main">
            <a:off x="3597161" y="-10468001"/>
            <a:ext cx="489289" cy="3628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zh-CN" dirty="0" smtClean="0">
                <a:solidFill>
                  <a:srgbClr val="5B9BD5"/>
                </a:solidFill>
              </a:rPr>
              <a:t>4</a:t>
            </a:r>
            <a:r>
              <a:rPr lang="en-US" altLang="zh-CN" sz="1100" dirty="0" smtClean="0">
                <a:solidFill>
                  <a:srgbClr val="5B9BD5"/>
                </a:solidFill>
              </a:rPr>
              <a:t>%</a:t>
            </a:r>
            <a:endParaRPr lang="zh-CN" altLang="en-US" sz="1100" dirty="0">
              <a:solidFill>
                <a:srgbClr val="5B9BD5"/>
              </a:solidFill>
            </a:endParaRPr>
          </a:p>
        </cdr:txBody>
      </cdr: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88B9E-BC18-4FE0-B144-4F803BEE043B}" type="datetimeFigureOut">
              <a:rPr lang="zh-CN" altLang="en-US" smtClean="0"/>
              <a:t>2015/10/18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B4802-9881-4DE4-B9E0-580767D94B00}" type="slidenum">
              <a:rPr lang="zh-CN" altLang="en-US" smtClean="0"/>
              <a:t>‹#›</a:t>
            </a:fld>
            <a:endParaRPr lang="zh-CN" altLang="en-US"/>
          </a:p>
        </p:txBody>
      </p:sp>
    </p:spTree>
    <p:extLst>
      <p:ext uri="{BB962C8B-B14F-4D97-AF65-F5344CB8AC3E}">
        <p14:creationId xmlns:p14="http://schemas.microsoft.com/office/powerpoint/2010/main" val="3198567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https://download.unsplash.com/photo-1429030150151-548690082f0b</a:t>
            </a:r>
            <a:endParaRPr lang="zh-CN" altLang="en-US" dirty="0"/>
          </a:p>
        </p:txBody>
      </p:sp>
      <p:sp>
        <p:nvSpPr>
          <p:cNvPr id="4" name="灯片编号占位符 3"/>
          <p:cNvSpPr>
            <a:spLocks noGrp="1"/>
          </p:cNvSpPr>
          <p:nvPr>
            <p:ph type="sldNum" sz="quarter" idx="10"/>
          </p:nvPr>
        </p:nvSpPr>
        <p:spPr/>
        <p:txBody>
          <a:bodyPr/>
          <a:lstStyle/>
          <a:p>
            <a:fld id="{5D6DCBC4-B184-4BA1-8928-8686FB5633DF}" type="slidenum">
              <a:rPr lang="zh-CN" altLang="en-US" smtClean="0"/>
              <a:t>13</a:t>
            </a:fld>
            <a:endParaRPr lang="zh-CN" altLang="en-US"/>
          </a:p>
        </p:txBody>
      </p:sp>
    </p:spTree>
    <p:extLst>
      <p:ext uri="{BB962C8B-B14F-4D97-AF65-F5344CB8AC3E}">
        <p14:creationId xmlns:p14="http://schemas.microsoft.com/office/powerpoint/2010/main" val="136251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6DCBC4-B184-4BA1-8928-8686FB5633DF}" type="slidenum">
              <a:rPr lang="zh-CN" altLang="en-US" smtClean="0"/>
              <a:t>14</a:t>
            </a:fld>
            <a:endParaRPr lang="zh-CN" altLang="en-US"/>
          </a:p>
        </p:txBody>
      </p:sp>
    </p:spTree>
    <p:extLst>
      <p:ext uri="{BB962C8B-B14F-4D97-AF65-F5344CB8AC3E}">
        <p14:creationId xmlns:p14="http://schemas.microsoft.com/office/powerpoint/2010/main" val="510430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555251"/>
        </a:solidFill>
        <a:effectLst/>
      </p:bgPr>
    </p:bg>
    <p:spTree>
      <p:nvGrpSpPr>
        <p:cNvPr id="1" name=""/>
        <p:cNvGrpSpPr/>
        <p:nvPr/>
      </p:nvGrpSpPr>
      <p:grpSpPr>
        <a:xfrm>
          <a:off x="0" y="0"/>
          <a:ext cx="0" cy="0"/>
          <a:chOff x="0" y="0"/>
          <a:chExt cx="0" cy="0"/>
        </a:xfrm>
      </p:grpSpPr>
      <p:pic>
        <p:nvPicPr>
          <p:cNvPr id="19" name="图片 18"/>
          <p:cNvPicPr>
            <a:picLocks noChangeAspect="1"/>
          </p:cNvPicPr>
          <p:nvPr userDrawn="1"/>
        </p:nvPicPr>
        <p:blipFill rotWithShape="1">
          <a:blip r:embed="rId2"/>
          <a:srcRect l="1" r="311"/>
          <a:stretch/>
        </p:blipFill>
        <p:spPr>
          <a:xfrm>
            <a:off x="0" y="484910"/>
            <a:ext cx="12192000" cy="6179126"/>
          </a:xfrm>
          <a:prstGeom prst="rect">
            <a:avLst/>
          </a:prstGeom>
        </p:spPr>
      </p:pic>
      <p:grpSp>
        <p:nvGrpSpPr>
          <p:cNvPr id="20" name="组合 19"/>
          <p:cNvGrpSpPr/>
          <p:nvPr userDrawn="1"/>
        </p:nvGrpSpPr>
        <p:grpSpPr>
          <a:xfrm>
            <a:off x="1503265" y="483504"/>
            <a:ext cx="9185470" cy="5721834"/>
            <a:chOff x="1513879" y="393216"/>
            <a:chExt cx="8940816" cy="5495791"/>
          </a:xfrm>
        </p:grpSpPr>
        <p:sp>
          <p:nvSpPr>
            <p:cNvPr id="21" name="矩形 20"/>
            <p:cNvSpPr/>
            <p:nvPr/>
          </p:nvSpPr>
          <p:spPr>
            <a:xfrm>
              <a:off x="1513879" y="393216"/>
              <a:ext cx="1896371" cy="5495791"/>
            </a:xfrm>
            <a:prstGeom prst="rect">
              <a:avLst/>
            </a:prstGeom>
            <a:blipFill>
              <a:blip r:embed="rId3"/>
              <a:stretch>
                <a:fillRect/>
              </a:stretch>
            </a:blipFill>
            <a:ln>
              <a:noFill/>
            </a:ln>
            <a:effectLst>
              <a:outerShdw blurRad="1524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362796" y="393216"/>
              <a:ext cx="7091899" cy="5495791"/>
            </a:xfrm>
            <a:prstGeom prst="rect">
              <a:avLst/>
            </a:prstGeom>
            <a:solidFill>
              <a:schemeClr val="bg1"/>
            </a:solidFill>
            <a:ln>
              <a:noFill/>
            </a:ln>
            <a:effectLst>
              <a:outerShdw blurRad="1524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任意多边形 22"/>
          <p:cNvSpPr/>
          <p:nvPr userDrawn="1"/>
        </p:nvSpPr>
        <p:spPr>
          <a:xfrm>
            <a:off x="10962313" y="3037287"/>
            <a:ext cx="323850" cy="685800"/>
          </a:xfrm>
          <a:custGeom>
            <a:avLst/>
            <a:gdLst>
              <a:gd name="connsiteX0" fmla="*/ 0 w 323850"/>
              <a:gd name="connsiteY0" fmla="*/ 0 h 685800"/>
              <a:gd name="connsiteX1" fmla="*/ 323850 w 323850"/>
              <a:gd name="connsiteY1" fmla="*/ 342900 h 685800"/>
              <a:gd name="connsiteX2" fmla="*/ 0 w 323850"/>
              <a:gd name="connsiteY2" fmla="*/ 685800 h 685800"/>
            </a:gdLst>
            <a:ahLst/>
            <a:cxnLst>
              <a:cxn ang="0">
                <a:pos x="connsiteX0" y="connsiteY0"/>
              </a:cxn>
              <a:cxn ang="0">
                <a:pos x="connsiteX1" y="connsiteY1"/>
              </a:cxn>
              <a:cxn ang="0">
                <a:pos x="connsiteX2" y="connsiteY2"/>
              </a:cxn>
            </a:cxnLst>
            <a:rect l="l" t="t" r="r" b="b"/>
            <a:pathLst>
              <a:path w="323850" h="685800">
                <a:moveTo>
                  <a:pt x="0" y="0"/>
                </a:moveTo>
                <a:lnTo>
                  <a:pt x="323850" y="342900"/>
                </a:lnTo>
                <a:lnTo>
                  <a:pt x="0" y="685800"/>
                </a:lnTo>
              </a:path>
            </a:pathLst>
          </a:custGeom>
          <a:noFill/>
          <a:ln w="38100" cap="rnd">
            <a:solidFill>
              <a:schemeClr val="bg1">
                <a:lumMod val="75000"/>
              </a:schemeClr>
            </a:solidFill>
            <a:round/>
          </a:ln>
          <a:effectLst>
            <a:outerShdw blurRad="38100" dist="50800" dir="2700000" sx="96000" sy="96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335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26953B-1904-4212-A279-11AB0F036837}" type="datetimeFigureOut">
              <a:rPr lang="zh-CN" altLang="en-US" smtClean="0"/>
              <a:t>2015/10/18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956837-841C-4583-8B0A-910A39860BC5}" type="slidenum">
              <a:rPr lang="zh-CN" altLang="en-US" smtClean="0"/>
              <a:t>‹#›</a:t>
            </a:fld>
            <a:endParaRPr lang="zh-CN" altLang="en-US"/>
          </a:p>
        </p:txBody>
      </p:sp>
    </p:spTree>
    <p:extLst>
      <p:ext uri="{BB962C8B-B14F-4D97-AF65-F5344CB8AC3E}">
        <p14:creationId xmlns:p14="http://schemas.microsoft.com/office/powerpoint/2010/main" val="37408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26953B-1904-4212-A279-11AB0F036837}" type="datetimeFigureOut">
              <a:rPr lang="zh-CN" altLang="en-US" smtClean="0"/>
              <a:t>2015/10/18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956837-841C-4583-8B0A-910A39860BC5}" type="slidenum">
              <a:rPr lang="zh-CN" altLang="en-US" smtClean="0"/>
              <a:t>‹#›</a:t>
            </a:fld>
            <a:endParaRPr lang="zh-CN" altLang="en-US"/>
          </a:p>
        </p:txBody>
      </p:sp>
    </p:spTree>
    <p:extLst>
      <p:ext uri="{BB962C8B-B14F-4D97-AF65-F5344CB8AC3E}">
        <p14:creationId xmlns:p14="http://schemas.microsoft.com/office/powerpoint/2010/main" val="2062998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26953B-1904-4212-A279-11AB0F036837}" type="datetimeFigureOut">
              <a:rPr lang="zh-CN" altLang="en-US" smtClean="0"/>
              <a:t>2015/10/18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956837-841C-4583-8B0A-910A39860BC5}" type="slidenum">
              <a:rPr lang="zh-CN" altLang="en-US" smtClean="0"/>
              <a:t>‹#›</a:t>
            </a:fld>
            <a:endParaRPr lang="zh-CN" altLang="en-US"/>
          </a:p>
        </p:txBody>
      </p:sp>
    </p:spTree>
    <p:extLst>
      <p:ext uri="{BB962C8B-B14F-4D97-AF65-F5344CB8AC3E}">
        <p14:creationId xmlns:p14="http://schemas.microsoft.com/office/powerpoint/2010/main" val="2527169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336715" y="-315416"/>
            <a:ext cx="1827616" cy="1824203"/>
            <a:chOff x="4799788" y="-1657890"/>
            <a:chExt cx="5950110" cy="5939000"/>
          </a:xfrm>
        </p:grpSpPr>
        <p:sp>
          <p:nvSpPr>
            <p:cNvPr id="3" name="椭圆 6"/>
            <p:cNvSpPr>
              <a:spLocks noChangeArrowheads="1"/>
            </p:cNvSpPr>
            <p:nvPr userDrawn="1"/>
          </p:nvSpPr>
          <p:spPr bwMode="auto">
            <a:xfrm>
              <a:off x="5846155" y="-622635"/>
              <a:ext cx="3868493" cy="3868490"/>
            </a:xfrm>
            <a:prstGeom prst="ellipse">
              <a:avLst/>
            </a:prstGeom>
            <a:noFill/>
            <a:ln w="9525" algn="ctr">
              <a:solidFill>
                <a:schemeClr val="accent2">
                  <a:lumMod val="60000"/>
                  <a:lumOff val="40000"/>
                </a:schemeClr>
              </a:solidFill>
              <a:round/>
              <a:headEnd/>
              <a:tailEnd/>
            </a:ln>
            <a:extLst/>
          </p:spPr>
          <p:txBody>
            <a:bodyPr/>
            <a:lstStyle/>
            <a:p>
              <a:pPr>
                <a:buFont typeface="Arial" panose="020B0604020202020204" pitchFamily="34" charset="0"/>
                <a:buNone/>
              </a:pPr>
              <a:endParaRPr lang="zh-CN" altLang="en-US" sz="2400"/>
            </a:p>
          </p:txBody>
        </p:sp>
        <p:sp>
          <p:nvSpPr>
            <p:cNvPr id="4" name="椭圆 8"/>
            <p:cNvSpPr>
              <a:spLocks noChangeArrowheads="1"/>
            </p:cNvSpPr>
            <p:nvPr userDrawn="1"/>
          </p:nvSpPr>
          <p:spPr bwMode="auto">
            <a:xfrm>
              <a:off x="5312740" y="-1156048"/>
              <a:ext cx="4935318" cy="4935318"/>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pPr>
                <a:buFont typeface="Arial" panose="020B0604020202020204" pitchFamily="34" charset="0"/>
                <a:buNone/>
              </a:pPr>
              <a:endParaRPr lang="zh-CN" altLang="en-US" sz="2400"/>
            </a:p>
          </p:txBody>
        </p:sp>
        <p:sp>
          <p:nvSpPr>
            <p:cNvPr id="5" name="弧形 4"/>
            <p:cNvSpPr/>
            <p:nvPr userDrawn="1"/>
          </p:nvSpPr>
          <p:spPr bwMode="auto">
            <a:xfrm>
              <a:off x="4810900" y="-1657889"/>
              <a:ext cx="5938998" cy="5938999"/>
            </a:xfrm>
            <a:prstGeom prst="arc">
              <a:avLst>
                <a:gd name="adj1" fmla="val 8264429"/>
                <a:gd name="adj2" fmla="val 13986621"/>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a:lstStyle/>
            <a:p>
              <a:pPr>
                <a:buFont typeface="Arial" panose="020B0604020202020204" pitchFamily="34" charset="0"/>
                <a:buNone/>
                <a:defRPr/>
              </a:pPr>
              <a:endParaRPr lang="zh-CN" altLang="en-US" sz="2400"/>
            </a:p>
          </p:txBody>
        </p:sp>
        <p:sp>
          <p:nvSpPr>
            <p:cNvPr id="6" name="弧形 5"/>
            <p:cNvSpPr/>
            <p:nvPr/>
          </p:nvSpPr>
          <p:spPr bwMode="auto">
            <a:xfrm>
              <a:off x="4799788" y="-1657890"/>
              <a:ext cx="5938999" cy="5938998"/>
            </a:xfrm>
            <a:prstGeom prst="arc">
              <a:avLst>
                <a:gd name="adj1" fmla="val 17027461"/>
                <a:gd name="adj2" fmla="val 6752695"/>
              </a:avLst>
            </a:prstGeom>
            <a:noFill/>
            <a:ln w="9525" cap="flat" cmpd="sng" algn="ctr">
              <a:solidFill>
                <a:schemeClr val="bg1">
                  <a:lumMod val="75000"/>
                </a:schemeClr>
              </a:solidFill>
              <a:prstDash val="solid"/>
              <a:round/>
              <a:headEnd type="none" w="med" len="med"/>
              <a:tailEnd type="none" w="med" len="med"/>
            </a:ln>
            <a:effectLst/>
            <a:extLst/>
          </p:spPr>
          <p:txBody>
            <a:bodyPr/>
            <a:lstStyle/>
            <a:p>
              <a:pPr>
                <a:buFont typeface="Arial" panose="020B0604020202020204" pitchFamily="34" charset="0"/>
                <a:buNone/>
                <a:defRPr/>
              </a:pPr>
              <a:endParaRPr lang="zh-CN" altLang="en-US" sz="2400"/>
            </a:p>
          </p:txBody>
        </p:sp>
        <p:sp>
          <p:nvSpPr>
            <p:cNvPr id="7" name="椭圆 6"/>
            <p:cNvSpPr/>
            <p:nvPr/>
          </p:nvSpPr>
          <p:spPr>
            <a:xfrm>
              <a:off x="6133775" y="2358829"/>
              <a:ext cx="198407" cy="198407"/>
            </a:xfrm>
            <a:prstGeom prst="ellipse">
              <a:avLst/>
            </a:prstGeom>
            <a:solidFill>
              <a:schemeClr val="bg1"/>
            </a:solidFill>
            <a:ln w="952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椭圆 7"/>
            <p:cNvSpPr/>
            <p:nvPr/>
          </p:nvSpPr>
          <p:spPr>
            <a:xfrm>
              <a:off x="8100392" y="3625998"/>
              <a:ext cx="198407" cy="198407"/>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椭圆 8"/>
            <p:cNvSpPr/>
            <p:nvPr/>
          </p:nvSpPr>
          <p:spPr>
            <a:xfrm>
              <a:off x="4916937" y="180972"/>
              <a:ext cx="162944" cy="16294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0" name="组合 9"/>
          <p:cNvGrpSpPr/>
          <p:nvPr userDrawn="1"/>
        </p:nvGrpSpPr>
        <p:grpSpPr>
          <a:xfrm>
            <a:off x="11088555" y="5751859"/>
            <a:ext cx="1250475" cy="1248139"/>
            <a:chOff x="4799788" y="-1657890"/>
            <a:chExt cx="5950110" cy="5939000"/>
          </a:xfrm>
        </p:grpSpPr>
        <p:sp>
          <p:nvSpPr>
            <p:cNvPr id="11" name="椭圆 8"/>
            <p:cNvSpPr>
              <a:spLocks noChangeArrowheads="1"/>
            </p:cNvSpPr>
            <p:nvPr userDrawn="1"/>
          </p:nvSpPr>
          <p:spPr bwMode="auto">
            <a:xfrm>
              <a:off x="5312740" y="-1156048"/>
              <a:ext cx="4935318" cy="4935318"/>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pPr>
                <a:buFont typeface="Arial" panose="020B0604020202020204" pitchFamily="34" charset="0"/>
                <a:buNone/>
              </a:pPr>
              <a:endParaRPr lang="zh-CN" altLang="en-US" sz="2400"/>
            </a:p>
          </p:txBody>
        </p:sp>
        <p:sp>
          <p:nvSpPr>
            <p:cNvPr id="12" name="弧形 11"/>
            <p:cNvSpPr/>
            <p:nvPr userDrawn="1"/>
          </p:nvSpPr>
          <p:spPr bwMode="auto">
            <a:xfrm>
              <a:off x="4810900" y="-1657889"/>
              <a:ext cx="5938998" cy="5938999"/>
            </a:xfrm>
            <a:prstGeom prst="arc">
              <a:avLst>
                <a:gd name="adj1" fmla="val 8264429"/>
                <a:gd name="adj2" fmla="val 13986621"/>
              </a:avLst>
            </a:prstGeom>
            <a:noFill/>
            <a:ln w="9525" cap="flat" cmpd="sng" algn="ctr">
              <a:solidFill>
                <a:schemeClr val="accent1">
                  <a:lumMod val="60000"/>
                  <a:lumOff val="40000"/>
                </a:schemeClr>
              </a:solidFill>
              <a:prstDash val="solid"/>
              <a:round/>
              <a:headEnd type="none" w="med" len="med"/>
              <a:tailEnd type="none" w="med" len="med"/>
            </a:ln>
            <a:effectLst/>
            <a:extLst/>
          </p:spPr>
          <p:txBody>
            <a:bodyPr/>
            <a:lstStyle/>
            <a:p>
              <a:pPr>
                <a:buFont typeface="Arial" panose="020B0604020202020204" pitchFamily="34" charset="0"/>
                <a:buNone/>
                <a:defRPr/>
              </a:pPr>
              <a:endParaRPr lang="zh-CN" altLang="en-US" sz="2400"/>
            </a:p>
          </p:txBody>
        </p:sp>
        <p:sp>
          <p:nvSpPr>
            <p:cNvPr id="13" name="弧形 12"/>
            <p:cNvSpPr/>
            <p:nvPr/>
          </p:nvSpPr>
          <p:spPr bwMode="auto">
            <a:xfrm>
              <a:off x="4799788" y="-1657890"/>
              <a:ext cx="5938999" cy="5938998"/>
            </a:xfrm>
            <a:prstGeom prst="arc">
              <a:avLst>
                <a:gd name="adj1" fmla="val 17027461"/>
                <a:gd name="adj2" fmla="val 6752695"/>
              </a:avLst>
            </a:prstGeom>
            <a:noFill/>
            <a:ln w="9525" cap="flat" cmpd="sng" algn="ctr">
              <a:solidFill>
                <a:schemeClr val="bg1">
                  <a:lumMod val="75000"/>
                </a:schemeClr>
              </a:solidFill>
              <a:prstDash val="solid"/>
              <a:round/>
              <a:headEnd type="none" w="med" len="med"/>
              <a:tailEnd type="none" w="med" len="med"/>
            </a:ln>
            <a:effectLst/>
            <a:extLst/>
          </p:spPr>
          <p:txBody>
            <a:bodyPr/>
            <a:lstStyle/>
            <a:p>
              <a:pPr>
                <a:buFont typeface="Arial" panose="020B0604020202020204" pitchFamily="34" charset="0"/>
                <a:buNone/>
                <a:defRPr/>
              </a:pPr>
              <a:endParaRPr lang="zh-CN" altLang="en-US" sz="2400"/>
            </a:p>
          </p:txBody>
        </p:sp>
        <p:sp>
          <p:nvSpPr>
            <p:cNvPr id="14" name="椭圆 13"/>
            <p:cNvSpPr/>
            <p:nvPr/>
          </p:nvSpPr>
          <p:spPr>
            <a:xfrm>
              <a:off x="8100392" y="3625998"/>
              <a:ext cx="198407" cy="198407"/>
            </a:xfrm>
            <a:prstGeom prst="ellipse">
              <a:avLst/>
            </a:prstGeom>
            <a:solidFill>
              <a:srgbClr val="F1F1F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p:cNvSpPr/>
            <p:nvPr/>
          </p:nvSpPr>
          <p:spPr>
            <a:xfrm>
              <a:off x="4916937" y="180972"/>
              <a:ext cx="162944" cy="16294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0" name="标题 1"/>
          <p:cNvSpPr>
            <a:spLocks noGrp="1"/>
          </p:cNvSpPr>
          <p:nvPr>
            <p:ph type="title"/>
          </p:nvPr>
        </p:nvSpPr>
        <p:spPr>
          <a:xfrm>
            <a:off x="1679510" y="366185"/>
            <a:ext cx="10057127" cy="613104"/>
          </a:xfrm>
          <a:prstGeom prst="rect">
            <a:avLst/>
          </a:prstGeom>
        </p:spPr>
        <p:txBody>
          <a:bodyPr anchor="ctr" anchorCtr="0"/>
          <a:lstStyle>
            <a:lvl1pPr algn="l">
              <a:defRPr sz="3200"/>
            </a:lvl1pPr>
          </a:lstStyle>
          <a:p>
            <a:r>
              <a:rPr lang="zh-CN" altLang="en-US" smtClean="0"/>
              <a:t>单击此处编辑母版标题样式</a:t>
            </a:r>
            <a:endParaRPr lang="zh-CN" altLang="en-US"/>
          </a:p>
        </p:txBody>
      </p:sp>
      <p:sp>
        <p:nvSpPr>
          <p:cNvPr id="21" name="灯片编号占位符 5"/>
          <p:cNvSpPr>
            <a:spLocks noGrp="1"/>
          </p:cNvSpPr>
          <p:nvPr>
            <p:ph type="sldNum" sz="quarter" idx="12"/>
          </p:nvPr>
        </p:nvSpPr>
        <p:spPr>
          <a:xfrm>
            <a:off x="11431253" y="6155625"/>
            <a:ext cx="566608" cy="406935"/>
          </a:xfrm>
          <a:prstGeom prst="rect">
            <a:avLst/>
          </a:prstGeom>
        </p:spPr>
        <p:txBody>
          <a:bodyPr anchor="ctr" anchorCtr="1"/>
          <a:lstStyle>
            <a:lvl1pPr algn="ctr">
              <a:defRPr sz="1867">
                <a:solidFill>
                  <a:schemeClr val="tx1">
                    <a:lumMod val="85000"/>
                    <a:lumOff val="15000"/>
                  </a:schemeClr>
                </a:solidFill>
              </a:defRPr>
            </a:lvl1pPr>
          </a:lstStyle>
          <a:p>
            <a:fld id="{9E7DFCBF-6E0C-4993-9BBE-9897FC32A63C}" type="slidenum">
              <a:rPr lang="zh-CN" altLang="en-US" smtClean="0"/>
              <a:pPr/>
              <a:t>‹#›</a:t>
            </a:fld>
            <a:endParaRPr lang="zh-CN" altLang="en-US"/>
          </a:p>
        </p:txBody>
      </p:sp>
    </p:spTree>
    <p:extLst>
      <p:ext uri="{BB962C8B-B14F-4D97-AF65-F5344CB8AC3E}">
        <p14:creationId xmlns:p14="http://schemas.microsoft.com/office/powerpoint/2010/main" val="1307824884"/>
      </p:ext>
    </p:extLst>
  </p:cSld>
  <p:clrMapOvr>
    <a:masterClrMapping/>
  </p:clrMapOvr>
  <p:transition>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555251"/>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srcRect l="1" r="311"/>
          <a:stretch/>
        </p:blipFill>
        <p:spPr>
          <a:xfrm>
            <a:off x="0" y="484910"/>
            <a:ext cx="12192000" cy="6179126"/>
          </a:xfrm>
          <a:prstGeom prst="rect">
            <a:avLst/>
          </a:prstGeom>
        </p:spPr>
      </p:pic>
      <p:sp>
        <p:nvSpPr>
          <p:cNvPr id="7" name="矩形 6"/>
          <p:cNvSpPr/>
          <p:nvPr userDrawn="1"/>
        </p:nvSpPr>
        <p:spPr>
          <a:xfrm>
            <a:off x="1503265" y="483504"/>
            <a:ext cx="7176278" cy="5721834"/>
          </a:xfrm>
          <a:prstGeom prst="rect">
            <a:avLst/>
          </a:prstGeom>
          <a:blipFill>
            <a:blip r:embed="rId3"/>
            <a:stretch>
              <a:fillRect/>
            </a:stretch>
          </a:blipFill>
          <a:ln>
            <a:noFill/>
          </a:ln>
          <a:effectLst>
            <a:outerShdw blurRad="1524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679543" y="483504"/>
            <a:ext cx="2009192" cy="5721834"/>
          </a:xfrm>
          <a:prstGeom prst="rect">
            <a:avLst/>
          </a:prstGeom>
          <a:solidFill>
            <a:schemeClr val="bg1"/>
          </a:solidFill>
          <a:ln>
            <a:noFill/>
          </a:ln>
          <a:effectLst>
            <a:outerShdw blurRad="1524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flipH="1">
            <a:off x="863786" y="3037287"/>
            <a:ext cx="323850" cy="685800"/>
          </a:xfrm>
          <a:custGeom>
            <a:avLst/>
            <a:gdLst>
              <a:gd name="connsiteX0" fmla="*/ 0 w 323850"/>
              <a:gd name="connsiteY0" fmla="*/ 0 h 685800"/>
              <a:gd name="connsiteX1" fmla="*/ 323850 w 323850"/>
              <a:gd name="connsiteY1" fmla="*/ 342900 h 685800"/>
              <a:gd name="connsiteX2" fmla="*/ 0 w 323850"/>
              <a:gd name="connsiteY2" fmla="*/ 685800 h 685800"/>
            </a:gdLst>
            <a:ahLst/>
            <a:cxnLst>
              <a:cxn ang="0">
                <a:pos x="connsiteX0" y="connsiteY0"/>
              </a:cxn>
              <a:cxn ang="0">
                <a:pos x="connsiteX1" y="connsiteY1"/>
              </a:cxn>
              <a:cxn ang="0">
                <a:pos x="connsiteX2" y="connsiteY2"/>
              </a:cxn>
            </a:cxnLst>
            <a:rect l="l" t="t" r="r" b="b"/>
            <a:pathLst>
              <a:path w="323850" h="685800">
                <a:moveTo>
                  <a:pt x="0" y="0"/>
                </a:moveTo>
                <a:lnTo>
                  <a:pt x="323850" y="342900"/>
                </a:lnTo>
                <a:lnTo>
                  <a:pt x="0" y="685800"/>
                </a:lnTo>
              </a:path>
            </a:pathLst>
          </a:custGeom>
          <a:noFill/>
          <a:ln w="38100" cap="rnd">
            <a:solidFill>
              <a:schemeClr val="bg1">
                <a:lumMod val="75000"/>
              </a:schemeClr>
            </a:solidFill>
            <a:round/>
          </a:ln>
          <a:effectLst>
            <a:outerShdw blurRad="38100" dist="50800" dir="2700000" sx="96000" sy="96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367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55525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l="1" r="311"/>
          <a:stretch/>
        </p:blipFill>
        <p:spPr>
          <a:xfrm>
            <a:off x="0" y="484910"/>
            <a:ext cx="12192000" cy="6179126"/>
          </a:xfrm>
          <a:prstGeom prst="rect">
            <a:avLst/>
          </a:prstGeom>
        </p:spPr>
      </p:pic>
      <p:sp>
        <p:nvSpPr>
          <p:cNvPr id="9" name="矩形 8"/>
          <p:cNvSpPr/>
          <p:nvPr userDrawn="1"/>
        </p:nvSpPr>
        <p:spPr>
          <a:xfrm>
            <a:off x="1193705" y="483504"/>
            <a:ext cx="9776016" cy="5721834"/>
          </a:xfrm>
          <a:prstGeom prst="rect">
            <a:avLst/>
          </a:prstGeom>
          <a:solidFill>
            <a:schemeClr val="bg1"/>
          </a:solidFill>
          <a:ln>
            <a:noFill/>
          </a:ln>
          <a:effectLst>
            <a:outerShdw blurRad="1524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flipH="1">
            <a:off x="427784" y="3037287"/>
            <a:ext cx="323850" cy="685800"/>
          </a:xfrm>
          <a:custGeom>
            <a:avLst/>
            <a:gdLst>
              <a:gd name="connsiteX0" fmla="*/ 0 w 323850"/>
              <a:gd name="connsiteY0" fmla="*/ 0 h 685800"/>
              <a:gd name="connsiteX1" fmla="*/ 323850 w 323850"/>
              <a:gd name="connsiteY1" fmla="*/ 342900 h 685800"/>
              <a:gd name="connsiteX2" fmla="*/ 0 w 323850"/>
              <a:gd name="connsiteY2" fmla="*/ 685800 h 685800"/>
            </a:gdLst>
            <a:ahLst/>
            <a:cxnLst>
              <a:cxn ang="0">
                <a:pos x="connsiteX0" y="connsiteY0"/>
              </a:cxn>
              <a:cxn ang="0">
                <a:pos x="connsiteX1" y="connsiteY1"/>
              </a:cxn>
              <a:cxn ang="0">
                <a:pos x="connsiteX2" y="connsiteY2"/>
              </a:cxn>
            </a:cxnLst>
            <a:rect l="l" t="t" r="r" b="b"/>
            <a:pathLst>
              <a:path w="323850" h="685800">
                <a:moveTo>
                  <a:pt x="0" y="0"/>
                </a:moveTo>
                <a:lnTo>
                  <a:pt x="323850" y="342900"/>
                </a:lnTo>
                <a:lnTo>
                  <a:pt x="0" y="685800"/>
                </a:lnTo>
              </a:path>
            </a:pathLst>
          </a:custGeom>
          <a:noFill/>
          <a:ln w="38100" cap="rnd">
            <a:solidFill>
              <a:schemeClr val="bg1">
                <a:lumMod val="75000"/>
              </a:schemeClr>
            </a:solidFill>
            <a:round/>
          </a:ln>
          <a:effectLst>
            <a:outerShdw blurRad="38100" dist="50800" dir="2700000" sx="96000" sy="96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flipV="1">
            <a:off x="11411792" y="3037287"/>
            <a:ext cx="323850" cy="685800"/>
          </a:xfrm>
          <a:custGeom>
            <a:avLst/>
            <a:gdLst>
              <a:gd name="connsiteX0" fmla="*/ 0 w 323850"/>
              <a:gd name="connsiteY0" fmla="*/ 0 h 685800"/>
              <a:gd name="connsiteX1" fmla="*/ 323850 w 323850"/>
              <a:gd name="connsiteY1" fmla="*/ 342900 h 685800"/>
              <a:gd name="connsiteX2" fmla="*/ 0 w 323850"/>
              <a:gd name="connsiteY2" fmla="*/ 685800 h 685800"/>
            </a:gdLst>
            <a:ahLst/>
            <a:cxnLst>
              <a:cxn ang="0">
                <a:pos x="connsiteX0" y="connsiteY0"/>
              </a:cxn>
              <a:cxn ang="0">
                <a:pos x="connsiteX1" y="connsiteY1"/>
              </a:cxn>
              <a:cxn ang="0">
                <a:pos x="connsiteX2" y="connsiteY2"/>
              </a:cxn>
            </a:cxnLst>
            <a:rect l="l" t="t" r="r" b="b"/>
            <a:pathLst>
              <a:path w="323850" h="685800">
                <a:moveTo>
                  <a:pt x="0" y="0"/>
                </a:moveTo>
                <a:lnTo>
                  <a:pt x="323850" y="342900"/>
                </a:lnTo>
                <a:lnTo>
                  <a:pt x="0" y="685800"/>
                </a:lnTo>
              </a:path>
            </a:pathLst>
          </a:custGeom>
          <a:noFill/>
          <a:ln w="38100" cap="rnd">
            <a:solidFill>
              <a:schemeClr val="bg1">
                <a:lumMod val="75000"/>
              </a:schemeClr>
            </a:solidFill>
            <a:round/>
          </a:ln>
          <a:effectLst>
            <a:outerShdw blurRad="38100" dist="50800" dir="2700000" sx="96000" sy="96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5993696" y="1053104"/>
            <a:ext cx="4819363" cy="5036949"/>
          </a:xfrm>
          <a:prstGeom prst="rect">
            <a:avLst/>
          </a:prstGeom>
          <a:pattFill prst="lt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dirty="0" smtClean="0"/>
              <a:t>女</a:t>
            </a:r>
            <a:endParaRPr lang="zh-CN" altLang="en-US" dirty="0"/>
          </a:p>
        </p:txBody>
      </p:sp>
      <p:sp>
        <p:nvSpPr>
          <p:cNvPr id="8" name="矩形 7"/>
          <p:cNvSpPr/>
          <p:nvPr userDrawn="1"/>
        </p:nvSpPr>
        <p:spPr>
          <a:xfrm>
            <a:off x="5958437" y="1389437"/>
            <a:ext cx="4889880" cy="4187530"/>
          </a:xfrm>
          <a:prstGeom prst="rect">
            <a:avLst/>
          </a:prstGeom>
          <a:solidFill>
            <a:schemeClr val="bg1"/>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2" name="直接连接符 11"/>
          <p:cNvCxnSpPr/>
          <p:nvPr userDrawn="1"/>
        </p:nvCxnSpPr>
        <p:spPr>
          <a:xfrm>
            <a:off x="1869181" y="1430392"/>
            <a:ext cx="12243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04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rgbClr val="55525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l="1" r="311"/>
          <a:stretch/>
        </p:blipFill>
        <p:spPr>
          <a:xfrm>
            <a:off x="0" y="484910"/>
            <a:ext cx="12192000" cy="6179126"/>
          </a:xfrm>
          <a:prstGeom prst="rect">
            <a:avLst/>
          </a:prstGeom>
        </p:spPr>
      </p:pic>
      <p:sp>
        <p:nvSpPr>
          <p:cNvPr id="9" name="矩形 8"/>
          <p:cNvSpPr/>
          <p:nvPr userDrawn="1"/>
        </p:nvSpPr>
        <p:spPr>
          <a:xfrm>
            <a:off x="1193705" y="483504"/>
            <a:ext cx="9776016" cy="5721834"/>
          </a:xfrm>
          <a:prstGeom prst="rect">
            <a:avLst/>
          </a:prstGeom>
          <a:solidFill>
            <a:schemeClr val="bg1"/>
          </a:solidFill>
          <a:ln>
            <a:noFill/>
          </a:ln>
          <a:effectLst>
            <a:outerShdw blurRad="152400" dist="381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flipH="1">
            <a:off x="427784" y="3037287"/>
            <a:ext cx="323850" cy="685800"/>
          </a:xfrm>
          <a:custGeom>
            <a:avLst/>
            <a:gdLst>
              <a:gd name="connsiteX0" fmla="*/ 0 w 323850"/>
              <a:gd name="connsiteY0" fmla="*/ 0 h 685800"/>
              <a:gd name="connsiteX1" fmla="*/ 323850 w 323850"/>
              <a:gd name="connsiteY1" fmla="*/ 342900 h 685800"/>
              <a:gd name="connsiteX2" fmla="*/ 0 w 323850"/>
              <a:gd name="connsiteY2" fmla="*/ 685800 h 685800"/>
            </a:gdLst>
            <a:ahLst/>
            <a:cxnLst>
              <a:cxn ang="0">
                <a:pos x="connsiteX0" y="connsiteY0"/>
              </a:cxn>
              <a:cxn ang="0">
                <a:pos x="connsiteX1" y="connsiteY1"/>
              </a:cxn>
              <a:cxn ang="0">
                <a:pos x="connsiteX2" y="connsiteY2"/>
              </a:cxn>
            </a:cxnLst>
            <a:rect l="l" t="t" r="r" b="b"/>
            <a:pathLst>
              <a:path w="323850" h="685800">
                <a:moveTo>
                  <a:pt x="0" y="0"/>
                </a:moveTo>
                <a:lnTo>
                  <a:pt x="323850" y="342900"/>
                </a:lnTo>
                <a:lnTo>
                  <a:pt x="0" y="685800"/>
                </a:lnTo>
              </a:path>
            </a:pathLst>
          </a:custGeom>
          <a:noFill/>
          <a:ln w="38100" cap="rnd">
            <a:solidFill>
              <a:schemeClr val="bg1">
                <a:lumMod val="75000"/>
              </a:schemeClr>
            </a:solidFill>
            <a:round/>
          </a:ln>
          <a:effectLst>
            <a:outerShdw blurRad="38100" dist="50800" dir="2700000" sx="96000" sy="96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flipV="1">
            <a:off x="11411792" y="3037287"/>
            <a:ext cx="323850" cy="685800"/>
          </a:xfrm>
          <a:custGeom>
            <a:avLst/>
            <a:gdLst>
              <a:gd name="connsiteX0" fmla="*/ 0 w 323850"/>
              <a:gd name="connsiteY0" fmla="*/ 0 h 685800"/>
              <a:gd name="connsiteX1" fmla="*/ 323850 w 323850"/>
              <a:gd name="connsiteY1" fmla="*/ 342900 h 685800"/>
              <a:gd name="connsiteX2" fmla="*/ 0 w 323850"/>
              <a:gd name="connsiteY2" fmla="*/ 685800 h 685800"/>
            </a:gdLst>
            <a:ahLst/>
            <a:cxnLst>
              <a:cxn ang="0">
                <a:pos x="connsiteX0" y="connsiteY0"/>
              </a:cxn>
              <a:cxn ang="0">
                <a:pos x="connsiteX1" y="connsiteY1"/>
              </a:cxn>
              <a:cxn ang="0">
                <a:pos x="connsiteX2" y="connsiteY2"/>
              </a:cxn>
            </a:cxnLst>
            <a:rect l="l" t="t" r="r" b="b"/>
            <a:pathLst>
              <a:path w="323850" h="685800">
                <a:moveTo>
                  <a:pt x="0" y="0"/>
                </a:moveTo>
                <a:lnTo>
                  <a:pt x="323850" y="342900"/>
                </a:lnTo>
                <a:lnTo>
                  <a:pt x="0" y="685800"/>
                </a:lnTo>
              </a:path>
            </a:pathLst>
          </a:custGeom>
          <a:noFill/>
          <a:ln w="38100" cap="rnd">
            <a:solidFill>
              <a:schemeClr val="bg1">
                <a:lumMod val="75000"/>
              </a:schemeClr>
            </a:solidFill>
            <a:round/>
          </a:ln>
          <a:effectLst>
            <a:outerShdw blurRad="38100" dist="50800" dir="2700000" sx="96000" sy="96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675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26953B-1904-4212-A279-11AB0F036837}" type="datetimeFigureOut">
              <a:rPr lang="zh-CN" altLang="en-US" smtClean="0"/>
              <a:t>2015/10/18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956837-841C-4583-8B0A-910A39860BC5}" type="slidenum">
              <a:rPr lang="zh-CN" altLang="en-US" smtClean="0"/>
              <a:t>‹#›</a:t>
            </a:fld>
            <a:endParaRPr lang="zh-CN" altLang="en-US"/>
          </a:p>
        </p:txBody>
      </p:sp>
    </p:spTree>
    <p:extLst>
      <p:ext uri="{BB962C8B-B14F-4D97-AF65-F5344CB8AC3E}">
        <p14:creationId xmlns:p14="http://schemas.microsoft.com/office/powerpoint/2010/main" val="137470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26953B-1904-4212-A279-11AB0F036837}" type="datetimeFigureOut">
              <a:rPr lang="zh-CN" altLang="en-US" smtClean="0"/>
              <a:t>2015/10/18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956837-841C-4583-8B0A-910A39860BC5}" type="slidenum">
              <a:rPr lang="zh-CN" altLang="en-US" smtClean="0"/>
              <a:t>‹#›</a:t>
            </a:fld>
            <a:endParaRPr lang="zh-CN" altLang="en-US"/>
          </a:p>
        </p:txBody>
      </p:sp>
    </p:spTree>
    <p:extLst>
      <p:ext uri="{BB962C8B-B14F-4D97-AF65-F5344CB8AC3E}">
        <p14:creationId xmlns:p14="http://schemas.microsoft.com/office/powerpoint/2010/main" val="309103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26953B-1904-4212-A279-11AB0F036837}" type="datetimeFigureOut">
              <a:rPr lang="zh-CN" altLang="en-US" smtClean="0"/>
              <a:t>2015/10/18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956837-841C-4583-8B0A-910A39860BC5}" type="slidenum">
              <a:rPr lang="zh-CN" altLang="en-US" smtClean="0"/>
              <a:t>‹#›</a:t>
            </a:fld>
            <a:endParaRPr lang="zh-CN" altLang="en-US"/>
          </a:p>
        </p:txBody>
      </p:sp>
    </p:spTree>
    <p:extLst>
      <p:ext uri="{BB962C8B-B14F-4D97-AF65-F5344CB8AC3E}">
        <p14:creationId xmlns:p14="http://schemas.microsoft.com/office/powerpoint/2010/main" val="171846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26953B-1904-4212-A279-11AB0F036837}" type="datetimeFigureOut">
              <a:rPr lang="zh-CN" altLang="en-US" smtClean="0"/>
              <a:t>2015/10/18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956837-841C-4583-8B0A-910A39860BC5}" type="slidenum">
              <a:rPr lang="zh-CN" altLang="en-US" smtClean="0"/>
              <a:t>‹#›</a:t>
            </a:fld>
            <a:endParaRPr lang="zh-CN" altLang="en-US"/>
          </a:p>
        </p:txBody>
      </p:sp>
    </p:spTree>
    <p:extLst>
      <p:ext uri="{BB962C8B-B14F-4D97-AF65-F5344CB8AC3E}">
        <p14:creationId xmlns:p14="http://schemas.microsoft.com/office/powerpoint/2010/main" val="59323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26953B-1904-4212-A279-11AB0F036837}" type="datetimeFigureOut">
              <a:rPr lang="zh-CN" altLang="en-US" smtClean="0"/>
              <a:t>2015/10/18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956837-841C-4583-8B0A-910A39860BC5}" type="slidenum">
              <a:rPr lang="zh-CN" altLang="en-US" smtClean="0"/>
              <a:t>‹#›</a:t>
            </a:fld>
            <a:endParaRPr lang="zh-CN" altLang="en-US"/>
          </a:p>
        </p:txBody>
      </p:sp>
    </p:spTree>
    <p:extLst>
      <p:ext uri="{BB962C8B-B14F-4D97-AF65-F5344CB8AC3E}">
        <p14:creationId xmlns:p14="http://schemas.microsoft.com/office/powerpoint/2010/main" val="120307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6953B-1904-4212-A279-11AB0F036837}" type="datetimeFigureOut">
              <a:rPr lang="zh-CN" altLang="en-US" smtClean="0"/>
              <a:t>2015/10/18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956837-841C-4583-8B0A-910A39860BC5}" type="slidenum">
              <a:rPr lang="zh-CN" altLang="en-US" smtClean="0"/>
              <a:t>‹#›</a:t>
            </a:fld>
            <a:endParaRPr lang="zh-CN" altLang="en-US"/>
          </a:p>
        </p:txBody>
      </p:sp>
    </p:spTree>
    <p:extLst>
      <p:ext uri="{BB962C8B-B14F-4D97-AF65-F5344CB8AC3E}">
        <p14:creationId xmlns:p14="http://schemas.microsoft.com/office/powerpoint/2010/main" val="14922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55251"/>
        </a:solidFill>
        <a:effectLst/>
      </p:bgPr>
    </p:bg>
    <p:spTree>
      <p:nvGrpSpPr>
        <p:cNvPr id="1" name=""/>
        <p:cNvGrpSpPr/>
        <p:nvPr/>
      </p:nvGrpSpPr>
      <p:grpSpPr>
        <a:xfrm>
          <a:off x="0" y="0"/>
          <a:ext cx="0" cy="0"/>
          <a:chOff x="0" y="0"/>
          <a:chExt cx="0" cy="0"/>
        </a:xfrm>
      </p:grpSpPr>
      <p:grpSp>
        <p:nvGrpSpPr>
          <p:cNvPr id="15" name="组合 14"/>
          <p:cNvGrpSpPr/>
          <p:nvPr/>
        </p:nvGrpSpPr>
        <p:grpSpPr>
          <a:xfrm>
            <a:off x="1496222" y="-10586"/>
            <a:ext cx="407345" cy="454025"/>
            <a:chOff x="1500841" y="203199"/>
            <a:chExt cx="407345" cy="454025"/>
          </a:xfrm>
        </p:grpSpPr>
        <p:sp>
          <p:nvSpPr>
            <p:cNvPr id="7" name="任意多边形 6"/>
            <p:cNvSpPr/>
            <p:nvPr/>
          </p:nvSpPr>
          <p:spPr>
            <a:xfrm>
              <a:off x="1539875" y="203199"/>
              <a:ext cx="339725" cy="454025"/>
            </a:xfrm>
            <a:custGeom>
              <a:avLst/>
              <a:gdLst>
                <a:gd name="connsiteX0" fmla="*/ 0 w 339725"/>
                <a:gd name="connsiteY0" fmla="*/ 0 h 454025"/>
                <a:gd name="connsiteX1" fmla="*/ 0 w 339725"/>
                <a:gd name="connsiteY1" fmla="*/ 339725 h 454025"/>
                <a:gd name="connsiteX2" fmla="*/ 165100 w 339725"/>
                <a:gd name="connsiteY2" fmla="*/ 454025 h 454025"/>
                <a:gd name="connsiteX3" fmla="*/ 339725 w 339725"/>
                <a:gd name="connsiteY3" fmla="*/ 352425 h 454025"/>
                <a:gd name="connsiteX4" fmla="*/ 339725 w 339725"/>
                <a:gd name="connsiteY4" fmla="*/ 3175 h 454025"/>
                <a:gd name="connsiteX5" fmla="*/ 0 w 339725"/>
                <a:gd name="connsiteY5" fmla="*/ 0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725" h="454025">
                  <a:moveTo>
                    <a:pt x="0" y="0"/>
                  </a:moveTo>
                  <a:lnTo>
                    <a:pt x="0" y="339725"/>
                  </a:lnTo>
                  <a:lnTo>
                    <a:pt x="165100" y="454025"/>
                  </a:lnTo>
                  <a:lnTo>
                    <a:pt x="339725" y="352425"/>
                  </a:lnTo>
                  <a:lnTo>
                    <a:pt x="339725" y="3175"/>
                  </a:lnTo>
                  <a:lnTo>
                    <a:pt x="0" y="0"/>
                  </a:lnTo>
                  <a:close/>
                </a:path>
              </a:pathLst>
            </a:custGeom>
            <a:gradFill flip="none" rotWithShape="1">
              <a:gsLst>
                <a:gs pos="61000">
                  <a:srgbClr val="EF4F14"/>
                </a:gs>
                <a:gs pos="1000">
                  <a:srgbClr val="F3782D"/>
                </a:gs>
              </a:gsLst>
              <a:path path="circle">
                <a:fillToRect l="50000" t="50000" r="50000" b="50000"/>
              </a:path>
              <a:tileRect/>
            </a:gradFill>
            <a:ln>
              <a:noFill/>
            </a:ln>
            <a:effectLst>
              <a:outerShdw blurRad="508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4" name="文本框 13"/>
            <p:cNvSpPr txBox="1"/>
            <p:nvPr/>
          </p:nvSpPr>
          <p:spPr>
            <a:xfrm>
              <a:off x="1500841" y="364870"/>
              <a:ext cx="407345" cy="227563"/>
            </a:xfrm>
            <a:prstGeom prst="rect">
              <a:avLst/>
            </a:prstGeom>
            <a:noFill/>
          </p:spPr>
          <p:txBody>
            <a:bodyPr wrap="square" rtlCol="0">
              <a:spAutoFit/>
            </a:bodyPr>
            <a:lstStyle/>
            <a:p>
              <a:pPr algn="dist">
                <a:lnSpc>
                  <a:spcPct val="120000"/>
                </a:lnSpc>
              </a:pPr>
              <a:r>
                <a:rPr lang="zh-CN" altLang="en-US" sz="800" dirty="0" smtClean="0">
                  <a:solidFill>
                    <a:schemeClr val="bg1">
                      <a:lumMod val="95000"/>
                    </a:schemeClr>
                  </a:solidFill>
                  <a:latin typeface="微软雅黑" panose="020B0503020204020204" pitchFamily="34" charset="-122"/>
                  <a:ea typeface="微软雅黑" panose="020B0503020204020204" pitchFamily="34" charset="-122"/>
                </a:rPr>
                <a:t>论点</a:t>
              </a:r>
              <a:endParaRPr lang="zh-CN" altLang="en-US" sz="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16" name="文本框 15"/>
          <p:cNvSpPr txBox="1"/>
          <p:nvPr/>
        </p:nvSpPr>
        <p:spPr>
          <a:xfrm>
            <a:off x="1932153" y="43429"/>
            <a:ext cx="3990195" cy="396583"/>
          </a:xfrm>
          <a:prstGeom prst="rect">
            <a:avLst/>
          </a:prstGeom>
          <a:noFill/>
        </p:spPr>
        <p:txBody>
          <a:bodyPr wrap="none" rtlCol="0">
            <a:spAutoFit/>
          </a:bodyPr>
          <a:lstStyle/>
          <a:p>
            <a:pPr>
              <a:lnSpc>
                <a:spcPct val="12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在线课程每节课设计为多长时间适合</a:t>
            </a:r>
            <a:r>
              <a:rPr lang="en-US" altLang="zh-CN" dirty="0" smtClean="0">
                <a:solidFill>
                  <a:schemeClr val="bg1">
                    <a:lumMod val="95000"/>
                  </a:schemeClr>
                </a:solidFill>
                <a:latin typeface="微软雅黑" panose="020B0503020204020204" pitchFamily="34" charset="-122"/>
                <a:ea typeface="微软雅黑" panose="020B0503020204020204" pitchFamily="34" charset="-122"/>
              </a:rPr>
              <a:t>?</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59" name="Freeform 96"/>
          <p:cNvSpPr>
            <a:spLocks noEditPoints="1"/>
          </p:cNvSpPr>
          <p:nvPr/>
        </p:nvSpPr>
        <p:spPr bwMode="auto">
          <a:xfrm>
            <a:off x="1580800" y="46302"/>
            <a:ext cx="238188" cy="127847"/>
          </a:xfrm>
          <a:custGeom>
            <a:avLst/>
            <a:gdLst>
              <a:gd name="T0" fmla="*/ 372 w 380"/>
              <a:gd name="T1" fmla="*/ 188 h 204"/>
              <a:gd name="T2" fmla="*/ 353 w 380"/>
              <a:gd name="T3" fmla="*/ 188 h 204"/>
              <a:gd name="T4" fmla="*/ 217 w 380"/>
              <a:gd name="T5" fmla="*/ 32 h 204"/>
              <a:gd name="T6" fmla="*/ 217 w 380"/>
              <a:gd name="T7" fmla="*/ 26 h 204"/>
              <a:gd name="T8" fmla="*/ 191 w 380"/>
              <a:gd name="T9" fmla="*/ 0 h 204"/>
              <a:gd name="T10" fmla="*/ 165 w 380"/>
              <a:gd name="T11" fmla="*/ 26 h 204"/>
              <a:gd name="T12" fmla="*/ 166 w 380"/>
              <a:gd name="T13" fmla="*/ 32 h 204"/>
              <a:gd name="T14" fmla="*/ 29 w 380"/>
              <a:gd name="T15" fmla="*/ 188 h 204"/>
              <a:gd name="T16" fmla="*/ 8 w 380"/>
              <a:gd name="T17" fmla="*/ 188 h 204"/>
              <a:gd name="T18" fmla="*/ 0 w 380"/>
              <a:gd name="T19" fmla="*/ 196 h 204"/>
              <a:gd name="T20" fmla="*/ 8 w 380"/>
              <a:gd name="T21" fmla="*/ 204 h 204"/>
              <a:gd name="T22" fmla="*/ 372 w 380"/>
              <a:gd name="T23" fmla="*/ 204 h 204"/>
              <a:gd name="T24" fmla="*/ 380 w 380"/>
              <a:gd name="T25" fmla="*/ 196 h 204"/>
              <a:gd name="T26" fmla="*/ 372 w 380"/>
              <a:gd name="T27" fmla="*/ 188 h 204"/>
              <a:gd name="T28" fmla="*/ 191 w 380"/>
              <a:gd name="T29" fmla="*/ 16 h 204"/>
              <a:gd name="T30" fmla="*/ 201 w 380"/>
              <a:gd name="T31" fmla="*/ 26 h 204"/>
              <a:gd name="T32" fmla="*/ 201 w 380"/>
              <a:gd name="T33" fmla="*/ 30 h 204"/>
              <a:gd name="T34" fmla="*/ 191 w 380"/>
              <a:gd name="T35" fmla="*/ 30 h 204"/>
              <a:gd name="T36" fmla="*/ 182 w 380"/>
              <a:gd name="T37" fmla="*/ 30 h 204"/>
              <a:gd name="T38" fmla="*/ 181 w 380"/>
              <a:gd name="T39" fmla="*/ 26 h 204"/>
              <a:gd name="T40" fmla="*/ 191 w 380"/>
              <a:gd name="T41" fmla="*/ 16 h 204"/>
              <a:gd name="T42" fmla="*/ 191 w 380"/>
              <a:gd name="T43" fmla="*/ 46 h 204"/>
              <a:gd name="T44" fmla="*/ 337 w 380"/>
              <a:gd name="T45" fmla="*/ 188 h 204"/>
              <a:gd name="T46" fmla="*/ 45 w 380"/>
              <a:gd name="T47" fmla="*/ 188 h 204"/>
              <a:gd name="T48" fmla="*/ 191 w 380"/>
              <a:gd name="T4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204">
                <a:moveTo>
                  <a:pt x="372" y="188"/>
                </a:moveTo>
                <a:cubicBezTo>
                  <a:pt x="353" y="188"/>
                  <a:pt x="353" y="188"/>
                  <a:pt x="353" y="188"/>
                </a:cubicBezTo>
                <a:cubicBezTo>
                  <a:pt x="351" y="109"/>
                  <a:pt x="293" y="44"/>
                  <a:pt x="217" y="32"/>
                </a:cubicBezTo>
                <a:cubicBezTo>
                  <a:pt x="217" y="30"/>
                  <a:pt x="217" y="28"/>
                  <a:pt x="217" y="26"/>
                </a:cubicBezTo>
                <a:cubicBezTo>
                  <a:pt x="217" y="12"/>
                  <a:pt x="206" y="0"/>
                  <a:pt x="191" y="0"/>
                </a:cubicBezTo>
                <a:cubicBezTo>
                  <a:pt x="177" y="0"/>
                  <a:pt x="165" y="12"/>
                  <a:pt x="165" y="26"/>
                </a:cubicBezTo>
                <a:cubicBezTo>
                  <a:pt x="165" y="28"/>
                  <a:pt x="165" y="30"/>
                  <a:pt x="166" y="32"/>
                </a:cubicBezTo>
                <a:cubicBezTo>
                  <a:pt x="90" y="44"/>
                  <a:pt x="31" y="109"/>
                  <a:pt x="29" y="188"/>
                </a:cubicBezTo>
                <a:cubicBezTo>
                  <a:pt x="8" y="188"/>
                  <a:pt x="8" y="188"/>
                  <a:pt x="8" y="188"/>
                </a:cubicBezTo>
                <a:cubicBezTo>
                  <a:pt x="4" y="188"/>
                  <a:pt x="0" y="191"/>
                  <a:pt x="0" y="196"/>
                </a:cubicBezTo>
                <a:cubicBezTo>
                  <a:pt x="0" y="200"/>
                  <a:pt x="4" y="204"/>
                  <a:pt x="8" y="204"/>
                </a:cubicBezTo>
                <a:cubicBezTo>
                  <a:pt x="372" y="204"/>
                  <a:pt x="372" y="204"/>
                  <a:pt x="372" y="204"/>
                </a:cubicBezTo>
                <a:cubicBezTo>
                  <a:pt x="376" y="204"/>
                  <a:pt x="380" y="200"/>
                  <a:pt x="380" y="196"/>
                </a:cubicBezTo>
                <a:cubicBezTo>
                  <a:pt x="380" y="191"/>
                  <a:pt x="376" y="188"/>
                  <a:pt x="372" y="188"/>
                </a:cubicBezTo>
                <a:moveTo>
                  <a:pt x="191" y="16"/>
                </a:moveTo>
                <a:cubicBezTo>
                  <a:pt x="197" y="16"/>
                  <a:pt x="201" y="21"/>
                  <a:pt x="201" y="26"/>
                </a:cubicBezTo>
                <a:cubicBezTo>
                  <a:pt x="201" y="28"/>
                  <a:pt x="201" y="29"/>
                  <a:pt x="201" y="30"/>
                </a:cubicBezTo>
                <a:cubicBezTo>
                  <a:pt x="197" y="30"/>
                  <a:pt x="194" y="30"/>
                  <a:pt x="191" y="30"/>
                </a:cubicBezTo>
                <a:cubicBezTo>
                  <a:pt x="188" y="30"/>
                  <a:pt x="185" y="30"/>
                  <a:pt x="182" y="30"/>
                </a:cubicBezTo>
                <a:cubicBezTo>
                  <a:pt x="181" y="29"/>
                  <a:pt x="181" y="28"/>
                  <a:pt x="181" y="26"/>
                </a:cubicBezTo>
                <a:cubicBezTo>
                  <a:pt x="181" y="21"/>
                  <a:pt x="186" y="16"/>
                  <a:pt x="191" y="16"/>
                </a:cubicBezTo>
                <a:moveTo>
                  <a:pt x="191" y="46"/>
                </a:moveTo>
                <a:cubicBezTo>
                  <a:pt x="270" y="46"/>
                  <a:pt x="335" y="109"/>
                  <a:pt x="337" y="188"/>
                </a:cubicBezTo>
                <a:cubicBezTo>
                  <a:pt x="45" y="188"/>
                  <a:pt x="45" y="188"/>
                  <a:pt x="45" y="188"/>
                </a:cubicBezTo>
                <a:cubicBezTo>
                  <a:pt x="47" y="109"/>
                  <a:pt x="112" y="46"/>
                  <a:pt x="191" y="46"/>
                </a:cubicBezTo>
              </a:path>
            </a:pathLst>
          </a:custGeom>
          <a:solidFill>
            <a:srgbClr val="C9270D"/>
          </a:solidFill>
          <a:ln w="9525">
            <a:solidFill>
              <a:srgbClr val="C9270D"/>
            </a:solidFill>
            <a:round/>
            <a:headEnd/>
            <a:tailEnd/>
          </a:ln>
          <a:effectLst>
            <a:innerShdw blurRad="12700">
              <a:prstClr val="black">
                <a:alpha val="43000"/>
              </a:prstClr>
            </a:innerShdw>
          </a:effectLst>
        </p:spPr>
        <p:txBody>
          <a:bodyPr vert="horz" wrap="square" lIns="91440" tIns="45720" rIns="91440" bIns="45720" numCol="1" anchor="t" anchorCtr="0" compatLnSpc="1">
            <a:prstTxWarp prst="textNoShape">
              <a:avLst/>
            </a:prstTxWarp>
          </a:bodyPr>
          <a:lstStyle/>
          <a:p>
            <a:pPr>
              <a:lnSpc>
                <a:spcPct val="120000"/>
              </a:lnSpc>
            </a:pPr>
            <a:endParaRPr lang="zh-CN" altLang="en-US"/>
          </a:p>
        </p:txBody>
      </p:sp>
      <p:sp>
        <p:nvSpPr>
          <p:cNvPr id="39" name="文本框 38"/>
          <p:cNvSpPr txBox="1"/>
          <p:nvPr/>
        </p:nvSpPr>
        <p:spPr>
          <a:xfrm>
            <a:off x="1962519" y="2167921"/>
            <a:ext cx="877163" cy="396583"/>
          </a:xfrm>
          <a:prstGeom prst="rect">
            <a:avLst/>
          </a:prstGeom>
          <a:noFill/>
        </p:spPr>
        <p:txBody>
          <a:bodyPr wrap="none" rtlCol="0">
            <a:spAutoFit/>
          </a:bodyPr>
          <a:lstStyle/>
          <a:p>
            <a:pPr>
              <a:lnSpc>
                <a:spcPct val="120000"/>
              </a:lnSpc>
            </a:pPr>
            <a:r>
              <a:rPr lang="zh-CN" altLang="en-US" dirty="0" smtClean="0">
                <a:solidFill>
                  <a:srgbClr val="555251"/>
                </a:solidFill>
                <a:latin typeface="微软雅黑" panose="020B0503020204020204" pitchFamily="34" charset="-122"/>
                <a:ea typeface="微软雅黑" panose="020B0503020204020204" pitchFamily="34" charset="-122"/>
              </a:rPr>
              <a:t>方旖旆</a:t>
            </a:r>
            <a:endParaRPr lang="zh-CN" altLang="en-US" dirty="0">
              <a:solidFill>
                <a:srgbClr val="555251"/>
              </a:solidFill>
              <a:latin typeface="微软雅黑" panose="020B0503020204020204" pitchFamily="34" charset="-122"/>
              <a:ea typeface="微软雅黑" panose="020B0503020204020204" pitchFamily="34" charset="-122"/>
            </a:endParaRPr>
          </a:p>
        </p:txBody>
      </p:sp>
      <p:sp>
        <p:nvSpPr>
          <p:cNvPr id="480" name="Freeform 2209"/>
          <p:cNvSpPr>
            <a:spLocks/>
          </p:cNvSpPr>
          <p:nvPr/>
        </p:nvSpPr>
        <p:spPr bwMode="auto">
          <a:xfrm rot="16200000">
            <a:off x="8434032" y="2576555"/>
            <a:ext cx="2377039" cy="1528921"/>
          </a:xfrm>
          <a:custGeom>
            <a:avLst/>
            <a:gdLst>
              <a:gd name="T0" fmla="*/ 1615 w 1634"/>
              <a:gd name="T1" fmla="*/ 23 h 1050"/>
              <a:gd name="T2" fmla="*/ 1551 w 1634"/>
              <a:gd name="T3" fmla="*/ 1023 h 1050"/>
              <a:gd name="T4" fmla="*/ 0 w 1634"/>
              <a:gd name="T5" fmla="*/ 973 h 1050"/>
              <a:gd name="T6" fmla="*/ 18 w 1634"/>
              <a:gd name="T7" fmla="*/ 1013 h 1050"/>
              <a:gd name="T8" fmla="*/ 19 w 1634"/>
              <a:gd name="T9" fmla="*/ 1014 h 1050"/>
              <a:gd name="T10" fmla="*/ 19 w 1634"/>
              <a:gd name="T11" fmla="*/ 1015 h 1050"/>
              <a:gd name="T12" fmla="*/ 20 w 1634"/>
              <a:gd name="T13" fmla="*/ 1015 h 1050"/>
              <a:gd name="T14" fmla="*/ 21 w 1634"/>
              <a:gd name="T15" fmla="*/ 1016 h 1050"/>
              <a:gd name="T16" fmla="*/ 22 w 1634"/>
              <a:gd name="T17" fmla="*/ 1017 h 1050"/>
              <a:gd name="T18" fmla="*/ 22 w 1634"/>
              <a:gd name="T19" fmla="*/ 1017 h 1050"/>
              <a:gd name="T20" fmla="*/ 23 w 1634"/>
              <a:gd name="T21" fmla="*/ 1018 h 1050"/>
              <a:gd name="T22" fmla="*/ 24 w 1634"/>
              <a:gd name="T23" fmla="*/ 1019 h 1050"/>
              <a:gd name="T24" fmla="*/ 25 w 1634"/>
              <a:gd name="T25" fmla="*/ 1020 h 1050"/>
              <a:gd name="T26" fmla="*/ 25 w 1634"/>
              <a:gd name="T27" fmla="*/ 1020 h 1050"/>
              <a:gd name="T28" fmla="*/ 26 w 1634"/>
              <a:gd name="T29" fmla="*/ 1021 h 1050"/>
              <a:gd name="T30" fmla="*/ 27 w 1634"/>
              <a:gd name="T31" fmla="*/ 1022 h 1050"/>
              <a:gd name="T32" fmla="*/ 28 w 1634"/>
              <a:gd name="T33" fmla="*/ 1023 h 1050"/>
              <a:gd name="T34" fmla="*/ 28 w 1634"/>
              <a:gd name="T35" fmla="*/ 1023 h 1050"/>
              <a:gd name="T36" fmla="*/ 29 w 1634"/>
              <a:gd name="T37" fmla="*/ 1024 h 1050"/>
              <a:gd name="T38" fmla="*/ 30 w 1634"/>
              <a:gd name="T39" fmla="*/ 1025 h 1050"/>
              <a:gd name="T40" fmla="*/ 31 w 1634"/>
              <a:gd name="T41" fmla="*/ 1026 h 1050"/>
              <a:gd name="T42" fmla="*/ 31 w 1634"/>
              <a:gd name="T43" fmla="*/ 1026 h 1050"/>
              <a:gd name="T44" fmla="*/ 32 w 1634"/>
              <a:gd name="T45" fmla="*/ 1027 h 1050"/>
              <a:gd name="T46" fmla="*/ 33 w 1634"/>
              <a:gd name="T47" fmla="*/ 1028 h 1050"/>
              <a:gd name="T48" fmla="*/ 33 w 1634"/>
              <a:gd name="T49" fmla="*/ 1029 h 1050"/>
              <a:gd name="T50" fmla="*/ 34 w 1634"/>
              <a:gd name="T51" fmla="*/ 1029 h 1050"/>
              <a:gd name="T52" fmla="*/ 35 w 1634"/>
              <a:gd name="T53" fmla="*/ 1030 h 1050"/>
              <a:gd name="T54" fmla="*/ 36 w 1634"/>
              <a:gd name="T55" fmla="*/ 1031 h 1050"/>
              <a:gd name="T56" fmla="*/ 82 w 1634"/>
              <a:gd name="T57" fmla="*/ 1050 h 1050"/>
              <a:gd name="T58" fmla="*/ 1634 w 1634"/>
              <a:gd name="T59" fmla="*/ 986 h 1050"/>
              <a:gd name="T60" fmla="*/ 1615 w 1634"/>
              <a:gd name="T61" fmla="*/ 4 h 1050"/>
              <a:gd name="T62" fmla="*/ 1615 w 1634"/>
              <a:gd name="T63" fmla="*/ 4 h 1050"/>
              <a:gd name="T64" fmla="*/ 1614 w 1634"/>
              <a:gd name="T65" fmla="*/ 3 h 1050"/>
              <a:gd name="T66" fmla="*/ 1613 w 1634"/>
              <a:gd name="T67" fmla="*/ 2 h 1050"/>
              <a:gd name="T68" fmla="*/ 1612 w 1634"/>
              <a:gd name="T69" fmla="*/ 1 h 1050"/>
              <a:gd name="T70" fmla="*/ 1612 w 1634"/>
              <a:gd name="T71" fmla="*/ 1 h 1050"/>
              <a:gd name="T72" fmla="*/ 1611 w 1634"/>
              <a:gd name="T73"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34" h="1050">
                <a:moveTo>
                  <a:pt x="1611" y="0"/>
                </a:moveTo>
                <a:cubicBezTo>
                  <a:pt x="1614" y="7"/>
                  <a:pt x="1615" y="15"/>
                  <a:pt x="1615" y="23"/>
                </a:cubicBezTo>
                <a:cubicBezTo>
                  <a:pt x="1615" y="959"/>
                  <a:pt x="1615" y="959"/>
                  <a:pt x="1615" y="959"/>
                </a:cubicBezTo>
                <a:cubicBezTo>
                  <a:pt x="1615" y="994"/>
                  <a:pt x="1586" y="1023"/>
                  <a:pt x="1551" y="1023"/>
                </a:cubicBezTo>
                <a:cubicBezTo>
                  <a:pt x="63" y="1023"/>
                  <a:pt x="63" y="1023"/>
                  <a:pt x="63" y="1023"/>
                </a:cubicBezTo>
                <a:cubicBezTo>
                  <a:pt x="32" y="1023"/>
                  <a:pt x="6" y="1002"/>
                  <a:pt x="0" y="973"/>
                </a:cubicBezTo>
                <a:cubicBezTo>
                  <a:pt x="2" y="988"/>
                  <a:pt x="9" y="1004"/>
                  <a:pt x="18" y="1013"/>
                </a:cubicBezTo>
                <a:cubicBezTo>
                  <a:pt x="18" y="1013"/>
                  <a:pt x="18" y="1013"/>
                  <a:pt x="18" y="1013"/>
                </a:cubicBezTo>
                <a:cubicBezTo>
                  <a:pt x="18" y="1013"/>
                  <a:pt x="18" y="1013"/>
                  <a:pt x="18" y="1013"/>
                </a:cubicBezTo>
                <a:cubicBezTo>
                  <a:pt x="19" y="1014"/>
                  <a:pt x="19" y="1014"/>
                  <a:pt x="19" y="1014"/>
                </a:cubicBezTo>
                <a:cubicBezTo>
                  <a:pt x="19" y="1014"/>
                  <a:pt x="19" y="1014"/>
                  <a:pt x="19" y="1014"/>
                </a:cubicBezTo>
                <a:cubicBezTo>
                  <a:pt x="19" y="1015"/>
                  <a:pt x="19" y="1015"/>
                  <a:pt x="19" y="1015"/>
                </a:cubicBezTo>
                <a:cubicBezTo>
                  <a:pt x="20" y="1015"/>
                  <a:pt x="20" y="1015"/>
                  <a:pt x="20" y="1015"/>
                </a:cubicBezTo>
                <a:cubicBezTo>
                  <a:pt x="20" y="1015"/>
                  <a:pt x="20" y="1015"/>
                  <a:pt x="20" y="1015"/>
                </a:cubicBezTo>
                <a:cubicBezTo>
                  <a:pt x="20" y="1016"/>
                  <a:pt x="20" y="1016"/>
                  <a:pt x="20" y="1016"/>
                </a:cubicBezTo>
                <a:cubicBezTo>
                  <a:pt x="21" y="1016"/>
                  <a:pt x="21" y="1016"/>
                  <a:pt x="21" y="1016"/>
                </a:cubicBezTo>
                <a:cubicBezTo>
                  <a:pt x="21" y="1016"/>
                  <a:pt x="21" y="1016"/>
                  <a:pt x="21" y="1016"/>
                </a:cubicBezTo>
                <a:cubicBezTo>
                  <a:pt x="22" y="1017"/>
                  <a:pt x="22" y="1017"/>
                  <a:pt x="22" y="1017"/>
                </a:cubicBezTo>
                <a:cubicBezTo>
                  <a:pt x="22" y="1017"/>
                  <a:pt x="22" y="1017"/>
                  <a:pt x="22" y="1017"/>
                </a:cubicBezTo>
                <a:cubicBezTo>
                  <a:pt x="22" y="1017"/>
                  <a:pt x="22" y="1017"/>
                  <a:pt x="22" y="1017"/>
                </a:cubicBezTo>
                <a:cubicBezTo>
                  <a:pt x="23" y="1018"/>
                  <a:pt x="23" y="1018"/>
                  <a:pt x="23" y="1018"/>
                </a:cubicBezTo>
                <a:cubicBezTo>
                  <a:pt x="23" y="1018"/>
                  <a:pt x="23" y="1018"/>
                  <a:pt x="23" y="1018"/>
                </a:cubicBezTo>
                <a:cubicBezTo>
                  <a:pt x="23" y="1019"/>
                  <a:pt x="23" y="1019"/>
                  <a:pt x="23" y="1019"/>
                </a:cubicBezTo>
                <a:cubicBezTo>
                  <a:pt x="24" y="1019"/>
                  <a:pt x="24" y="1019"/>
                  <a:pt x="24" y="1019"/>
                </a:cubicBezTo>
                <a:cubicBezTo>
                  <a:pt x="24" y="1019"/>
                  <a:pt x="24" y="1019"/>
                  <a:pt x="24" y="1019"/>
                </a:cubicBezTo>
                <a:cubicBezTo>
                  <a:pt x="25" y="1020"/>
                  <a:pt x="25" y="1020"/>
                  <a:pt x="25" y="1020"/>
                </a:cubicBezTo>
                <a:cubicBezTo>
                  <a:pt x="25" y="1020"/>
                  <a:pt x="25" y="1020"/>
                  <a:pt x="25" y="1020"/>
                </a:cubicBezTo>
                <a:cubicBezTo>
                  <a:pt x="25" y="1020"/>
                  <a:pt x="25" y="1020"/>
                  <a:pt x="25" y="1020"/>
                </a:cubicBezTo>
                <a:cubicBezTo>
                  <a:pt x="26" y="1021"/>
                  <a:pt x="26" y="1021"/>
                  <a:pt x="26" y="1021"/>
                </a:cubicBezTo>
                <a:cubicBezTo>
                  <a:pt x="26" y="1021"/>
                  <a:pt x="26" y="1021"/>
                  <a:pt x="26" y="1021"/>
                </a:cubicBezTo>
                <a:cubicBezTo>
                  <a:pt x="26" y="1022"/>
                  <a:pt x="26" y="1022"/>
                  <a:pt x="26" y="1022"/>
                </a:cubicBezTo>
                <a:cubicBezTo>
                  <a:pt x="27" y="1022"/>
                  <a:pt x="27" y="1022"/>
                  <a:pt x="27" y="1022"/>
                </a:cubicBezTo>
                <a:cubicBezTo>
                  <a:pt x="27" y="1022"/>
                  <a:pt x="27" y="1022"/>
                  <a:pt x="27" y="1022"/>
                </a:cubicBezTo>
                <a:cubicBezTo>
                  <a:pt x="28" y="1023"/>
                  <a:pt x="28" y="1023"/>
                  <a:pt x="28" y="1023"/>
                </a:cubicBezTo>
                <a:cubicBezTo>
                  <a:pt x="28" y="1023"/>
                  <a:pt x="28" y="1023"/>
                  <a:pt x="28" y="1023"/>
                </a:cubicBezTo>
                <a:cubicBezTo>
                  <a:pt x="28" y="1023"/>
                  <a:pt x="28" y="1023"/>
                  <a:pt x="28" y="1023"/>
                </a:cubicBezTo>
                <a:cubicBezTo>
                  <a:pt x="29" y="1024"/>
                  <a:pt x="29" y="1024"/>
                  <a:pt x="29" y="1024"/>
                </a:cubicBezTo>
                <a:cubicBezTo>
                  <a:pt x="29" y="1024"/>
                  <a:pt x="29" y="1024"/>
                  <a:pt x="29" y="1024"/>
                </a:cubicBezTo>
                <a:cubicBezTo>
                  <a:pt x="29" y="1025"/>
                  <a:pt x="29" y="1025"/>
                  <a:pt x="29" y="1025"/>
                </a:cubicBezTo>
                <a:cubicBezTo>
                  <a:pt x="30" y="1025"/>
                  <a:pt x="30" y="1025"/>
                  <a:pt x="30" y="1025"/>
                </a:cubicBezTo>
                <a:cubicBezTo>
                  <a:pt x="30" y="1025"/>
                  <a:pt x="30" y="1025"/>
                  <a:pt x="30" y="1025"/>
                </a:cubicBezTo>
                <a:cubicBezTo>
                  <a:pt x="31" y="1026"/>
                  <a:pt x="31" y="1026"/>
                  <a:pt x="31" y="1026"/>
                </a:cubicBezTo>
                <a:cubicBezTo>
                  <a:pt x="31" y="1026"/>
                  <a:pt x="31" y="1026"/>
                  <a:pt x="31" y="1026"/>
                </a:cubicBezTo>
                <a:cubicBezTo>
                  <a:pt x="31" y="1026"/>
                  <a:pt x="31" y="1026"/>
                  <a:pt x="31" y="1026"/>
                </a:cubicBezTo>
                <a:cubicBezTo>
                  <a:pt x="32" y="1027"/>
                  <a:pt x="32" y="1027"/>
                  <a:pt x="32" y="1027"/>
                </a:cubicBezTo>
                <a:cubicBezTo>
                  <a:pt x="32" y="1027"/>
                  <a:pt x="32" y="1027"/>
                  <a:pt x="32" y="1027"/>
                </a:cubicBezTo>
                <a:cubicBezTo>
                  <a:pt x="32" y="1028"/>
                  <a:pt x="32" y="1028"/>
                  <a:pt x="32" y="1028"/>
                </a:cubicBezTo>
                <a:cubicBezTo>
                  <a:pt x="33" y="1028"/>
                  <a:pt x="33" y="1028"/>
                  <a:pt x="33" y="1028"/>
                </a:cubicBezTo>
                <a:cubicBezTo>
                  <a:pt x="33" y="1028"/>
                  <a:pt x="33" y="1028"/>
                  <a:pt x="33" y="1028"/>
                </a:cubicBezTo>
                <a:cubicBezTo>
                  <a:pt x="33" y="1029"/>
                  <a:pt x="33" y="1029"/>
                  <a:pt x="33" y="1029"/>
                </a:cubicBezTo>
                <a:cubicBezTo>
                  <a:pt x="34" y="1029"/>
                  <a:pt x="34" y="1029"/>
                  <a:pt x="34" y="1029"/>
                </a:cubicBezTo>
                <a:cubicBezTo>
                  <a:pt x="34" y="1029"/>
                  <a:pt x="34" y="1029"/>
                  <a:pt x="34" y="1029"/>
                </a:cubicBezTo>
                <a:cubicBezTo>
                  <a:pt x="35" y="1030"/>
                  <a:pt x="35" y="1030"/>
                  <a:pt x="35" y="1030"/>
                </a:cubicBezTo>
                <a:cubicBezTo>
                  <a:pt x="35" y="1030"/>
                  <a:pt x="35" y="1030"/>
                  <a:pt x="35" y="1030"/>
                </a:cubicBezTo>
                <a:cubicBezTo>
                  <a:pt x="35" y="1030"/>
                  <a:pt x="35" y="1030"/>
                  <a:pt x="35" y="1030"/>
                </a:cubicBezTo>
                <a:cubicBezTo>
                  <a:pt x="36" y="1031"/>
                  <a:pt x="36" y="1031"/>
                  <a:pt x="36" y="1031"/>
                </a:cubicBezTo>
                <a:cubicBezTo>
                  <a:pt x="36" y="1031"/>
                  <a:pt x="36" y="1031"/>
                  <a:pt x="36" y="1031"/>
                </a:cubicBezTo>
                <a:cubicBezTo>
                  <a:pt x="48" y="1043"/>
                  <a:pt x="64" y="1050"/>
                  <a:pt x="82" y="1050"/>
                </a:cubicBezTo>
                <a:cubicBezTo>
                  <a:pt x="1570" y="1050"/>
                  <a:pt x="1570" y="1050"/>
                  <a:pt x="1570" y="1050"/>
                </a:cubicBezTo>
                <a:cubicBezTo>
                  <a:pt x="1605" y="1050"/>
                  <a:pt x="1634" y="1021"/>
                  <a:pt x="1634" y="986"/>
                </a:cubicBezTo>
                <a:cubicBezTo>
                  <a:pt x="1634" y="50"/>
                  <a:pt x="1634" y="50"/>
                  <a:pt x="1634" y="50"/>
                </a:cubicBezTo>
                <a:cubicBezTo>
                  <a:pt x="1634" y="32"/>
                  <a:pt x="1627" y="16"/>
                  <a:pt x="1615" y="4"/>
                </a:cubicBezTo>
                <a:cubicBezTo>
                  <a:pt x="1615" y="4"/>
                  <a:pt x="1615" y="4"/>
                  <a:pt x="1615" y="4"/>
                </a:cubicBezTo>
                <a:cubicBezTo>
                  <a:pt x="1615" y="4"/>
                  <a:pt x="1615" y="4"/>
                  <a:pt x="1615" y="4"/>
                </a:cubicBezTo>
                <a:cubicBezTo>
                  <a:pt x="1614" y="3"/>
                  <a:pt x="1614" y="3"/>
                  <a:pt x="1614" y="3"/>
                </a:cubicBezTo>
                <a:cubicBezTo>
                  <a:pt x="1614" y="3"/>
                  <a:pt x="1614" y="3"/>
                  <a:pt x="1614" y="3"/>
                </a:cubicBezTo>
                <a:cubicBezTo>
                  <a:pt x="1613" y="3"/>
                  <a:pt x="1613" y="3"/>
                  <a:pt x="1613" y="3"/>
                </a:cubicBezTo>
                <a:cubicBezTo>
                  <a:pt x="1613" y="2"/>
                  <a:pt x="1613" y="2"/>
                  <a:pt x="1613" y="2"/>
                </a:cubicBezTo>
                <a:cubicBezTo>
                  <a:pt x="1613" y="2"/>
                  <a:pt x="1613" y="2"/>
                  <a:pt x="1613" y="2"/>
                </a:cubicBezTo>
                <a:cubicBezTo>
                  <a:pt x="1612" y="1"/>
                  <a:pt x="1612" y="1"/>
                  <a:pt x="1612" y="1"/>
                </a:cubicBezTo>
                <a:cubicBezTo>
                  <a:pt x="1612" y="1"/>
                  <a:pt x="1612" y="1"/>
                  <a:pt x="1612" y="1"/>
                </a:cubicBezTo>
                <a:cubicBezTo>
                  <a:pt x="1612" y="1"/>
                  <a:pt x="1612" y="1"/>
                  <a:pt x="1612" y="1"/>
                </a:cubicBezTo>
                <a:cubicBezTo>
                  <a:pt x="1611" y="0"/>
                  <a:pt x="1611" y="0"/>
                  <a:pt x="1611" y="0"/>
                </a:cubicBezTo>
                <a:cubicBezTo>
                  <a:pt x="1611" y="0"/>
                  <a:pt x="1611" y="0"/>
                  <a:pt x="161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81" name="Freeform 2210"/>
          <p:cNvSpPr>
            <a:spLocks/>
          </p:cNvSpPr>
          <p:nvPr/>
        </p:nvSpPr>
        <p:spPr bwMode="auto">
          <a:xfrm rot="16200000">
            <a:off x="8396530" y="2581747"/>
            <a:ext cx="2352807" cy="1549692"/>
          </a:xfrm>
          <a:custGeom>
            <a:avLst/>
            <a:gdLst>
              <a:gd name="T0" fmla="*/ 1617 w 1617"/>
              <a:gd name="T1" fmla="*/ 1000 h 1064"/>
              <a:gd name="T2" fmla="*/ 1553 w 1617"/>
              <a:gd name="T3" fmla="*/ 1064 h 1064"/>
              <a:gd name="T4" fmla="*/ 65 w 1617"/>
              <a:gd name="T5" fmla="*/ 1064 h 1064"/>
              <a:gd name="T6" fmla="*/ 0 w 1617"/>
              <a:gd name="T7" fmla="*/ 1000 h 1064"/>
              <a:gd name="T8" fmla="*/ 0 w 1617"/>
              <a:gd name="T9" fmla="*/ 64 h 1064"/>
              <a:gd name="T10" fmla="*/ 65 w 1617"/>
              <a:gd name="T11" fmla="*/ 0 h 1064"/>
              <a:gd name="T12" fmla="*/ 1553 w 1617"/>
              <a:gd name="T13" fmla="*/ 0 h 1064"/>
              <a:gd name="T14" fmla="*/ 1617 w 1617"/>
              <a:gd name="T15" fmla="*/ 64 h 1064"/>
              <a:gd name="T16" fmla="*/ 1617 w 1617"/>
              <a:gd name="T17" fmla="*/ 1000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7" h="1064">
                <a:moveTo>
                  <a:pt x="1617" y="1000"/>
                </a:moveTo>
                <a:cubicBezTo>
                  <a:pt x="1617" y="1035"/>
                  <a:pt x="1588" y="1064"/>
                  <a:pt x="1553" y="1064"/>
                </a:cubicBezTo>
                <a:cubicBezTo>
                  <a:pt x="65" y="1064"/>
                  <a:pt x="65" y="1064"/>
                  <a:pt x="65" y="1064"/>
                </a:cubicBezTo>
                <a:cubicBezTo>
                  <a:pt x="29" y="1064"/>
                  <a:pt x="0" y="1035"/>
                  <a:pt x="0" y="1000"/>
                </a:cubicBezTo>
                <a:cubicBezTo>
                  <a:pt x="0" y="64"/>
                  <a:pt x="0" y="64"/>
                  <a:pt x="0" y="64"/>
                </a:cubicBezTo>
                <a:cubicBezTo>
                  <a:pt x="0" y="29"/>
                  <a:pt x="29" y="0"/>
                  <a:pt x="65" y="0"/>
                </a:cubicBezTo>
                <a:cubicBezTo>
                  <a:pt x="1553" y="0"/>
                  <a:pt x="1553" y="0"/>
                  <a:pt x="1553" y="0"/>
                </a:cubicBezTo>
                <a:cubicBezTo>
                  <a:pt x="1588" y="0"/>
                  <a:pt x="1617" y="29"/>
                  <a:pt x="1617" y="64"/>
                </a:cubicBezTo>
                <a:cubicBezTo>
                  <a:pt x="1617" y="1000"/>
                  <a:pt x="1617" y="1000"/>
                  <a:pt x="1617" y="1000"/>
                </a:cubicBezTo>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82" name="Rectangle 2211"/>
          <p:cNvSpPr>
            <a:spLocks noChangeArrowheads="1"/>
          </p:cNvSpPr>
          <p:nvPr/>
        </p:nvSpPr>
        <p:spPr bwMode="auto">
          <a:xfrm rot="16200000">
            <a:off x="8709237" y="2659058"/>
            <a:ext cx="1718161" cy="1191982"/>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83" name="Rectangle 2212"/>
          <p:cNvSpPr>
            <a:spLocks noChangeArrowheads="1"/>
          </p:cNvSpPr>
          <p:nvPr/>
        </p:nvSpPr>
        <p:spPr bwMode="auto">
          <a:xfrm rot="16200000">
            <a:off x="8709237" y="2659058"/>
            <a:ext cx="1718161" cy="1191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84" name="Rectangle 2213"/>
          <p:cNvSpPr>
            <a:spLocks noChangeArrowheads="1"/>
          </p:cNvSpPr>
          <p:nvPr/>
        </p:nvSpPr>
        <p:spPr bwMode="auto">
          <a:xfrm rot="16200000">
            <a:off x="8766932" y="4319524"/>
            <a:ext cx="418867" cy="8078"/>
          </a:xfrm>
          <a:prstGeom prst="rect">
            <a:avLst/>
          </a:prstGeom>
          <a:solidFill>
            <a:srgbClr val="2D30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85" name="Rectangle 2214"/>
          <p:cNvSpPr>
            <a:spLocks noChangeArrowheads="1"/>
          </p:cNvSpPr>
          <p:nvPr/>
        </p:nvSpPr>
        <p:spPr bwMode="auto">
          <a:xfrm rot="16200000">
            <a:off x="8766932" y="4319524"/>
            <a:ext cx="418867" cy="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86" name="Rectangle 2215"/>
          <p:cNvSpPr>
            <a:spLocks noChangeArrowheads="1"/>
          </p:cNvSpPr>
          <p:nvPr/>
        </p:nvSpPr>
        <p:spPr bwMode="auto">
          <a:xfrm rot="16200000">
            <a:off x="8771548" y="4322985"/>
            <a:ext cx="418867" cy="1154"/>
          </a:xfrm>
          <a:prstGeom prst="rect">
            <a:avLst/>
          </a:prstGeom>
          <a:solidFill>
            <a:srgbClr val="3D40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87" name="Rectangle 2216"/>
          <p:cNvSpPr>
            <a:spLocks noChangeArrowheads="1"/>
          </p:cNvSpPr>
          <p:nvPr/>
        </p:nvSpPr>
        <p:spPr bwMode="auto">
          <a:xfrm rot="16200000">
            <a:off x="8771548" y="4322985"/>
            <a:ext cx="418867" cy="1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88" name="Freeform 2217"/>
          <p:cNvSpPr>
            <a:spLocks/>
          </p:cNvSpPr>
          <p:nvPr/>
        </p:nvSpPr>
        <p:spPr bwMode="auto">
          <a:xfrm rot="16200000">
            <a:off x="8770971" y="4323563"/>
            <a:ext cx="418867" cy="0"/>
          </a:xfrm>
          <a:custGeom>
            <a:avLst/>
            <a:gdLst>
              <a:gd name="T0" fmla="*/ 363 w 363"/>
              <a:gd name="T1" fmla="*/ 0 w 363"/>
              <a:gd name="T2" fmla="*/ 363 w 363"/>
              <a:gd name="T3" fmla="*/ 363 w 363"/>
            </a:gdLst>
            <a:ahLst/>
            <a:cxnLst>
              <a:cxn ang="0">
                <a:pos x="T0" y="0"/>
              </a:cxn>
              <a:cxn ang="0">
                <a:pos x="T1" y="0"/>
              </a:cxn>
              <a:cxn ang="0">
                <a:pos x="T2" y="0"/>
              </a:cxn>
              <a:cxn ang="0">
                <a:pos x="T3" y="0"/>
              </a:cxn>
            </a:cxnLst>
            <a:rect l="0" t="0" r="r" b="b"/>
            <a:pathLst>
              <a:path w="363">
                <a:moveTo>
                  <a:pt x="363" y="0"/>
                </a:moveTo>
                <a:lnTo>
                  <a:pt x="0" y="0"/>
                </a:lnTo>
                <a:lnTo>
                  <a:pt x="363" y="0"/>
                </a:lnTo>
                <a:lnTo>
                  <a:pt x="363" y="0"/>
                </a:lnTo>
                <a:close/>
              </a:path>
            </a:pathLst>
          </a:custGeom>
          <a:solidFill>
            <a:srgbClr val="3436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89" name="Freeform 2218"/>
          <p:cNvSpPr>
            <a:spLocks/>
          </p:cNvSpPr>
          <p:nvPr/>
        </p:nvSpPr>
        <p:spPr bwMode="auto">
          <a:xfrm rot="16200000">
            <a:off x="8770971" y="4323563"/>
            <a:ext cx="418867" cy="0"/>
          </a:xfrm>
          <a:custGeom>
            <a:avLst/>
            <a:gdLst>
              <a:gd name="T0" fmla="*/ 363 w 363"/>
              <a:gd name="T1" fmla="*/ 0 w 363"/>
              <a:gd name="T2" fmla="*/ 363 w 363"/>
              <a:gd name="T3" fmla="*/ 363 w 363"/>
            </a:gdLst>
            <a:ahLst/>
            <a:cxnLst>
              <a:cxn ang="0">
                <a:pos x="T0" y="0"/>
              </a:cxn>
              <a:cxn ang="0">
                <a:pos x="T1" y="0"/>
              </a:cxn>
              <a:cxn ang="0">
                <a:pos x="T2" y="0"/>
              </a:cxn>
              <a:cxn ang="0">
                <a:pos x="T3" y="0"/>
              </a:cxn>
            </a:cxnLst>
            <a:rect l="0" t="0" r="r" b="b"/>
            <a:pathLst>
              <a:path w="363">
                <a:moveTo>
                  <a:pt x="363" y="0"/>
                </a:moveTo>
                <a:lnTo>
                  <a:pt x="0" y="0"/>
                </a:lnTo>
                <a:lnTo>
                  <a:pt x="363" y="0"/>
                </a:lnTo>
                <a:lnTo>
                  <a:pt x="3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90" name="Rectangle 2219"/>
          <p:cNvSpPr>
            <a:spLocks noChangeArrowheads="1"/>
          </p:cNvSpPr>
          <p:nvPr/>
        </p:nvSpPr>
        <p:spPr bwMode="auto">
          <a:xfrm rot="16200000">
            <a:off x="9950837" y="4319524"/>
            <a:ext cx="418867" cy="8078"/>
          </a:xfrm>
          <a:prstGeom prst="rect">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91" name="Rectangle 2220"/>
          <p:cNvSpPr>
            <a:spLocks noChangeArrowheads="1"/>
          </p:cNvSpPr>
          <p:nvPr/>
        </p:nvSpPr>
        <p:spPr bwMode="auto">
          <a:xfrm rot="16200000">
            <a:off x="9950837" y="4319524"/>
            <a:ext cx="418867" cy="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92" name="Rectangle 2221"/>
          <p:cNvSpPr>
            <a:spLocks noChangeArrowheads="1"/>
          </p:cNvSpPr>
          <p:nvPr/>
        </p:nvSpPr>
        <p:spPr bwMode="auto">
          <a:xfrm rot="16200000">
            <a:off x="9946221" y="4322985"/>
            <a:ext cx="418867" cy="1154"/>
          </a:xfrm>
          <a:prstGeom prst="rect">
            <a:avLst/>
          </a:prstGeom>
          <a:solidFill>
            <a:srgbClr val="3D404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93" name="Rectangle 2222"/>
          <p:cNvSpPr>
            <a:spLocks noChangeArrowheads="1"/>
          </p:cNvSpPr>
          <p:nvPr/>
        </p:nvSpPr>
        <p:spPr bwMode="auto">
          <a:xfrm rot="16200000">
            <a:off x="9946221" y="4322985"/>
            <a:ext cx="418867" cy="1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94" name="Freeform 2223"/>
          <p:cNvSpPr>
            <a:spLocks/>
          </p:cNvSpPr>
          <p:nvPr/>
        </p:nvSpPr>
        <p:spPr bwMode="auto">
          <a:xfrm rot="16200000">
            <a:off x="9028868" y="4281446"/>
            <a:ext cx="113083" cy="80773"/>
          </a:xfrm>
          <a:custGeom>
            <a:avLst/>
            <a:gdLst>
              <a:gd name="T0" fmla="*/ 13 w 78"/>
              <a:gd name="T1" fmla="*/ 55 h 55"/>
              <a:gd name="T2" fmla="*/ 0 w 78"/>
              <a:gd name="T3" fmla="*/ 41 h 55"/>
              <a:gd name="T4" fmla="*/ 0 w 78"/>
              <a:gd name="T5" fmla="*/ 14 h 55"/>
              <a:gd name="T6" fmla="*/ 13 w 78"/>
              <a:gd name="T7" fmla="*/ 0 h 55"/>
              <a:gd name="T8" fmla="*/ 64 w 78"/>
              <a:gd name="T9" fmla="*/ 0 h 55"/>
              <a:gd name="T10" fmla="*/ 78 w 78"/>
              <a:gd name="T11" fmla="*/ 14 h 55"/>
              <a:gd name="T12" fmla="*/ 78 w 78"/>
              <a:gd name="T13" fmla="*/ 41 h 55"/>
              <a:gd name="T14" fmla="*/ 64 w 78"/>
              <a:gd name="T15" fmla="*/ 55 h 55"/>
              <a:gd name="T16" fmla="*/ 13 w 78"/>
              <a:gd name="T1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5">
                <a:moveTo>
                  <a:pt x="13" y="55"/>
                </a:moveTo>
                <a:cubicBezTo>
                  <a:pt x="6" y="55"/>
                  <a:pt x="0" y="48"/>
                  <a:pt x="0" y="41"/>
                </a:cubicBezTo>
                <a:cubicBezTo>
                  <a:pt x="0" y="14"/>
                  <a:pt x="0" y="14"/>
                  <a:pt x="0" y="14"/>
                </a:cubicBezTo>
                <a:cubicBezTo>
                  <a:pt x="0" y="6"/>
                  <a:pt x="6" y="0"/>
                  <a:pt x="13" y="0"/>
                </a:cubicBezTo>
                <a:cubicBezTo>
                  <a:pt x="64" y="0"/>
                  <a:pt x="64" y="0"/>
                  <a:pt x="64" y="0"/>
                </a:cubicBezTo>
                <a:cubicBezTo>
                  <a:pt x="72" y="0"/>
                  <a:pt x="78" y="6"/>
                  <a:pt x="78" y="14"/>
                </a:cubicBezTo>
                <a:cubicBezTo>
                  <a:pt x="78" y="41"/>
                  <a:pt x="78" y="41"/>
                  <a:pt x="78" y="41"/>
                </a:cubicBezTo>
                <a:cubicBezTo>
                  <a:pt x="78" y="48"/>
                  <a:pt x="72" y="55"/>
                  <a:pt x="64" y="55"/>
                </a:cubicBezTo>
                <a:lnTo>
                  <a:pt x="13" y="55"/>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95" name="Freeform 2224"/>
          <p:cNvSpPr>
            <a:spLocks/>
          </p:cNvSpPr>
          <p:nvPr/>
        </p:nvSpPr>
        <p:spPr bwMode="auto">
          <a:xfrm rot="16200000">
            <a:off x="9035214" y="4288946"/>
            <a:ext cx="101544" cy="65773"/>
          </a:xfrm>
          <a:custGeom>
            <a:avLst/>
            <a:gdLst>
              <a:gd name="T0" fmla="*/ 70 w 70"/>
              <a:gd name="T1" fmla="*/ 36 h 45"/>
              <a:gd name="T2" fmla="*/ 60 w 70"/>
              <a:gd name="T3" fmla="*/ 45 h 45"/>
              <a:gd name="T4" fmla="*/ 9 w 70"/>
              <a:gd name="T5" fmla="*/ 45 h 45"/>
              <a:gd name="T6" fmla="*/ 0 w 70"/>
              <a:gd name="T7" fmla="*/ 36 h 45"/>
              <a:gd name="T8" fmla="*/ 0 w 70"/>
              <a:gd name="T9" fmla="*/ 9 h 45"/>
              <a:gd name="T10" fmla="*/ 9 w 70"/>
              <a:gd name="T11" fmla="*/ 0 h 45"/>
              <a:gd name="T12" fmla="*/ 60 w 70"/>
              <a:gd name="T13" fmla="*/ 0 h 45"/>
              <a:gd name="T14" fmla="*/ 70 w 70"/>
              <a:gd name="T15" fmla="*/ 9 h 45"/>
              <a:gd name="T16" fmla="*/ 70 w 70"/>
              <a:gd name="T17"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5">
                <a:moveTo>
                  <a:pt x="70" y="36"/>
                </a:moveTo>
                <a:cubicBezTo>
                  <a:pt x="70" y="41"/>
                  <a:pt x="65" y="45"/>
                  <a:pt x="60" y="45"/>
                </a:cubicBezTo>
                <a:cubicBezTo>
                  <a:pt x="9" y="45"/>
                  <a:pt x="9" y="45"/>
                  <a:pt x="9" y="45"/>
                </a:cubicBezTo>
                <a:cubicBezTo>
                  <a:pt x="4" y="45"/>
                  <a:pt x="0" y="41"/>
                  <a:pt x="0" y="36"/>
                </a:cubicBezTo>
                <a:cubicBezTo>
                  <a:pt x="0" y="9"/>
                  <a:pt x="0" y="9"/>
                  <a:pt x="0" y="9"/>
                </a:cubicBezTo>
                <a:cubicBezTo>
                  <a:pt x="0" y="4"/>
                  <a:pt x="4" y="0"/>
                  <a:pt x="9" y="0"/>
                </a:cubicBezTo>
                <a:cubicBezTo>
                  <a:pt x="60" y="0"/>
                  <a:pt x="60" y="0"/>
                  <a:pt x="60" y="0"/>
                </a:cubicBezTo>
                <a:cubicBezTo>
                  <a:pt x="65" y="0"/>
                  <a:pt x="70" y="4"/>
                  <a:pt x="70" y="9"/>
                </a:cubicBezTo>
                <a:lnTo>
                  <a:pt x="70" y="36"/>
                </a:lnTo>
                <a:close/>
              </a:path>
            </a:pathLst>
          </a:custGeom>
          <a:solidFill>
            <a:srgbClr val="595959"/>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96" name="Freeform 2225"/>
          <p:cNvSpPr>
            <a:spLocks/>
          </p:cNvSpPr>
          <p:nvPr/>
        </p:nvSpPr>
        <p:spPr bwMode="auto">
          <a:xfrm rot="16200000">
            <a:off x="9294842" y="4282022"/>
            <a:ext cx="113083" cy="79620"/>
          </a:xfrm>
          <a:custGeom>
            <a:avLst/>
            <a:gdLst>
              <a:gd name="T0" fmla="*/ 13 w 78"/>
              <a:gd name="T1" fmla="*/ 54 h 54"/>
              <a:gd name="T2" fmla="*/ 0 w 78"/>
              <a:gd name="T3" fmla="*/ 40 h 54"/>
              <a:gd name="T4" fmla="*/ 0 w 78"/>
              <a:gd name="T5" fmla="*/ 13 h 54"/>
              <a:gd name="T6" fmla="*/ 13 w 78"/>
              <a:gd name="T7" fmla="*/ 0 h 54"/>
              <a:gd name="T8" fmla="*/ 64 w 78"/>
              <a:gd name="T9" fmla="*/ 0 h 54"/>
              <a:gd name="T10" fmla="*/ 78 w 78"/>
              <a:gd name="T11" fmla="*/ 13 h 54"/>
              <a:gd name="T12" fmla="*/ 78 w 78"/>
              <a:gd name="T13" fmla="*/ 40 h 54"/>
              <a:gd name="T14" fmla="*/ 64 w 78"/>
              <a:gd name="T15" fmla="*/ 54 h 54"/>
              <a:gd name="T16" fmla="*/ 13 w 7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4">
                <a:moveTo>
                  <a:pt x="13" y="54"/>
                </a:moveTo>
                <a:cubicBezTo>
                  <a:pt x="6" y="54"/>
                  <a:pt x="0" y="48"/>
                  <a:pt x="0" y="40"/>
                </a:cubicBezTo>
                <a:cubicBezTo>
                  <a:pt x="0" y="13"/>
                  <a:pt x="0" y="13"/>
                  <a:pt x="0" y="13"/>
                </a:cubicBezTo>
                <a:cubicBezTo>
                  <a:pt x="0" y="6"/>
                  <a:pt x="6" y="0"/>
                  <a:pt x="13" y="0"/>
                </a:cubicBezTo>
                <a:cubicBezTo>
                  <a:pt x="64" y="0"/>
                  <a:pt x="64" y="0"/>
                  <a:pt x="64" y="0"/>
                </a:cubicBezTo>
                <a:cubicBezTo>
                  <a:pt x="72" y="0"/>
                  <a:pt x="78" y="6"/>
                  <a:pt x="78" y="13"/>
                </a:cubicBezTo>
                <a:cubicBezTo>
                  <a:pt x="78" y="40"/>
                  <a:pt x="78" y="40"/>
                  <a:pt x="78" y="40"/>
                </a:cubicBezTo>
                <a:cubicBezTo>
                  <a:pt x="78" y="48"/>
                  <a:pt x="72" y="54"/>
                  <a:pt x="64" y="54"/>
                </a:cubicBezTo>
                <a:lnTo>
                  <a:pt x="13" y="54"/>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97" name="Freeform 2226"/>
          <p:cNvSpPr>
            <a:spLocks/>
          </p:cNvSpPr>
          <p:nvPr/>
        </p:nvSpPr>
        <p:spPr bwMode="auto">
          <a:xfrm rot="16200000">
            <a:off x="9300613" y="4287792"/>
            <a:ext cx="101544" cy="68081"/>
          </a:xfrm>
          <a:custGeom>
            <a:avLst/>
            <a:gdLst>
              <a:gd name="T0" fmla="*/ 70 w 70"/>
              <a:gd name="T1" fmla="*/ 36 h 46"/>
              <a:gd name="T2" fmla="*/ 60 w 70"/>
              <a:gd name="T3" fmla="*/ 46 h 46"/>
              <a:gd name="T4" fmla="*/ 9 w 70"/>
              <a:gd name="T5" fmla="*/ 46 h 46"/>
              <a:gd name="T6" fmla="*/ 0 w 70"/>
              <a:gd name="T7" fmla="*/ 36 h 46"/>
              <a:gd name="T8" fmla="*/ 0 w 70"/>
              <a:gd name="T9" fmla="*/ 9 h 46"/>
              <a:gd name="T10" fmla="*/ 9 w 70"/>
              <a:gd name="T11" fmla="*/ 0 h 46"/>
              <a:gd name="T12" fmla="*/ 60 w 70"/>
              <a:gd name="T13" fmla="*/ 0 h 46"/>
              <a:gd name="T14" fmla="*/ 70 w 70"/>
              <a:gd name="T15" fmla="*/ 9 h 46"/>
              <a:gd name="T16" fmla="*/ 70 w 70"/>
              <a:gd name="T17"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6">
                <a:moveTo>
                  <a:pt x="70" y="36"/>
                </a:moveTo>
                <a:cubicBezTo>
                  <a:pt x="70" y="41"/>
                  <a:pt x="65" y="46"/>
                  <a:pt x="60" y="46"/>
                </a:cubicBezTo>
                <a:cubicBezTo>
                  <a:pt x="9" y="46"/>
                  <a:pt x="9" y="46"/>
                  <a:pt x="9" y="46"/>
                </a:cubicBezTo>
                <a:cubicBezTo>
                  <a:pt x="4" y="46"/>
                  <a:pt x="0" y="41"/>
                  <a:pt x="0" y="36"/>
                </a:cubicBezTo>
                <a:cubicBezTo>
                  <a:pt x="0" y="9"/>
                  <a:pt x="0" y="9"/>
                  <a:pt x="0" y="9"/>
                </a:cubicBezTo>
                <a:cubicBezTo>
                  <a:pt x="0" y="4"/>
                  <a:pt x="4" y="0"/>
                  <a:pt x="9" y="0"/>
                </a:cubicBezTo>
                <a:cubicBezTo>
                  <a:pt x="60" y="0"/>
                  <a:pt x="60" y="0"/>
                  <a:pt x="60" y="0"/>
                </a:cubicBezTo>
                <a:cubicBezTo>
                  <a:pt x="65" y="0"/>
                  <a:pt x="70" y="4"/>
                  <a:pt x="70" y="9"/>
                </a:cubicBezTo>
                <a:lnTo>
                  <a:pt x="70" y="36"/>
                </a:lnTo>
                <a:close/>
              </a:path>
            </a:pathLst>
          </a:custGeom>
          <a:solidFill>
            <a:srgbClr val="595959"/>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98" name="Freeform 2227"/>
          <p:cNvSpPr>
            <a:spLocks/>
          </p:cNvSpPr>
          <p:nvPr/>
        </p:nvSpPr>
        <p:spPr bwMode="auto">
          <a:xfrm rot="16200000">
            <a:off x="9117141" y="4282022"/>
            <a:ext cx="113083" cy="79620"/>
          </a:xfrm>
          <a:custGeom>
            <a:avLst/>
            <a:gdLst>
              <a:gd name="T0" fmla="*/ 13 w 78"/>
              <a:gd name="T1" fmla="*/ 54 h 54"/>
              <a:gd name="T2" fmla="*/ 0 w 78"/>
              <a:gd name="T3" fmla="*/ 41 h 54"/>
              <a:gd name="T4" fmla="*/ 0 w 78"/>
              <a:gd name="T5" fmla="*/ 14 h 54"/>
              <a:gd name="T6" fmla="*/ 13 w 78"/>
              <a:gd name="T7" fmla="*/ 0 h 54"/>
              <a:gd name="T8" fmla="*/ 64 w 78"/>
              <a:gd name="T9" fmla="*/ 0 h 54"/>
              <a:gd name="T10" fmla="*/ 78 w 78"/>
              <a:gd name="T11" fmla="*/ 14 h 54"/>
              <a:gd name="T12" fmla="*/ 78 w 78"/>
              <a:gd name="T13" fmla="*/ 41 h 54"/>
              <a:gd name="T14" fmla="*/ 64 w 78"/>
              <a:gd name="T15" fmla="*/ 54 h 54"/>
              <a:gd name="T16" fmla="*/ 13 w 7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4">
                <a:moveTo>
                  <a:pt x="13" y="54"/>
                </a:moveTo>
                <a:cubicBezTo>
                  <a:pt x="6" y="54"/>
                  <a:pt x="0" y="48"/>
                  <a:pt x="0" y="41"/>
                </a:cubicBezTo>
                <a:cubicBezTo>
                  <a:pt x="0" y="14"/>
                  <a:pt x="0" y="14"/>
                  <a:pt x="0" y="14"/>
                </a:cubicBezTo>
                <a:cubicBezTo>
                  <a:pt x="0" y="6"/>
                  <a:pt x="6" y="0"/>
                  <a:pt x="13" y="0"/>
                </a:cubicBezTo>
                <a:cubicBezTo>
                  <a:pt x="64" y="0"/>
                  <a:pt x="64" y="0"/>
                  <a:pt x="64" y="0"/>
                </a:cubicBezTo>
                <a:cubicBezTo>
                  <a:pt x="72" y="0"/>
                  <a:pt x="78" y="6"/>
                  <a:pt x="78" y="14"/>
                </a:cubicBezTo>
                <a:cubicBezTo>
                  <a:pt x="78" y="41"/>
                  <a:pt x="78" y="41"/>
                  <a:pt x="78" y="41"/>
                </a:cubicBezTo>
                <a:cubicBezTo>
                  <a:pt x="78" y="48"/>
                  <a:pt x="72" y="54"/>
                  <a:pt x="64" y="54"/>
                </a:cubicBezTo>
                <a:cubicBezTo>
                  <a:pt x="13" y="54"/>
                  <a:pt x="13" y="54"/>
                  <a:pt x="13" y="54"/>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499" name="Freeform 2228"/>
          <p:cNvSpPr>
            <a:spLocks/>
          </p:cNvSpPr>
          <p:nvPr/>
        </p:nvSpPr>
        <p:spPr bwMode="auto">
          <a:xfrm rot="16200000">
            <a:off x="9123488" y="4288369"/>
            <a:ext cx="101544" cy="66927"/>
          </a:xfrm>
          <a:custGeom>
            <a:avLst/>
            <a:gdLst>
              <a:gd name="T0" fmla="*/ 70 w 70"/>
              <a:gd name="T1" fmla="*/ 37 h 46"/>
              <a:gd name="T2" fmla="*/ 60 w 70"/>
              <a:gd name="T3" fmla="*/ 46 h 46"/>
              <a:gd name="T4" fmla="*/ 9 w 70"/>
              <a:gd name="T5" fmla="*/ 46 h 46"/>
              <a:gd name="T6" fmla="*/ 0 w 70"/>
              <a:gd name="T7" fmla="*/ 37 h 46"/>
              <a:gd name="T8" fmla="*/ 0 w 70"/>
              <a:gd name="T9" fmla="*/ 10 h 46"/>
              <a:gd name="T10" fmla="*/ 9 w 70"/>
              <a:gd name="T11" fmla="*/ 0 h 46"/>
              <a:gd name="T12" fmla="*/ 60 w 70"/>
              <a:gd name="T13" fmla="*/ 0 h 46"/>
              <a:gd name="T14" fmla="*/ 70 w 70"/>
              <a:gd name="T15" fmla="*/ 10 h 46"/>
              <a:gd name="T16" fmla="*/ 70 w 70"/>
              <a:gd name="T17"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6">
                <a:moveTo>
                  <a:pt x="70" y="37"/>
                </a:moveTo>
                <a:cubicBezTo>
                  <a:pt x="70" y="42"/>
                  <a:pt x="65" y="46"/>
                  <a:pt x="60" y="46"/>
                </a:cubicBezTo>
                <a:cubicBezTo>
                  <a:pt x="9" y="46"/>
                  <a:pt x="9" y="46"/>
                  <a:pt x="9" y="46"/>
                </a:cubicBezTo>
                <a:cubicBezTo>
                  <a:pt x="4" y="46"/>
                  <a:pt x="0" y="42"/>
                  <a:pt x="0" y="37"/>
                </a:cubicBezTo>
                <a:cubicBezTo>
                  <a:pt x="0" y="10"/>
                  <a:pt x="0" y="10"/>
                  <a:pt x="0" y="10"/>
                </a:cubicBezTo>
                <a:cubicBezTo>
                  <a:pt x="0" y="5"/>
                  <a:pt x="4" y="0"/>
                  <a:pt x="9" y="0"/>
                </a:cubicBezTo>
                <a:cubicBezTo>
                  <a:pt x="60" y="0"/>
                  <a:pt x="60" y="0"/>
                  <a:pt x="60" y="0"/>
                </a:cubicBezTo>
                <a:cubicBezTo>
                  <a:pt x="65" y="0"/>
                  <a:pt x="70" y="5"/>
                  <a:pt x="70" y="10"/>
                </a:cubicBezTo>
                <a:cubicBezTo>
                  <a:pt x="70" y="37"/>
                  <a:pt x="70" y="37"/>
                  <a:pt x="70" y="37"/>
                </a:cubicBezTo>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00" name="Freeform 2229"/>
          <p:cNvSpPr>
            <a:spLocks/>
          </p:cNvSpPr>
          <p:nvPr/>
        </p:nvSpPr>
        <p:spPr bwMode="auto">
          <a:xfrm rot="16200000">
            <a:off x="9205993" y="4282022"/>
            <a:ext cx="113083" cy="79620"/>
          </a:xfrm>
          <a:custGeom>
            <a:avLst/>
            <a:gdLst>
              <a:gd name="T0" fmla="*/ 13 w 78"/>
              <a:gd name="T1" fmla="*/ 54 h 54"/>
              <a:gd name="T2" fmla="*/ 0 w 78"/>
              <a:gd name="T3" fmla="*/ 41 h 54"/>
              <a:gd name="T4" fmla="*/ 0 w 78"/>
              <a:gd name="T5" fmla="*/ 13 h 54"/>
              <a:gd name="T6" fmla="*/ 13 w 78"/>
              <a:gd name="T7" fmla="*/ 0 h 54"/>
              <a:gd name="T8" fmla="*/ 64 w 78"/>
              <a:gd name="T9" fmla="*/ 0 h 54"/>
              <a:gd name="T10" fmla="*/ 78 w 78"/>
              <a:gd name="T11" fmla="*/ 13 h 54"/>
              <a:gd name="T12" fmla="*/ 78 w 78"/>
              <a:gd name="T13" fmla="*/ 41 h 54"/>
              <a:gd name="T14" fmla="*/ 64 w 78"/>
              <a:gd name="T15" fmla="*/ 54 h 54"/>
              <a:gd name="T16" fmla="*/ 13 w 78"/>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4">
                <a:moveTo>
                  <a:pt x="13" y="54"/>
                </a:moveTo>
                <a:cubicBezTo>
                  <a:pt x="6" y="54"/>
                  <a:pt x="0" y="48"/>
                  <a:pt x="0" y="41"/>
                </a:cubicBezTo>
                <a:cubicBezTo>
                  <a:pt x="0" y="13"/>
                  <a:pt x="0" y="13"/>
                  <a:pt x="0" y="13"/>
                </a:cubicBezTo>
                <a:cubicBezTo>
                  <a:pt x="0" y="6"/>
                  <a:pt x="6" y="0"/>
                  <a:pt x="13" y="0"/>
                </a:cubicBezTo>
                <a:cubicBezTo>
                  <a:pt x="64" y="0"/>
                  <a:pt x="64" y="0"/>
                  <a:pt x="64" y="0"/>
                </a:cubicBezTo>
                <a:cubicBezTo>
                  <a:pt x="72" y="0"/>
                  <a:pt x="78" y="6"/>
                  <a:pt x="78" y="13"/>
                </a:cubicBezTo>
                <a:cubicBezTo>
                  <a:pt x="78" y="41"/>
                  <a:pt x="78" y="41"/>
                  <a:pt x="78" y="41"/>
                </a:cubicBezTo>
                <a:cubicBezTo>
                  <a:pt x="78" y="48"/>
                  <a:pt x="72" y="54"/>
                  <a:pt x="64" y="54"/>
                </a:cubicBezTo>
                <a:cubicBezTo>
                  <a:pt x="13" y="54"/>
                  <a:pt x="13" y="54"/>
                  <a:pt x="13" y="54"/>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01" name="Freeform 2230"/>
          <p:cNvSpPr>
            <a:spLocks/>
          </p:cNvSpPr>
          <p:nvPr/>
        </p:nvSpPr>
        <p:spPr bwMode="auto">
          <a:xfrm rot="16200000">
            <a:off x="9211761" y="4287792"/>
            <a:ext cx="101544" cy="68081"/>
          </a:xfrm>
          <a:custGeom>
            <a:avLst/>
            <a:gdLst>
              <a:gd name="T0" fmla="*/ 70 w 70"/>
              <a:gd name="T1" fmla="*/ 37 h 46"/>
              <a:gd name="T2" fmla="*/ 60 w 70"/>
              <a:gd name="T3" fmla="*/ 46 h 46"/>
              <a:gd name="T4" fmla="*/ 9 w 70"/>
              <a:gd name="T5" fmla="*/ 46 h 46"/>
              <a:gd name="T6" fmla="*/ 0 w 70"/>
              <a:gd name="T7" fmla="*/ 37 h 46"/>
              <a:gd name="T8" fmla="*/ 0 w 70"/>
              <a:gd name="T9" fmla="*/ 9 h 46"/>
              <a:gd name="T10" fmla="*/ 9 w 70"/>
              <a:gd name="T11" fmla="*/ 0 h 46"/>
              <a:gd name="T12" fmla="*/ 60 w 70"/>
              <a:gd name="T13" fmla="*/ 0 h 46"/>
              <a:gd name="T14" fmla="*/ 70 w 70"/>
              <a:gd name="T15" fmla="*/ 9 h 46"/>
              <a:gd name="T16" fmla="*/ 70 w 70"/>
              <a:gd name="T17"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6">
                <a:moveTo>
                  <a:pt x="70" y="37"/>
                </a:moveTo>
                <a:cubicBezTo>
                  <a:pt x="70" y="42"/>
                  <a:pt x="65" y="46"/>
                  <a:pt x="60" y="46"/>
                </a:cubicBezTo>
                <a:cubicBezTo>
                  <a:pt x="9" y="46"/>
                  <a:pt x="9" y="46"/>
                  <a:pt x="9" y="46"/>
                </a:cubicBezTo>
                <a:cubicBezTo>
                  <a:pt x="4" y="46"/>
                  <a:pt x="0" y="42"/>
                  <a:pt x="0" y="37"/>
                </a:cubicBezTo>
                <a:cubicBezTo>
                  <a:pt x="0" y="9"/>
                  <a:pt x="0" y="9"/>
                  <a:pt x="0" y="9"/>
                </a:cubicBezTo>
                <a:cubicBezTo>
                  <a:pt x="0" y="4"/>
                  <a:pt x="4" y="0"/>
                  <a:pt x="9" y="0"/>
                </a:cubicBezTo>
                <a:cubicBezTo>
                  <a:pt x="60" y="0"/>
                  <a:pt x="60" y="0"/>
                  <a:pt x="60" y="0"/>
                </a:cubicBezTo>
                <a:cubicBezTo>
                  <a:pt x="65" y="0"/>
                  <a:pt x="70" y="4"/>
                  <a:pt x="70" y="9"/>
                </a:cubicBezTo>
                <a:cubicBezTo>
                  <a:pt x="70" y="37"/>
                  <a:pt x="70" y="37"/>
                  <a:pt x="70" y="37"/>
                </a:cubicBezTo>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02" name="Freeform 2231"/>
          <p:cNvSpPr>
            <a:spLocks/>
          </p:cNvSpPr>
          <p:nvPr/>
        </p:nvSpPr>
        <p:spPr bwMode="auto">
          <a:xfrm rot="16200000">
            <a:off x="9261380" y="4317794"/>
            <a:ext cx="13847" cy="8078"/>
          </a:xfrm>
          <a:custGeom>
            <a:avLst/>
            <a:gdLst>
              <a:gd name="T0" fmla="*/ 10 w 10"/>
              <a:gd name="T1" fmla="*/ 0 h 6"/>
              <a:gd name="T2" fmla="*/ 5 w 10"/>
              <a:gd name="T3" fmla="*/ 4 h 6"/>
              <a:gd name="T4" fmla="*/ 0 w 10"/>
              <a:gd name="T5" fmla="*/ 0 h 6"/>
              <a:gd name="T6" fmla="*/ 0 w 10"/>
              <a:gd name="T7" fmla="*/ 1 h 6"/>
              <a:gd name="T8" fmla="*/ 5 w 10"/>
              <a:gd name="T9" fmla="*/ 6 h 6"/>
              <a:gd name="T10" fmla="*/ 10 w 10"/>
              <a:gd name="T11" fmla="*/ 1 h 6"/>
              <a:gd name="T12" fmla="*/ 10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10" y="0"/>
                </a:moveTo>
                <a:cubicBezTo>
                  <a:pt x="9" y="2"/>
                  <a:pt x="7" y="4"/>
                  <a:pt x="5" y="4"/>
                </a:cubicBezTo>
                <a:cubicBezTo>
                  <a:pt x="3" y="4"/>
                  <a:pt x="1" y="2"/>
                  <a:pt x="0" y="0"/>
                </a:cubicBezTo>
                <a:cubicBezTo>
                  <a:pt x="0" y="1"/>
                  <a:pt x="0" y="1"/>
                  <a:pt x="0" y="1"/>
                </a:cubicBezTo>
                <a:cubicBezTo>
                  <a:pt x="0" y="4"/>
                  <a:pt x="2" y="6"/>
                  <a:pt x="5" y="6"/>
                </a:cubicBezTo>
                <a:cubicBezTo>
                  <a:pt x="8" y="6"/>
                  <a:pt x="10" y="4"/>
                  <a:pt x="10" y="1"/>
                </a:cubicBezTo>
                <a:cubicBezTo>
                  <a:pt x="10" y="1"/>
                  <a:pt x="10" y="1"/>
                  <a:pt x="10" y="0"/>
                </a:cubicBezTo>
              </a:path>
            </a:pathLst>
          </a:custGeom>
          <a:solidFill>
            <a:srgbClr val="343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03" name="Oval 2232"/>
          <p:cNvSpPr>
            <a:spLocks noChangeArrowheads="1"/>
          </p:cNvSpPr>
          <p:nvPr/>
        </p:nvSpPr>
        <p:spPr bwMode="auto">
          <a:xfrm rot="16200000">
            <a:off x="9255610" y="4314331"/>
            <a:ext cx="13847" cy="15002"/>
          </a:xfrm>
          <a:prstGeom prst="ellips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04" name="Freeform 2233"/>
          <p:cNvSpPr>
            <a:spLocks/>
          </p:cNvSpPr>
          <p:nvPr/>
        </p:nvSpPr>
        <p:spPr bwMode="auto">
          <a:xfrm rot="16200000">
            <a:off x="9161568" y="4318370"/>
            <a:ext cx="39232" cy="9232"/>
          </a:xfrm>
          <a:custGeom>
            <a:avLst/>
            <a:gdLst>
              <a:gd name="T0" fmla="*/ 27 w 27"/>
              <a:gd name="T1" fmla="*/ 0 h 6"/>
              <a:gd name="T2" fmla="*/ 23 w 27"/>
              <a:gd name="T3" fmla="*/ 4 h 6"/>
              <a:gd name="T4" fmla="*/ 5 w 27"/>
              <a:gd name="T5" fmla="*/ 4 h 6"/>
              <a:gd name="T6" fmla="*/ 0 w 27"/>
              <a:gd name="T7" fmla="*/ 0 h 6"/>
              <a:gd name="T8" fmla="*/ 0 w 27"/>
              <a:gd name="T9" fmla="*/ 1 h 6"/>
              <a:gd name="T10" fmla="*/ 0 w 27"/>
              <a:gd name="T11" fmla="*/ 2 h 6"/>
              <a:gd name="T12" fmla="*/ 5 w 27"/>
              <a:gd name="T13" fmla="*/ 6 h 6"/>
              <a:gd name="T14" fmla="*/ 23 w 27"/>
              <a:gd name="T15" fmla="*/ 6 h 6"/>
              <a:gd name="T16" fmla="*/ 27 w 27"/>
              <a:gd name="T17" fmla="*/ 1 h 6"/>
              <a:gd name="T18" fmla="*/ 27 w 27"/>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6">
                <a:moveTo>
                  <a:pt x="27" y="0"/>
                </a:moveTo>
                <a:cubicBezTo>
                  <a:pt x="27" y="2"/>
                  <a:pt x="25" y="4"/>
                  <a:pt x="23" y="4"/>
                </a:cubicBezTo>
                <a:cubicBezTo>
                  <a:pt x="5" y="4"/>
                  <a:pt x="5" y="4"/>
                  <a:pt x="5" y="4"/>
                </a:cubicBezTo>
                <a:cubicBezTo>
                  <a:pt x="3" y="4"/>
                  <a:pt x="1" y="2"/>
                  <a:pt x="0" y="0"/>
                </a:cubicBezTo>
                <a:cubicBezTo>
                  <a:pt x="0" y="1"/>
                  <a:pt x="0" y="1"/>
                  <a:pt x="0" y="1"/>
                </a:cubicBezTo>
                <a:cubicBezTo>
                  <a:pt x="0" y="2"/>
                  <a:pt x="0" y="2"/>
                  <a:pt x="0" y="2"/>
                </a:cubicBezTo>
                <a:cubicBezTo>
                  <a:pt x="1" y="4"/>
                  <a:pt x="3" y="6"/>
                  <a:pt x="5" y="6"/>
                </a:cubicBezTo>
                <a:cubicBezTo>
                  <a:pt x="23" y="6"/>
                  <a:pt x="23" y="6"/>
                  <a:pt x="23" y="6"/>
                </a:cubicBezTo>
                <a:cubicBezTo>
                  <a:pt x="25" y="6"/>
                  <a:pt x="27" y="4"/>
                  <a:pt x="27" y="1"/>
                </a:cubicBezTo>
                <a:cubicBezTo>
                  <a:pt x="27" y="1"/>
                  <a:pt x="27" y="1"/>
                  <a:pt x="27" y="0"/>
                </a:cubicBezTo>
              </a:path>
            </a:pathLst>
          </a:custGeom>
          <a:solidFill>
            <a:srgbClr val="343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05" name="Freeform 2234"/>
          <p:cNvSpPr>
            <a:spLocks/>
          </p:cNvSpPr>
          <p:nvPr/>
        </p:nvSpPr>
        <p:spPr bwMode="auto">
          <a:xfrm rot="16200000">
            <a:off x="9155221" y="4315485"/>
            <a:ext cx="39232" cy="15002"/>
          </a:xfrm>
          <a:custGeom>
            <a:avLst/>
            <a:gdLst>
              <a:gd name="T0" fmla="*/ 23 w 27"/>
              <a:gd name="T1" fmla="*/ 0 h 10"/>
              <a:gd name="T2" fmla="*/ 5 w 27"/>
              <a:gd name="T3" fmla="*/ 0 h 10"/>
              <a:gd name="T4" fmla="*/ 0 w 27"/>
              <a:gd name="T5" fmla="*/ 5 h 10"/>
              <a:gd name="T6" fmla="*/ 5 w 27"/>
              <a:gd name="T7" fmla="*/ 10 h 10"/>
              <a:gd name="T8" fmla="*/ 23 w 27"/>
              <a:gd name="T9" fmla="*/ 10 h 10"/>
              <a:gd name="T10" fmla="*/ 27 w 27"/>
              <a:gd name="T11" fmla="*/ 5 h 10"/>
              <a:gd name="T12" fmla="*/ 23 w 27"/>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7" h="10">
                <a:moveTo>
                  <a:pt x="23" y="0"/>
                </a:moveTo>
                <a:cubicBezTo>
                  <a:pt x="5" y="0"/>
                  <a:pt x="5" y="0"/>
                  <a:pt x="5" y="0"/>
                </a:cubicBezTo>
                <a:cubicBezTo>
                  <a:pt x="3" y="0"/>
                  <a:pt x="0" y="3"/>
                  <a:pt x="0" y="5"/>
                </a:cubicBezTo>
                <a:cubicBezTo>
                  <a:pt x="0" y="8"/>
                  <a:pt x="3" y="10"/>
                  <a:pt x="5" y="10"/>
                </a:cubicBezTo>
                <a:cubicBezTo>
                  <a:pt x="23" y="10"/>
                  <a:pt x="23" y="10"/>
                  <a:pt x="23" y="10"/>
                </a:cubicBezTo>
                <a:cubicBezTo>
                  <a:pt x="25" y="10"/>
                  <a:pt x="27" y="8"/>
                  <a:pt x="27" y="5"/>
                </a:cubicBezTo>
                <a:cubicBezTo>
                  <a:pt x="27" y="3"/>
                  <a:pt x="25" y="0"/>
                  <a:pt x="23" y="0"/>
                </a:cubicBezTo>
              </a:path>
            </a:pathLst>
          </a:custGeom>
          <a:solidFill>
            <a:srgbClr val="4144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06" name="Freeform 2235"/>
          <p:cNvSpPr>
            <a:spLocks noEditPoints="1"/>
          </p:cNvSpPr>
          <p:nvPr/>
        </p:nvSpPr>
        <p:spPr bwMode="auto">
          <a:xfrm rot="16200000">
            <a:off x="9253303" y="4317794"/>
            <a:ext cx="13847" cy="8078"/>
          </a:xfrm>
          <a:custGeom>
            <a:avLst/>
            <a:gdLst>
              <a:gd name="T0" fmla="*/ 1 w 10"/>
              <a:gd name="T1" fmla="*/ 2 h 5"/>
              <a:gd name="T2" fmla="*/ 0 w 10"/>
              <a:gd name="T3" fmla="*/ 4 h 5"/>
              <a:gd name="T4" fmla="*/ 0 w 10"/>
              <a:gd name="T5" fmla="*/ 5 h 5"/>
              <a:gd name="T6" fmla="*/ 0 w 10"/>
              <a:gd name="T7" fmla="*/ 5 h 5"/>
              <a:gd name="T8" fmla="*/ 0 w 10"/>
              <a:gd name="T9" fmla="*/ 4 h 5"/>
              <a:gd name="T10" fmla="*/ 0 w 10"/>
              <a:gd name="T11" fmla="*/ 4 h 5"/>
              <a:gd name="T12" fmla="*/ 1 w 10"/>
              <a:gd name="T13" fmla="*/ 2 h 5"/>
              <a:gd name="T14" fmla="*/ 8 w 10"/>
              <a:gd name="T15" fmla="*/ 0 h 5"/>
              <a:gd name="T16" fmla="*/ 10 w 10"/>
              <a:gd name="T17" fmla="*/ 4 h 5"/>
              <a:gd name="T18" fmla="*/ 10 w 10"/>
              <a:gd name="T19" fmla="*/ 4 h 5"/>
              <a:gd name="T20" fmla="*/ 10 w 10"/>
              <a:gd name="T21" fmla="*/ 5 h 5"/>
              <a:gd name="T22" fmla="*/ 10 w 10"/>
              <a:gd name="T23" fmla="*/ 5 h 5"/>
              <a:gd name="T24" fmla="*/ 10 w 10"/>
              <a:gd name="T25" fmla="*/ 4 h 5"/>
              <a:gd name="T26" fmla="*/ 10 w 10"/>
              <a:gd name="T27" fmla="*/ 4 h 5"/>
              <a:gd name="T28" fmla="*/ 8 w 10"/>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1" y="2"/>
                </a:moveTo>
                <a:cubicBezTo>
                  <a:pt x="0" y="2"/>
                  <a:pt x="0" y="3"/>
                  <a:pt x="0" y="4"/>
                </a:cubicBezTo>
                <a:cubicBezTo>
                  <a:pt x="0" y="5"/>
                  <a:pt x="0" y="5"/>
                  <a:pt x="0" y="5"/>
                </a:cubicBezTo>
                <a:cubicBezTo>
                  <a:pt x="0" y="5"/>
                  <a:pt x="0" y="5"/>
                  <a:pt x="0" y="5"/>
                </a:cubicBezTo>
                <a:cubicBezTo>
                  <a:pt x="0" y="5"/>
                  <a:pt x="0" y="4"/>
                  <a:pt x="0" y="4"/>
                </a:cubicBezTo>
                <a:cubicBezTo>
                  <a:pt x="0" y="4"/>
                  <a:pt x="0" y="4"/>
                  <a:pt x="0" y="4"/>
                </a:cubicBezTo>
                <a:cubicBezTo>
                  <a:pt x="0" y="3"/>
                  <a:pt x="0" y="2"/>
                  <a:pt x="1" y="2"/>
                </a:cubicBezTo>
                <a:moveTo>
                  <a:pt x="8" y="0"/>
                </a:moveTo>
                <a:cubicBezTo>
                  <a:pt x="9" y="1"/>
                  <a:pt x="10" y="3"/>
                  <a:pt x="10" y="4"/>
                </a:cubicBezTo>
                <a:cubicBezTo>
                  <a:pt x="10" y="4"/>
                  <a:pt x="10" y="4"/>
                  <a:pt x="10" y="4"/>
                </a:cubicBezTo>
                <a:cubicBezTo>
                  <a:pt x="10" y="4"/>
                  <a:pt x="10" y="4"/>
                  <a:pt x="10" y="5"/>
                </a:cubicBezTo>
                <a:cubicBezTo>
                  <a:pt x="10" y="5"/>
                  <a:pt x="10" y="5"/>
                  <a:pt x="10" y="5"/>
                </a:cubicBezTo>
                <a:cubicBezTo>
                  <a:pt x="10" y="4"/>
                  <a:pt x="10" y="4"/>
                  <a:pt x="10" y="4"/>
                </a:cubicBezTo>
                <a:cubicBezTo>
                  <a:pt x="10" y="4"/>
                  <a:pt x="10" y="4"/>
                  <a:pt x="10" y="4"/>
                </a:cubicBezTo>
                <a:cubicBezTo>
                  <a:pt x="10" y="2"/>
                  <a:pt x="9" y="1"/>
                  <a:pt x="8" y="0"/>
                </a:cubicBezTo>
              </a:path>
            </a:pathLst>
          </a:custGeom>
          <a:solidFill>
            <a:srgbClr val="40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07" name="Freeform 2236"/>
          <p:cNvSpPr>
            <a:spLocks/>
          </p:cNvSpPr>
          <p:nvPr/>
        </p:nvSpPr>
        <p:spPr bwMode="auto">
          <a:xfrm rot="16200000">
            <a:off x="9252149" y="4317794"/>
            <a:ext cx="13847" cy="8078"/>
          </a:xfrm>
          <a:custGeom>
            <a:avLst/>
            <a:gdLst>
              <a:gd name="T0" fmla="*/ 5 w 10"/>
              <a:gd name="T1" fmla="*/ 0 h 5"/>
              <a:gd name="T2" fmla="*/ 5 w 10"/>
              <a:gd name="T3" fmla="*/ 0 h 5"/>
              <a:gd name="T4" fmla="*/ 1 w 10"/>
              <a:gd name="T5" fmla="*/ 3 h 5"/>
              <a:gd name="T6" fmla="*/ 0 w 10"/>
              <a:gd name="T7" fmla="*/ 5 h 5"/>
              <a:gd name="T8" fmla="*/ 0 w 10"/>
              <a:gd name="T9" fmla="*/ 5 h 5"/>
              <a:gd name="T10" fmla="*/ 5 w 10"/>
              <a:gd name="T11" fmla="*/ 1 h 5"/>
              <a:gd name="T12" fmla="*/ 10 w 10"/>
              <a:gd name="T13" fmla="*/ 5 h 5"/>
              <a:gd name="T14" fmla="*/ 10 w 10"/>
              <a:gd name="T15" fmla="*/ 5 h 5"/>
              <a:gd name="T16" fmla="*/ 8 w 10"/>
              <a:gd name="T17" fmla="*/ 1 h 5"/>
              <a:gd name="T18" fmla="*/ 5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5" y="0"/>
                </a:moveTo>
                <a:cubicBezTo>
                  <a:pt x="5" y="0"/>
                  <a:pt x="5" y="0"/>
                  <a:pt x="5" y="0"/>
                </a:cubicBezTo>
                <a:cubicBezTo>
                  <a:pt x="3" y="0"/>
                  <a:pt x="1" y="1"/>
                  <a:pt x="1" y="3"/>
                </a:cubicBezTo>
                <a:cubicBezTo>
                  <a:pt x="0" y="3"/>
                  <a:pt x="0" y="4"/>
                  <a:pt x="0" y="5"/>
                </a:cubicBezTo>
                <a:cubicBezTo>
                  <a:pt x="0" y="5"/>
                  <a:pt x="0" y="5"/>
                  <a:pt x="0" y="5"/>
                </a:cubicBezTo>
                <a:cubicBezTo>
                  <a:pt x="0" y="3"/>
                  <a:pt x="2" y="1"/>
                  <a:pt x="5" y="1"/>
                </a:cubicBezTo>
                <a:cubicBezTo>
                  <a:pt x="7" y="1"/>
                  <a:pt x="9" y="3"/>
                  <a:pt x="10" y="5"/>
                </a:cubicBezTo>
                <a:cubicBezTo>
                  <a:pt x="10" y="5"/>
                  <a:pt x="10" y="5"/>
                  <a:pt x="10" y="5"/>
                </a:cubicBezTo>
                <a:cubicBezTo>
                  <a:pt x="10" y="4"/>
                  <a:pt x="9" y="2"/>
                  <a:pt x="8" y="1"/>
                </a:cubicBezTo>
                <a:cubicBezTo>
                  <a:pt x="7" y="1"/>
                  <a:pt x="6" y="0"/>
                  <a:pt x="5" y="0"/>
                </a:cubicBezTo>
              </a:path>
            </a:pathLst>
          </a:custGeom>
          <a:solidFill>
            <a:srgbClr val="474A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08" name="Freeform 2237"/>
          <p:cNvSpPr>
            <a:spLocks noEditPoints="1"/>
          </p:cNvSpPr>
          <p:nvPr/>
        </p:nvSpPr>
        <p:spPr bwMode="auto">
          <a:xfrm rot="16200000">
            <a:off x="9155797" y="4314909"/>
            <a:ext cx="32310" cy="9232"/>
          </a:xfrm>
          <a:custGeom>
            <a:avLst/>
            <a:gdLst>
              <a:gd name="T0" fmla="*/ 22 w 22"/>
              <a:gd name="T1" fmla="*/ 6 h 6"/>
              <a:gd name="T2" fmla="*/ 22 w 22"/>
              <a:gd name="T3" fmla="*/ 6 h 6"/>
              <a:gd name="T4" fmla="*/ 22 w 22"/>
              <a:gd name="T5" fmla="*/ 6 h 6"/>
              <a:gd name="T6" fmla="*/ 22 w 22"/>
              <a:gd name="T7" fmla="*/ 6 h 6"/>
              <a:gd name="T8" fmla="*/ 21 w 22"/>
              <a:gd name="T9" fmla="*/ 2 h 6"/>
              <a:gd name="T10" fmla="*/ 21 w 22"/>
              <a:gd name="T11" fmla="*/ 2 h 6"/>
              <a:gd name="T12" fmla="*/ 21 w 22"/>
              <a:gd name="T13" fmla="*/ 2 h 6"/>
              <a:gd name="T14" fmla="*/ 18 w 22"/>
              <a:gd name="T15" fmla="*/ 0 h 6"/>
              <a:gd name="T16" fmla="*/ 0 w 22"/>
              <a:gd name="T17" fmla="*/ 0 h 6"/>
              <a:gd name="T18" fmla="*/ 0 w 22"/>
              <a:gd name="T19" fmla="*/ 0 h 6"/>
              <a:gd name="T20" fmla="*/ 18 w 22"/>
              <a:gd name="T21" fmla="*/ 0 h 6"/>
              <a:gd name="T22" fmla="*/ 21 w 22"/>
              <a:gd name="T23" fmla="*/ 2 h 6"/>
              <a:gd name="T24" fmla="*/ 18 w 22"/>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6">
                <a:moveTo>
                  <a:pt x="22" y="6"/>
                </a:moveTo>
                <a:cubicBezTo>
                  <a:pt x="22" y="6"/>
                  <a:pt x="22" y="6"/>
                  <a:pt x="22" y="6"/>
                </a:cubicBezTo>
                <a:cubicBezTo>
                  <a:pt x="22" y="6"/>
                  <a:pt x="22" y="6"/>
                  <a:pt x="22" y="6"/>
                </a:cubicBezTo>
                <a:cubicBezTo>
                  <a:pt x="22" y="6"/>
                  <a:pt x="22" y="6"/>
                  <a:pt x="22" y="6"/>
                </a:cubicBezTo>
                <a:moveTo>
                  <a:pt x="21" y="2"/>
                </a:moveTo>
                <a:cubicBezTo>
                  <a:pt x="21" y="2"/>
                  <a:pt x="21" y="2"/>
                  <a:pt x="21" y="2"/>
                </a:cubicBezTo>
                <a:cubicBezTo>
                  <a:pt x="21" y="2"/>
                  <a:pt x="21" y="2"/>
                  <a:pt x="21" y="2"/>
                </a:cubicBezTo>
                <a:moveTo>
                  <a:pt x="18" y="0"/>
                </a:moveTo>
                <a:cubicBezTo>
                  <a:pt x="0" y="0"/>
                  <a:pt x="0" y="0"/>
                  <a:pt x="0" y="0"/>
                </a:cubicBezTo>
                <a:cubicBezTo>
                  <a:pt x="0" y="0"/>
                  <a:pt x="0" y="0"/>
                  <a:pt x="0" y="0"/>
                </a:cubicBezTo>
                <a:cubicBezTo>
                  <a:pt x="18" y="0"/>
                  <a:pt x="18" y="0"/>
                  <a:pt x="18" y="0"/>
                </a:cubicBezTo>
                <a:cubicBezTo>
                  <a:pt x="19" y="0"/>
                  <a:pt x="20" y="1"/>
                  <a:pt x="21" y="2"/>
                </a:cubicBezTo>
                <a:cubicBezTo>
                  <a:pt x="20" y="1"/>
                  <a:pt x="19" y="0"/>
                  <a:pt x="18" y="0"/>
                </a:cubicBezTo>
              </a:path>
            </a:pathLst>
          </a:custGeom>
          <a:solidFill>
            <a:srgbClr val="40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09" name="Freeform 2238"/>
          <p:cNvSpPr>
            <a:spLocks/>
          </p:cNvSpPr>
          <p:nvPr/>
        </p:nvSpPr>
        <p:spPr bwMode="auto">
          <a:xfrm rot="16200000">
            <a:off x="9152336" y="4318370"/>
            <a:ext cx="39232" cy="9232"/>
          </a:xfrm>
          <a:custGeom>
            <a:avLst/>
            <a:gdLst>
              <a:gd name="T0" fmla="*/ 23 w 27"/>
              <a:gd name="T1" fmla="*/ 0 h 6"/>
              <a:gd name="T2" fmla="*/ 5 w 27"/>
              <a:gd name="T3" fmla="*/ 0 h 6"/>
              <a:gd name="T4" fmla="*/ 0 w 27"/>
              <a:gd name="T5" fmla="*/ 5 h 6"/>
              <a:gd name="T6" fmla="*/ 0 w 27"/>
              <a:gd name="T7" fmla="*/ 5 h 6"/>
              <a:gd name="T8" fmla="*/ 0 w 27"/>
              <a:gd name="T9" fmla="*/ 6 h 6"/>
              <a:gd name="T10" fmla="*/ 5 w 27"/>
              <a:gd name="T11" fmla="*/ 1 h 6"/>
              <a:gd name="T12" fmla="*/ 23 w 27"/>
              <a:gd name="T13" fmla="*/ 1 h 6"/>
              <a:gd name="T14" fmla="*/ 27 w 27"/>
              <a:gd name="T15" fmla="*/ 6 h 6"/>
              <a:gd name="T16" fmla="*/ 27 w 27"/>
              <a:gd name="T17" fmla="*/ 6 h 6"/>
              <a:gd name="T18" fmla="*/ 27 w 27"/>
              <a:gd name="T19" fmla="*/ 5 h 6"/>
              <a:gd name="T20" fmla="*/ 26 w 27"/>
              <a:gd name="T21" fmla="*/ 2 h 6"/>
              <a:gd name="T22" fmla="*/ 26 w 27"/>
              <a:gd name="T23" fmla="*/ 2 h 6"/>
              <a:gd name="T24" fmla="*/ 26 w 27"/>
              <a:gd name="T25" fmla="*/ 2 h 6"/>
              <a:gd name="T26" fmla="*/ 23 w 27"/>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6">
                <a:moveTo>
                  <a:pt x="23" y="0"/>
                </a:moveTo>
                <a:cubicBezTo>
                  <a:pt x="5" y="0"/>
                  <a:pt x="5" y="0"/>
                  <a:pt x="5" y="0"/>
                </a:cubicBezTo>
                <a:cubicBezTo>
                  <a:pt x="3" y="0"/>
                  <a:pt x="1" y="2"/>
                  <a:pt x="0" y="5"/>
                </a:cubicBezTo>
                <a:cubicBezTo>
                  <a:pt x="0" y="5"/>
                  <a:pt x="0" y="5"/>
                  <a:pt x="0" y="5"/>
                </a:cubicBezTo>
                <a:cubicBezTo>
                  <a:pt x="0" y="6"/>
                  <a:pt x="0" y="6"/>
                  <a:pt x="0" y="6"/>
                </a:cubicBezTo>
                <a:cubicBezTo>
                  <a:pt x="1" y="3"/>
                  <a:pt x="3" y="1"/>
                  <a:pt x="5" y="1"/>
                </a:cubicBezTo>
                <a:cubicBezTo>
                  <a:pt x="23" y="1"/>
                  <a:pt x="23" y="1"/>
                  <a:pt x="23" y="1"/>
                </a:cubicBezTo>
                <a:cubicBezTo>
                  <a:pt x="25" y="1"/>
                  <a:pt x="27" y="3"/>
                  <a:pt x="27" y="6"/>
                </a:cubicBezTo>
                <a:cubicBezTo>
                  <a:pt x="27" y="6"/>
                  <a:pt x="27" y="6"/>
                  <a:pt x="27" y="6"/>
                </a:cubicBezTo>
                <a:cubicBezTo>
                  <a:pt x="27" y="5"/>
                  <a:pt x="27" y="5"/>
                  <a:pt x="27" y="5"/>
                </a:cubicBezTo>
                <a:cubicBezTo>
                  <a:pt x="27" y="4"/>
                  <a:pt x="27" y="3"/>
                  <a:pt x="26" y="2"/>
                </a:cubicBezTo>
                <a:cubicBezTo>
                  <a:pt x="26" y="2"/>
                  <a:pt x="26" y="2"/>
                  <a:pt x="26" y="2"/>
                </a:cubicBezTo>
                <a:cubicBezTo>
                  <a:pt x="26" y="2"/>
                  <a:pt x="26" y="2"/>
                  <a:pt x="26" y="2"/>
                </a:cubicBezTo>
                <a:cubicBezTo>
                  <a:pt x="25" y="1"/>
                  <a:pt x="24" y="0"/>
                  <a:pt x="23" y="0"/>
                </a:cubicBezTo>
              </a:path>
            </a:pathLst>
          </a:custGeom>
          <a:solidFill>
            <a:srgbClr val="474A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10" name="Freeform 2239"/>
          <p:cNvSpPr>
            <a:spLocks/>
          </p:cNvSpPr>
          <p:nvPr/>
        </p:nvSpPr>
        <p:spPr bwMode="auto">
          <a:xfrm rot="16200000">
            <a:off x="10003339" y="4282022"/>
            <a:ext cx="113083" cy="79620"/>
          </a:xfrm>
          <a:custGeom>
            <a:avLst/>
            <a:gdLst>
              <a:gd name="T0" fmla="*/ 64 w 78"/>
              <a:gd name="T1" fmla="*/ 0 h 55"/>
              <a:gd name="T2" fmla="*/ 78 w 78"/>
              <a:gd name="T3" fmla="*/ 14 h 55"/>
              <a:gd name="T4" fmla="*/ 78 w 78"/>
              <a:gd name="T5" fmla="*/ 41 h 55"/>
              <a:gd name="T6" fmla="*/ 64 w 78"/>
              <a:gd name="T7" fmla="*/ 55 h 55"/>
              <a:gd name="T8" fmla="*/ 13 w 78"/>
              <a:gd name="T9" fmla="*/ 55 h 55"/>
              <a:gd name="T10" fmla="*/ 0 w 78"/>
              <a:gd name="T11" fmla="*/ 41 h 55"/>
              <a:gd name="T12" fmla="*/ 0 w 78"/>
              <a:gd name="T13" fmla="*/ 14 h 55"/>
              <a:gd name="T14" fmla="*/ 13 w 78"/>
              <a:gd name="T15" fmla="*/ 0 h 55"/>
              <a:gd name="T16" fmla="*/ 64 w 78"/>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5">
                <a:moveTo>
                  <a:pt x="64" y="0"/>
                </a:moveTo>
                <a:cubicBezTo>
                  <a:pt x="72" y="0"/>
                  <a:pt x="78" y="7"/>
                  <a:pt x="78" y="14"/>
                </a:cubicBezTo>
                <a:cubicBezTo>
                  <a:pt x="78" y="41"/>
                  <a:pt x="78" y="41"/>
                  <a:pt x="78" y="41"/>
                </a:cubicBezTo>
                <a:cubicBezTo>
                  <a:pt x="78" y="49"/>
                  <a:pt x="72" y="55"/>
                  <a:pt x="64" y="55"/>
                </a:cubicBezTo>
                <a:cubicBezTo>
                  <a:pt x="13" y="55"/>
                  <a:pt x="13" y="55"/>
                  <a:pt x="13" y="55"/>
                </a:cubicBezTo>
                <a:cubicBezTo>
                  <a:pt x="6" y="55"/>
                  <a:pt x="0" y="49"/>
                  <a:pt x="0" y="41"/>
                </a:cubicBezTo>
                <a:cubicBezTo>
                  <a:pt x="0" y="14"/>
                  <a:pt x="0" y="14"/>
                  <a:pt x="0" y="14"/>
                </a:cubicBezTo>
                <a:cubicBezTo>
                  <a:pt x="0" y="7"/>
                  <a:pt x="6" y="0"/>
                  <a:pt x="13" y="0"/>
                </a:cubicBezTo>
                <a:lnTo>
                  <a:pt x="64" y="0"/>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11" name="Freeform 2240"/>
          <p:cNvSpPr>
            <a:spLocks/>
          </p:cNvSpPr>
          <p:nvPr/>
        </p:nvSpPr>
        <p:spPr bwMode="auto">
          <a:xfrm rot="16200000">
            <a:off x="10009108" y="4288946"/>
            <a:ext cx="101544" cy="65773"/>
          </a:xfrm>
          <a:custGeom>
            <a:avLst/>
            <a:gdLst>
              <a:gd name="T0" fmla="*/ 0 w 70"/>
              <a:gd name="T1" fmla="*/ 9 h 45"/>
              <a:gd name="T2" fmla="*/ 9 w 70"/>
              <a:gd name="T3" fmla="*/ 0 h 45"/>
              <a:gd name="T4" fmla="*/ 60 w 70"/>
              <a:gd name="T5" fmla="*/ 0 h 45"/>
              <a:gd name="T6" fmla="*/ 70 w 70"/>
              <a:gd name="T7" fmla="*/ 9 h 45"/>
              <a:gd name="T8" fmla="*/ 70 w 70"/>
              <a:gd name="T9" fmla="*/ 36 h 45"/>
              <a:gd name="T10" fmla="*/ 60 w 70"/>
              <a:gd name="T11" fmla="*/ 45 h 45"/>
              <a:gd name="T12" fmla="*/ 9 w 70"/>
              <a:gd name="T13" fmla="*/ 45 h 45"/>
              <a:gd name="T14" fmla="*/ 0 w 70"/>
              <a:gd name="T15" fmla="*/ 36 h 45"/>
              <a:gd name="T16" fmla="*/ 0 w 70"/>
              <a:gd name="T17"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5">
                <a:moveTo>
                  <a:pt x="0" y="9"/>
                </a:moveTo>
                <a:cubicBezTo>
                  <a:pt x="0" y="4"/>
                  <a:pt x="4" y="0"/>
                  <a:pt x="9" y="0"/>
                </a:cubicBezTo>
                <a:cubicBezTo>
                  <a:pt x="60" y="0"/>
                  <a:pt x="60" y="0"/>
                  <a:pt x="60" y="0"/>
                </a:cubicBezTo>
                <a:cubicBezTo>
                  <a:pt x="65" y="0"/>
                  <a:pt x="70" y="4"/>
                  <a:pt x="70" y="9"/>
                </a:cubicBezTo>
                <a:cubicBezTo>
                  <a:pt x="70" y="36"/>
                  <a:pt x="70" y="36"/>
                  <a:pt x="70" y="36"/>
                </a:cubicBezTo>
                <a:cubicBezTo>
                  <a:pt x="70" y="41"/>
                  <a:pt x="65" y="45"/>
                  <a:pt x="60" y="45"/>
                </a:cubicBezTo>
                <a:cubicBezTo>
                  <a:pt x="9" y="45"/>
                  <a:pt x="9" y="45"/>
                  <a:pt x="9" y="45"/>
                </a:cubicBezTo>
                <a:cubicBezTo>
                  <a:pt x="4" y="45"/>
                  <a:pt x="0" y="41"/>
                  <a:pt x="0" y="36"/>
                </a:cubicBezTo>
                <a:lnTo>
                  <a:pt x="0" y="9"/>
                </a:lnTo>
                <a:close/>
              </a:path>
            </a:pathLst>
          </a:custGeom>
          <a:solidFill>
            <a:srgbClr val="595959"/>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12" name="Freeform 2241"/>
          <p:cNvSpPr>
            <a:spLocks/>
          </p:cNvSpPr>
          <p:nvPr/>
        </p:nvSpPr>
        <p:spPr bwMode="auto">
          <a:xfrm rot="16200000">
            <a:off x="9737941" y="4282022"/>
            <a:ext cx="113083" cy="79620"/>
          </a:xfrm>
          <a:custGeom>
            <a:avLst/>
            <a:gdLst>
              <a:gd name="T0" fmla="*/ 64 w 78"/>
              <a:gd name="T1" fmla="*/ 0 h 55"/>
              <a:gd name="T2" fmla="*/ 78 w 78"/>
              <a:gd name="T3" fmla="*/ 14 h 55"/>
              <a:gd name="T4" fmla="*/ 78 w 78"/>
              <a:gd name="T5" fmla="*/ 41 h 55"/>
              <a:gd name="T6" fmla="*/ 64 w 78"/>
              <a:gd name="T7" fmla="*/ 55 h 55"/>
              <a:gd name="T8" fmla="*/ 13 w 78"/>
              <a:gd name="T9" fmla="*/ 55 h 55"/>
              <a:gd name="T10" fmla="*/ 0 w 78"/>
              <a:gd name="T11" fmla="*/ 41 h 55"/>
              <a:gd name="T12" fmla="*/ 0 w 78"/>
              <a:gd name="T13" fmla="*/ 14 h 55"/>
              <a:gd name="T14" fmla="*/ 13 w 78"/>
              <a:gd name="T15" fmla="*/ 0 h 55"/>
              <a:gd name="T16" fmla="*/ 64 w 78"/>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5">
                <a:moveTo>
                  <a:pt x="64" y="0"/>
                </a:moveTo>
                <a:cubicBezTo>
                  <a:pt x="72" y="0"/>
                  <a:pt x="78" y="6"/>
                  <a:pt x="78" y="14"/>
                </a:cubicBezTo>
                <a:cubicBezTo>
                  <a:pt x="78" y="41"/>
                  <a:pt x="78" y="41"/>
                  <a:pt x="78" y="41"/>
                </a:cubicBezTo>
                <a:cubicBezTo>
                  <a:pt x="78" y="48"/>
                  <a:pt x="72" y="55"/>
                  <a:pt x="64" y="55"/>
                </a:cubicBezTo>
                <a:cubicBezTo>
                  <a:pt x="13" y="55"/>
                  <a:pt x="13" y="55"/>
                  <a:pt x="13" y="55"/>
                </a:cubicBezTo>
                <a:cubicBezTo>
                  <a:pt x="6" y="55"/>
                  <a:pt x="0" y="48"/>
                  <a:pt x="0" y="41"/>
                </a:cubicBezTo>
                <a:cubicBezTo>
                  <a:pt x="0" y="14"/>
                  <a:pt x="0" y="14"/>
                  <a:pt x="0" y="14"/>
                </a:cubicBezTo>
                <a:cubicBezTo>
                  <a:pt x="0" y="6"/>
                  <a:pt x="6" y="0"/>
                  <a:pt x="13" y="0"/>
                </a:cubicBezTo>
                <a:lnTo>
                  <a:pt x="64" y="0"/>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13" name="Freeform 2242"/>
          <p:cNvSpPr>
            <a:spLocks/>
          </p:cNvSpPr>
          <p:nvPr/>
        </p:nvSpPr>
        <p:spPr bwMode="auto">
          <a:xfrm rot="16200000">
            <a:off x="9743711" y="4288946"/>
            <a:ext cx="101544" cy="65773"/>
          </a:xfrm>
          <a:custGeom>
            <a:avLst/>
            <a:gdLst>
              <a:gd name="T0" fmla="*/ 0 w 70"/>
              <a:gd name="T1" fmla="*/ 9 h 45"/>
              <a:gd name="T2" fmla="*/ 9 w 70"/>
              <a:gd name="T3" fmla="*/ 0 h 45"/>
              <a:gd name="T4" fmla="*/ 60 w 70"/>
              <a:gd name="T5" fmla="*/ 0 h 45"/>
              <a:gd name="T6" fmla="*/ 70 w 70"/>
              <a:gd name="T7" fmla="*/ 9 h 45"/>
              <a:gd name="T8" fmla="*/ 70 w 70"/>
              <a:gd name="T9" fmla="*/ 36 h 45"/>
              <a:gd name="T10" fmla="*/ 60 w 70"/>
              <a:gd name="T11" fmla="*/ 45 h 45"/>
              <a:gd name="T12" fmla="*/ 9 w 70"/>
              <a:gd name="T13" fmla="*/ 45 h 45"/>
              <a:gd name="T14" fmla="*/ 0 w 70"/>
              <a:gd name="T15" fmla="*/ 36 h 45"/>
              <a:gd name="T16" fmla="*/ 0 w 70"/>
              <a:gd name="T17"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5">
                <a:moveTo>
                  <a:pt x="0" y="9"/>
                </a:moveTo>
                <a:cubicBezTo>
                  <a:pt x="0" y="4"/>
                  <a:pt x="4" y="0"/>
                  <a:pt x="9" y="0"/>
                </a:cubicBezTo>
                <a:cubicBezTo>
                  <a:pt x="60" y="0"/>
                  <a:pt x="60" y="0"/>
                  <a:pt x="60" y="0"/>
                </a:cubicBezTo>
                <a:cubicBezTo>
                  <a:pt x="65" y="0"/>
                  <a:pt x="70" y="4"/>
                  <a:pt x="70" y="9"/>
                </a:cubicBezTo>
                <a:cubicBezTo>
                  <a:pt x="70" y="36"/>
                  <a:pt x="70" y="36"/>
                  <a:pt x="70" y="36"/>
                </a:cubicBezTo>
                <a:cubicBezTo>
                  <a:pt x="70" y="41"/>
                  <a:pt x="65" y="45"/>
                  <a:pt x="60" y="45"/>
                </a:cubicBezTo>
                <a:cubicBezTo>
                  <a:pt x="9" y="45"/>
                  <a:pt x="9" y="45"/>
                  <a:pt x="9" y="45"/>
                </a:cubicBezTo>
                <a:cubicBezTo>
                  <a:pt x="4" y="45"/>
                  <a:pt x="0" y="41"/>
                  <a:pt x="0" y="36"/>
                </a:cubicBezTo>
                <a:lnTo>
                  <a:pt x="0" y="9"/>
                </a:lnTo>
                <a:close/>
              </a:path>
            </a:pathLst>
          </a:custGeom>
          <a:solidFill>
            <a:srgbClr val="595959"/>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14" name="Freeform 2243"/>
          <p:cNvSpPr>
            <a:spLocks/>
          </p:cNvSpPr>
          <p:nvPr/>
        </p:nvSpPr>
        <p:spPr bwMode="auto">
          <a:xfrm rot="16200000">
            <a:off x="9915066" y="4282599"/>
            <a:ext cx="113083" cy="78466"/>
          </a:xfrm>
          <a:custGeom>
            <a:avLst/>
            <a:gdLst>
              <a:gd name="T0" fmla="*/ 64 w 78"/>
              <a:gd name="T1" fmla="*/ 0 h 54"/>
              <a:gd name="T2" fmla="*/ 78 w 78"/>
              <a:gd name="T3" fmla="*/ 13 h 54"/>
              <a:gd name="T4" fmla="*/ 78 w 78"/>
              <a:gd name="T5" fmla="*/ 41 h 54"/>
              <a:gd name="T6" fmla="*/ 64 w 78"/>
              <a:gd name="T7" fmla="*/ 54 h 54"/>
              <a:gd name="T8" fmla="*/ 13 w 78"/>
              <a:gd name="T9" fmla="*/ 54 h 54"/>
              <a:gd name="T10" fmla="*/ 0 w 78"/>
              <a:gd name="T11" fmla="*/ 41 h 54"/>
              <a:gd name="T12" fmla="*/ 0 w 78"/>
              <a:gd name="T13" fmla="*/ 13 h 54"/>
              <a:gd name="T14" fmla="*/ 13 w 78"/>
              <a:gd name="T15" fmla="*/ 0 h 54"/>
              <a:gd name="T16" fmla="*/ 64 w 78"/>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4">
                <a:moveTo>
                  <a:pt x="64" y="0"/>
                </a:moveTo>
                <a:cubicBezTo>
                  <a:pt x="72" y="0"/>
                  <a:pt x="78" y="6"/>
                  <a:pt x="78" y="13"/>
                </a:cubicBezTo>
                <a:cubicBezTo>
                  <a:pt x="78" y="41"/>
                  <a:pt x="78" y="41"/>
                  <a:pt x="78" y="41"/>
                </a:cubicBezTo>
                <a:cubicBezTo>
                  <a:pt x="78" y="48"/>
                  <a:pt x="72" y="54"/>
                  <a:pt x="64" y="54"/>
                </a:cubicBezTo>
                <a:cubicBezTo>
                  <a:pt x="13" y="54"/>
                  <a:pt x="13" y="54"/>
                  <a:pt x="13" y="54"/>
                </a:cubicBezTo>
                <a:cubicBezTo>
                  <a:pt x="6" y="54"/>
                  <a:pt x="0" y="48"/>
                  <a:pt x="0" y="41"/>
                </a:cubicBezTo>
                <a:cubicBezTo>
                  <a:pt x="0" y="13"/>
                  <a:pt x="0" y="13"/>
                  <a:pt x="0" y="13"/>
                </a:cubicBezTo>
                <a:cubicBezTo>
                  <a:pt x="0" y="6"/>
                  <a:pt x="6" y="0"/>
                  <a:pt x="13" y="0"/>
                </a:cubicBezTo>
                <a:cubicBezTo>
                  <a:pt x="64" y="0"/>
                  <a:pt x="64" y="0"/>
                  <a:pt x="64" y="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15" name="Freeform 2244"/>
          <p:cNvSpPr>
            <a:spLocks/>
          </p:cNvSpPr>
          <p:nvPr/>
        </p:nvSpPr>
        <p:spPr bwMode="auto">
          <a:xfrm rot="16200000">
            <a:off x="9920834" y="4288369"/>
            <a:ext cx="101544" cy="66927"/>
          </a:xfrm>
          <a:custGeom>
            <a:avLst/>
            <a:gdLst>
              <a:gd name="T0" fmla="*/ 0 w 70"/>
              <a:gd name="T1" fmla="*/ 9 h 46"/>
              <a:gd name="T2" fmla="*/ 9 w 70"/>
              <a:gd name="T3" fmla="*/ 0 h 46"/>
              <a:gd name="T4" fmla="*/ 60 w 70"/>
              <a:gd name="T5" fmla="*/ 0 h 46"/>
              <a:gd name="T6" fmla="*/ 70 w 70"/>
              <a:gd name="T7" fmla="*/ 9 h 46"/>
              <a:gd name="T8" fmla="*/ 70 w 70"/>
              <a:gd name="T9" fmla="*/ 37 h 46"/>
              <a:gd name="T10" fmla="*/ 60 w 70"/>
              <a:gd name="T11" fmla="*/ 46 h 46"/>
              <a:gd name="T12" fmla="*/ 9 w 70"/>
              <a:gd name="T13" fmla="*/ 46 h 46"/>
              <a:gd name="T14" fmla="*/ 0 w 70"/>
              <a:gd name="T15" fmla="*/ 37 h 46"/>
              <a:gd name="T16" fmla="*/ 0 w 70"/>
              <a:gd name="T17"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6">
                <a:moveTo>
                  <a:pt x="0" y="9"/>
                </a:moveTo>
                <a:cubicBezTo>
                  <a:pt x="0" y="4"/>
                  <a:pt x="4" y="0"/>
                  <a:pt x="9" y="0"/>
                </a:cubicBezTo>
                <a:cubicBezTo>
                  <a:pt x="60" y="0"/>
                  <a:pt x="60" y="0"/>
                  <a:pt x="60" y="0"/>
                </a:cubicBezTo>
                <a:cubicBezTo>
                  <a:pt x="65" y="0"/>
                  <a:pt x="70" y="4"/>
                  <a:pt x="70" y="9"/>
                </a:cubicBezTo>
                <a:cubicBezTo>
                  <a:pt x="70" y="37"/>
                  <a:pt x="70" y="37"/>
                  <a:pt x="70" y="37"/>
                </a:cubicBezTo>
                <a:cubicBezTo>
                  <a:pt x="70" y="42"/>
                  <a:pt x="65" y="46"/>
                  <a:pt x="60" y="46"/>
                </a:cubicBezTo>
                <a:cubicBezTo>
                  <a:pt x="9" y="46"/>
                  <a:pt x="9" y="46"/>
                  <a:pt x="9" y="46"/>
                </a:cubicBezTo>
                <a:cubicBezTo>
                  <a:pt x="4" y="46"/>
                  <a:pt x="0" y="42"/>
                  <a:pt x="0" y="37"/>
                </a:cubicBezTo>
                <a:cubicBezTo>
                  <a:pt x="0" y="9"/>
                  <a:pt x="0" y="9"/>
                  <a:pt x="0" y="9"/>
                </a:cubicBezTo>
              </a:path>
            </a:pathLst>
          </a:custGeom>
          <a:solidFill>
            <a:srgbClr val="595959"/>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16" name="Freeform 2245"/>
          <p:cNvSpPr>
            <a:spLocks/>
          </p:cNvSpPr>
          <p:nvPr/>
        </p:nvSpPr>
        <p:spPr bwMode="auto">
          <a:xfrm rot="16200000">
            <a:off x="9826216" y="4282599"/>
            <a:ext cx="113083" cy="78466"/>
          </a:xfrm>
          <a:custGeom>
            <a:avLst/>
            <a:gdLst>
              <a:gd name="T0" fmla="*/ 64 w 78"/>
              <a:gd name="T1" fmla="*/ 0 h 54"/>
              <a:gd name="T2" fmla="*/ 78 w 78"/>
              <a:gd name="T3" fmla="*/ 14 h 54"/>
              <a:gd name="T4" fmla="*/ 78 w 78"/>
              <a:gd name="T5" fmla="*/ 41 h 54"/>
              <a:gd name="T6" fmla="*/ 64 w 78"/>
              <a:gd name="T7" fmla="*/ 54 h 54"/>
              <a:gd name="T8" fmla="*/ 13 w 78"/>
              <a:gd name="T9" fmla="*/ 54 h 54"/>
              <a:gd name="T10" fmla="*/ 0 w 78"/>
              <a:gd name="T11" fmla="*/ 41 h 54"/>
              <a:gd name="T12" fmla="*/ 0 w 78"/>
              <a:gd name="T13" fmla="*/ 14 h 54"/>
              <a:gd name="T14" fmla="*/ 13 w 78"/>
              <a:gd name="T15" fmla="*/ 0 h 54"/>
              <a:gd name="T16" fmla="*/ 64 w 78"/>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4">
                <a:moveTo>
                  <a:pt x="64" y="0"/>
                </a:moveTo>
                <a:cubicBezTo>
                  <a:pt x="72" y="0"/>
                  <a:pt x="78" y="6"/>
                  <a:pt x="78" y="14"/>
                </a:cubicBezTo>
                <a:cubicBezTo>
                  <a:pt x="78" y="41"/>
                  <a:pt x="78" y="41"/>
                  <a:pt x="78" y="41"/>
                </a:cubicBezTo>
                <a:cubicBezTo>
                  <a:pt x="78" y="48"/>
                  <a:pt x="72" y="54"/>
                  <a:pt x="64" y="54"/>
                </a:cubicBezTo>
                <a:cubicBezTo>
                  <a:pt x="13" y="54"/>
                  <a:pt x="13" y="54"/>
                  <a:pt x="13" y="54"/>
                </a:cubicBezTo>
                <a:cubicBezTo>
                  <a:pt x="6" y="54"/>
                  <a:pt x="0" y="48"/>
                  <a:pt x="0" y="41"/>
                </a:cubicBezTo>
                <a:cubicBezTo>
                  <a:pt x="0" y="14"/>
                  <a:pt x="0" y="14"/>
                  <a:pt x="0" y="14"/>
                </a:cubicBezTo>
                <a:cubicBezTo>
                  <a:pt x="0" y="6"/>
                  <a:pt x="6" y="0"/>
                  <a:pt x="13" y="0"/>
                </a:cubicBezTo>
                <a:cubicBezTo>
                  <a:pt x="64" y="0"/>
                  <a:pt x="64" y="0"/>
                  <a:pt x="64" y="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17" name="Freeform 2246"/>
          <p:cNvSpPr>
            <a:spLocks/>
          </p:cNvSpPr>
          <p:nvPr/>
        </p:nvSpPr>
        <p:spPr bwMode="auto">
          <a:xfrm rot="16200000">
            <a:off x="9831985" y="4288369"/>
            <a:ext cx="101544" cy="66927"/>
          </a:xfrm>
          <a:custGeom>
            <a:avLst/>
            <a:gdLst>
              <a:gd name="T0" fmla="*/ 0 w 70"/>
              <a:gd name="T1" fmla="*/ 10 h 46"/>
              <a:gd name="T2" fmla="*/ 9 w 70"/>
              <a:gd name="T3" fmla="*/ 0 h 46"/>
              <a:gd name="T4" fmla="*/ 60 w 70"/>
              <a:gd name="T5" fmla="*/ 0 h 46"/>
              <a:gd name="T6" fmla="*/ 70 w 70"/>
              <a:gd name="T7" fmla="*/ 10 h 46"/>
              <a:gd name="T8" fmla="*/ 70 w 70"/>
              <a:gd name="T9" fmla="*/ 37 h 46"/>
              <a:gd name="T10" fmla="*/ 60 w 70"/>
              <a:gd name="T11" fmla="*/ 46 h 46"/>
              <a:gd name="T12" fmla="*/ 9 w 70"/>
              <a:gd name="T13" fmla="*/ 46 h 46"/>
              <a:gd name="T14" fmla="*/ 0 w 70"/>
              <a:gd name="T15" fmla="*/ 37 h 46"/>
              <a:gd name="T16" fmla="*/ 0 w 70"/>
              <a:gd name="T17" fmla="*/ 1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46">
                <a:moveTo>
                  <a:pt x="0" y="10"/>
                </a:moveTo>
                <a:cubicBezTo>
                  <a:pt x="0" y="5"/>
                  <a:pt x="4" y="0"/>
                  <a:pt x="9" y="0"/>
                </a:cubicBezTo>
                <a:cubicBezTo>
                  <a:pt x="60" y="0"/>
                  <a:pt x="60" y="0"/>
                  <a:pt x="60" y="0"/>
                </a:cubicBezTo>
                <a:cubicBezTo>
                  <a:pt x="65" y="0"/>
                  <a:pt x="70" y="5"/>
                  <a:pt x="70" y="10"/>
                </a:cubicBezTo>
                <a:cubicBezTo>
                  <a:pt x="70" y="37"/>
                  <a:pt x="70" y="37"/>
                  <a:pt x="70" y="37"/>
                </a:cubicBezTo>
                <a:cubicBezTo>
                  <a:pt x="70" y="42"/>
                  <a:pt x="65" y="46"/>
                  <a:pt x="60" y="46"/>
                </a:cubicBezTo>
                <a:cubicBezTo>
                  <a:pt x="9" y="46"/>
                  <a:pt x="9" y="46"/>
                  <a:pt x="9" y="46"/>
                </a:cubicBezTo>
                <a:cubicBezTo>
                  <a:pt x="4" y="46"/>
                  <a:pt x="0" y="42"/>
                  <a:pt x="0" y="37"/>
                </a:cubicBezTo>
                <a:cubicBezTo>
                  <a:pt x="0" y="10"/>
                  <a:pt x="0" y="10"/>
                  <a:pt x="0" y="10"/>
                </a:cubicBezTo>
              </a:path>
            </a:pathLst>
          </a:custGeom>
          <a:solidFill>
            <a:srgbClr val="595959"/>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18" name="Freeform 2247"/>
          <p:cNvSpPr>
            <a:spLocks/>
          </p:cNvSpPr>
          <p:nvPr/>
        </p:nvSpPr>
        <p:spPr bwMode="auto">
          <a:xfrm rot="16200000">
            <a:off x="9878717" y="4317794"/>
            <a:ext cx="13847" cy="8078"/>
          </a:xfrm>
          <a:custGeom>
            <a:avLst/>
            <a:gdLst>
              <a:gd name="T0" fmla="*/ 10 w 10"/>
              <a:gd name="T1" fmla="*/ 0 h 6"/>
              <a:gd name="T2" fmla="*/ 5 w 10"/>
              <a:gd name="T3" fmla="*/ 4 h 6"/>
              <a:gd name="T4" fmla="*/ 0 w 10"/>
              <a:gd name="T5" fmla="*/ 0 h 6"/>
              <a:gd name="T6" fmla="*/ 0 w 10"/>
              <a:gd name="T7" fmla="*/ 1 h 6"/>
              <a:gd name="T8" fmla="*/ 5 w 10"/>
              <a:gd name="T9" fmla="*/ 6 h 6"/>
              <a:gd name="T10" fmla="*/ 10 w 10"/>
              <a:gd name="T11" fmla="*/ 1 h 6"/>
              <a:gd name="T12" fmla="*/ 10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10" y="0"/>
                </a:moveTo>
                <a:cubicBezTo>
                  <a:pt x="9" y="2"/>
                  <a:pt x="7" y="4"/>
                  <a:pt x="5" y="4"/>
                </a:cubicBezTo>
                <a:cubicBezTo>
                  <a:pt x="3" y="4"/>
                  <a:pt x="1" y="2"/>
                  <a:pt x="0" y="0"/>
                </a:cubicBezTo>
                <a:cubicBezTo>
                  <a:pt x="0" y="0"/>
                  <a:pt x="0" y="1"/>
                  <a:pt x="0" y="1"/>
                </a:cubicBezTo>
                <a:cubicBezTo>
                  <a:pt x="0" y="4"/>
                  <a:pt x="2" y="6"/>
                  <a:pt x="5" y="6"/>
                </a:cubicBezTo>
                <a:cubicBezTo>
                  <a:pt x="8" y="6"/>
                  <a:pt x="10" y="4"/>
                  <a:pt x="10" y="1"/>
                </a:cubicBezTo>
                <a:cubicBezTo>
                  <a:pt x="10" y="1"/>
                  <a:pt x="10" y="0"/>
                  <a:pt x="10" y="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19" name="Oval 2248"/>
          <p:cNvSpPr>
            <a:spLocks noChangeArrowheads="1"/>
          </p:cNvSpPr>
          <p:nvPr/>
        </p:nvSpPr>
        <p:spPr bwMode="auto">
          <a:xfrm rot="16200000">
            <a:off x="9872948" y="4314331"/>
            <a:ext cx="13847" cy="15002"/>
          </a:xfrm>
          <a:prstGeom prst="ellipse">
            <a:avLst/>
          </a:prstGeom>
          <a:solidFill>
            <a:srgbClr val="4144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20" name="Freeform 2249"/>
          <p:cNvSpPr>
            <a:spLocks/>
          </p:cNvSpPr>
          <p:nvPr/>
        </p:nvSpPr>
        <p:spPr bwMode="auto">
          <a:xfrm rot="16200000">
            <a:off x="9953722" y="4318948"/>
            <a:ext cx="39232" cy="8078"/>
          </a:xfrm>
          <a:custGeom>
            <a:avLst/>
            <a:gdLst>
              <a:gd name="T0" fmla="*/ 27 w 27"/>
              <a:gd name="T1" fmla="*/ 0 h 6"/>
              <a:gd name="T2" fmla="*/ 23 w 27"/>
              <a:gd name="T3" fmla="*/ 3 h 6"/>
              <a:gd name="T4" fmla="*/ 5 w 27"/>
              <a:gd name="T5" fmla="*/ 3 h 6"/>
              <a:gd name="T6" fmla="*/ 0 w 27"/>
              <a:gd name="T7" fmla="*/ 0 h 6"/>
              <a:gd name="T8" fmla="*/ 0 w 27"/>
              <a:gd name="T9" fmla="*/ 1 h 6"/>
              <a:gd name="T10" fmla="*/ 0 w 27"/>
              <a:gd name="T11" fmla="*/ 1 h 6"/>
              <a:gd name="T12" fmla="*/ 5 w 27"/>
              <a:gd name="T13" fmla="*/ 6 h 6"/>
              <a:gd name="T14" fmla="*/ 23 w 27"/>
              <a:gd name="T15" fmla="*/ 6 h 6"/>
              <a:gd name="T16" fmla="*/ 27 w 27"/>
              <a:gd name="T17" fmla="*/ 1 h 6"/>
              <a:gd name="T18" fmla="*/ 27 w 27"/>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6">
                <a:moveTo>
                  <a:pt x="27" y="0"/>
                </a:moveTo>
                <a:cubicBezTo>
                  <a:pt x="27" y="2"/>
                  <a:pt x="25" y="3"/>
                  <a:pt x="23" y="3"/>
                </a:cubicBezTo>
                <a:cubicBezTo>
                  <a:pt x="5" y="3"/>
                  <a:pt x="5" y="3"/>
                  <a:pt x="5" y="3"/>
                </a:cubicBezTo>
                <a:cubicBezTo>
                  <a:pt x="3" y="3"/>
                  <a:pt x="1" y="2"/>
                  <a:pt x="0" y="0"/>
                </a:cubicBezTo>
                <a:cubicBezTo>
                  <a:pt x="0" y="0"/>
                  <a:pt x="0" y="0"/>
                  <a:pt x="0" y="1"/>
                </a:cubicBezTo>
                <a:cubicBezTo>
                  <a:pt x="0" y="1"/>
                  <a:pt x="0" y="1"/>
                  <a:pt x="0" y="1"/>
                </a:cubicBezTo>
                <a:cubicBezTo>
                  <a:pt x="1" y="4"/>
                  <a:pt x="3" y="6"/>
                  <a:pt x="5" y="6"/>
                </a:cubicBezTo>
                <a:cubicBezTo>
                  <a:pt x="23" y="6"/>
                  <a:pt x="23" y="6"/>
                  <a:pt x="23" y="6"/>
                </a:cubicBezTo>
                <a:cubicBezTo>
                  <a:pt x="25" y="6"/>
                  <a:pt x="27" y="4"/>
                  <a:pt x="27" y="1"/>
                </a:cubicBezTo>
                <a:cubicBezTo>
                  <a:pt x="27" y="1"/>
                  <a:pt x="27" y="0"/>
                  <a:pt x="27" y="0"/>
                </a:cubicBezTo>
              </a:path>
            </a:pathLst>
          </a:custGeom>
          <a:solidFill>
            <a:srgbClr val="3437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21" name="Freeform 2250"/>
          <p:cNvSpPr>
            <a:spLocks/>
          </p:cNvSpPr>
          <p:nvPr/>
        </p:nvSpPr>
        <p:spPr bwMode="auto">
          <a:xfrm rot="16200000">
            <a:off x="9946798" y="4316639"/>
            <a:ext cx="39232" cy="12693"/>
          </a:xfrm>
          <a:custGeom>
            <a:avLst/>
            <a:gdLst>
              <a:gd name="T0" fmla="*/ 23 w 27"/>
              <a:gd name="T1" fmla="*/ 0 h 9"/>
              <a:gd name="T2" fmla="*/ 5 w 27"/>
              <a:gd name="T3" fmla="*/ 0 h 9"/>
              <a:gd name="T4" fmla="*/ 0 w 27"/>
              <a:gd name="T5" fmla="*/ 5 h 9"/>
              <a:gd name="T6" fmla="*/ 5 w 27"/>
              <a:gd name="T7" fmla="*/ 9 h 9"/>
              <a:gd name="T8" fmla="*/ 23 w 27"/>
              <a:gd name="T9" fmla="*/ 9 h 9"/>
              <a:gd name="T10" fmla="*/ 27 w 27"/>
              <a:gd name="T11" fmla="*/ 5 h 9"/>
              <a:gd name="T12" fmla="*/ 23 w 27"/>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7" h="9">
                <a:moveTo>
                  <a:pt x="23" y="0"/>
                </a:moveTo>
                <a:cubicBezTo>
                  <a:pt x="5" y="0"/>
                  <a:pt x="5" y="0"/>
                  <a:pt x="5" y="0"/>
                </a:cubicBezTo>
                <a:cubicBezTo>
                  <a:pt x="3" y="0"/>
                  <a:pt x="0" y="2"/>
                  <a:pt x="0" y="5"/>
                </a:cubicBezTo>
                <a:cubicBezTo>
                  <a:pt x="0" y="7"/>
                  <a:pt x="3" y="9"/>
                  <a:pt x="5" y="9"/>
                </a:cubicBezTo>
                <a:cubicBezTo>
                  <a:pt x="23" y="9"/>
                  <a:pt x="23" y="9"/>
                  <a:pt x="23" y="9"/>
                </a:cubicBezTo>
                <a:cubicBezTo>
                  <a:pt x="25" y="9"/>
                  <a:pt x="27" y="7"/>
                  <a:pt x="27" y="5"/>
                </a:cubicBezTo>
                <a:cubicBezTo>
                  <a:pt x="27" y="2"/>
                  <a:pt x="25" y="0"/>
                  <a:pt x="23" y="0"/>
                </a:cubicBezTo>
              </a:path>
            </a:pathLst>
          </a:custGeom>
          <a:solidFill>
            <a:srgbClr val="4144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22" name="Freeform 2251"/>
          <p:cNvSpPr>
            <a:spLocks noEditPoints="1"/>
          </p:cNvSpPr>
          <p:nvPr/>
        </p:nvSpPr>
        <p:spPr bwMode="auto">
          <a:xfrm rot="16200000">
            <a:off x="9871217" y="4319524"/>
            <a:ext cx="13847" cy="4615"/>
          </a:xfrm>
          <a:custGeom>
            <a:avLst/>
            <a:gdLst>
              <a:gd name="T0" fmla="*/ 0 w 10"/>
              <a:gd name="T1" fmla="*/ 1 h 3"/>
              <a:gd name="T2" fmla="*/ 0 w 10"/>
              <a:gd name="T3" fmla="*/ 3 h 3"/>
              <a:gd name="T4" fmla="*/ 0 w 10"/>
              <a:gd name="T5" fmla="*/ 3 h 3"/>
              <a:gd name="T6" fmla="*/ 0 w 10"/>
              <a:gd name="T7" fmla="*/ 3 h 3"/>
              <a:gd name="T8" fmla="*/ 0 w 10"/>
              <a:gd name="T9" fmla="*/ 3 h 3"/>
              <a:gd name="T10" fmla="*/ 0 w 10"/>
              <a:gd name="T11" fmla="*/ 3 h 3"/>
              <a:gd name="T12" fmla="*/ 0 w 10"/>
              <a:gd name="T13" fmla="*/ 1 h 3"/>
              <a:gd name="T14" fmla="*/ 8 w 10"/>
              <a:gd name="T15" fmla="*/ 0 h 3"/>
              <a:gd name="T16" fmla="*/ 10 w 10"/>
              <a:gd name="T17" fmla="*/ 3 h 3"/>
              <a:gd name="T18" fmla="*/ 10 w 10"/>
              <a:gd name="T19" fmla="*/ 3 h 3"/>
              <a:gd name="T20" fmla="*/ 10 w 10"/>
              <a:gd name="T21" fmla="*/ 3 h 3"/>
              <a:gd name="T22" fmla="*/ 10 w 10"/>
              <a:gd name="T23" fmla="*/ 3 h 3"/>
              <a:gd name="T24" fmla="*/ 10 w 10"/>
              <a:gd name="T25" fmla="*/ 3 h 3"/>
              <a:gd name="T26" fmla="*/ 10 w 10"/>
              <a:gd name="T27" fmla="*/ 3 h 3"/>
              <a:gd name="T28" fmla="*/ 8 w 10"/>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3">
                <a:moveTo>
                  <a:pt x="0" y="1"/>
                </a:moveTo>
                <a:cubicBezTo>
                  <a:pt x="0" y="2"/>
                  <a:pt x="0" y="2"/>
                  <a:pt x="0" y="3"/>
                </a:cubicBezTo>
                <a:cubicBezTo>
                  <a:pt x="0" y="3"/>
                  <a:pt x="0" y="3"/>
                  <a:pt x="0" y="3"/>
                </a:cubicBezTo>
                <a:cubicBezTo>
                  <a:pt x="0" y="3"/>
                  <a:pt x="0" y="3"/>
                  <a:pt x="0" y="3"/>
                </a:cubicBezTo>
                <a:cubicBezTo>
                  <a:pt x="0" y="3"/>
                  <a:pt x="0" y="3"/>
                  <a:pt x="0" y="3"/>
                </a:cubicBezTo>
                <a:cubicBezTo>
                  <a:pt x="0" y="3"/>
                  <a:pt x="0" y="3"/>
                  <a:pt x="0" y="3"/>
                </a:cubicBezTo>
                <a:cubicBezTo>
                  <a:pt x="0" y="2"/>
                  <a:pt x="0" y="2"/>
                  <a:pt x="0" y="1"/>
                </a:cubicBezTo>
                <a:moveTo>
                  <a:pt x="8" y="0"/>
                </a:moveTo>
                <a:cubicBezTo>
                  <a:pt x="9" y="0"/>
                  <a:pt x="10" y="2"/>
                  <a:pt x="10" y="3"/>
                </a:cubicBezTo>
                <a:cubicBezTo>
                  <a:pt x="10" y="3"/>
                  <a:pt x="10" y="3"/>
                  <a:pt x="10" y="3"/>
                </a:cubicBezTo>
                <a:cubicBezTo>
                  <a:pt x="10" y="3"/>
                  <a:pt x="10" y="3"/>
                  <a:pt x="10" y="3"/>
                </a:cubicBezTo>
                <a:cubicBezTo>
                  <a:pt x="10" y="3"/>
                  <a:pt x="10" y="3"/>
                  <a:pt x="10" y="3"/>
                </a:cubicBezTo>
                <a:cubicBezTo>
                  <a:pt x="10" y="3"/>
                  <a:pt x="10" y="3"/>
                  <a:pt x="10" y="3"/>
                </a:cubicBezTo>
                <a:cubicBezTo>
                  <a:pt x="10" y="3"/>
                  <a:pt x="10" y="3"/>
                  <a:pt x="10" y="3"/>
                </a:cubicBezTo>
                <a:cubicBezTo>
                  <a:pt x="10" y="2"/>
                  <a:pt x="9" y="0"/>
                  <a:pt x="8" y="0"/>
                </a:cubicBezTo>
              </a:path>
            </a:pathLst>
          </a:custGeom>
          <a:solidFill>
            <a:srgbClr val="40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23" name="Freeform 2252"/>
          <p:cNvSpPr>
            <a:spLocks/>
          </p:cNvSpPr>
          <p:nvPr/>
        </p:nvSpPr>
        <p:spPr bwMode="auto">
          <a:xfrm rot="16200000">
            <a:off x="9869487" y="4317794"/>
            <a:ext cx="13847" cy="8078"/>
          </a:xfrm>
          <a:custGeom>
            <a:avLst/>
            <a:gdLst>
              <a:gd name="T0" fmla="*/ 5 w 10"/>
              <a:gd name="T1" fmla="*/ 0 h 5"/>
              <a:gd name="T2" fmla="*/ 5 w 10"/>
              <a:gd name="T3" fmla="*/ 0 h 5"/>
              <a:gd name="T4" fmla="*/ 0 w 10"/>
              <a:gd name="T5" fmla="*/ 3 h 5"/>
              <a:gd name="T6" fmla="*/ 0 w 10"/>
              <a:gd name="T7" fmla="*/ 5 h 5"/>
              <a:gd name="T8" fmla="*/ 0 w 10"/>
              <a:gd name="T9" fmla="*/ 5 h 5"/>
              <a:gd name="T10" fmla="*/ 5 w 10"/>
              <a:gd name="T11" fmla="*/ 1 h 5"/>
              <a:gd name="T12" fmla="*/ 10 w 10"/>
              <a:gd name="T13" fmla="*/ 5 h 5"/>
              <a:gd name="T14" fmla="*/ 10 w 10"/>
              <a:gd name="T15" fmla="*/ 5 h 5"/>
              <a:gd name="T16" fmla="*/ 8 w 10"/>
              <a:gd name="T17" fmla="*/ 2 h 5"/>
              <a:gd name="T18" fmla="*/ 5 w 10"/>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5">
                <a:moveTo>
                  <a:pt x="5" y="0"/>
                </a:moveTo>
                <a:cubicBezTo>
                  <a:pt x="5" y="0"/>
                  <a:pt x="5" y="0"/>
                  <a:pt x="5" y="0"/>
                </a:cubicBezTo>
                <a:cubicBezTo>
                  <a:pt x="3" y="0"/>
                  <a:pt x="1" y="1"/>
                  <a:pt x="0" y="3"/>
                </a:cubicBezTo>
                <a:cubicBezTo>
                  <a:pt x="0" y="4"/>
                  <a:pt x="0" y="4"/>
                  <a:pt x="0" y="5"/>
                </a:cubicBezTo>
                <a:cubicBezTo>
                  <a:pt x="0" y="5"/>
                  <a:pt x="0" y="5"/>
                  <a:pt x="0" y="5"/>
                </a:cubicBezTo>
                <a:cubicBezTo>
                  <a:pt x="0" y="3"/>
                  <a:pt x="2" y="1"/>
                  <a:pt x="5" y="1"/>
                </a:cubicBezTo>
                <a:cubicBezTo>
                  <a:pt x="7" y="1"/>
                  <a:pt x="9" y="3"/>
                  <a:pt x="10" y="5"/>
                </a:cubicBezTo>
                <a:cubicBezTo>
                  <a:pt x="10" y="5"/>
                  <a:pt x="10" y="5"/>
                  <a:pt x="10" y="5"/>
                </a:cubicBezTo>
                <a:cubicBezTo>
                  <a:pt x="10" y="4"/>
                  <a:pt x="9" y="2"/>
                  <a:pt x="8" y="2"/>
                </a:cubicBezTo>
                <a:cubicBezTo>
                  <a:pt x="8" y="1"/>
                  <a:pt x="6" y="0"/>
                  <a:pt x="5" y="0"/>
                </a:cubicBezTo>
              </a:path>
            </a:pathLst>
          </a:custGeom>
          <a:solidFill>
            <a:srgbClr val="474A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24" name="Freeform 2253"/>
          <p:cNvSpPr>
            <a:spLocks noEditPoints="1"/>
          </p:cNvSpPr>
          <p:nvPr/>
        </p:nvSpPr>
        <p:spPr bwMode="auto">
          <a:xfrm rot="16200000">
            <a:off x="9946220" y="4317216"/>
            <a:ext cx="34617" cy="6924"/>
          </a:xfrm>
          <a:custGeom>
            <a:avLst/>
            <a:gdLst>
              <a:gd name="T0" fmla="*/ 24 w 24"/>
              <a:gd name="T1" fmla="*/ 5 h 5"/>
              <a:gd name="T2" fmla="*/ 24 w 24"/>
              <a:gd name="T3" fmla="*/ 5 h 5"/>
              <a:gd name="T4" fmla="*/ 24 w 24"/>
              <a:gd name="T5" fmla="*/ 5 h 5"/>
              <a:gd name="T6" fmla="*/ 24 w 24"/>
              <a:gd name="T7" fmla="*/ 5 h 5"/>
              <a:gd name="T8" fmla="*/ 20 w 24"/>
              <a:gd name="T9" fmla="*/ 0 h 5"/>
              <a:gd name="T10" fmla="*/ 2 w 24"/>
              <a:gd name="T11" fmla="*/ 0 h 5"/>
              <a:gd name="T12" fmla="*/ 0 w 24"/>
              <a:gd name="T13" fmla="*/ 0 h 5"/>
              <a:gd name="T14" fmla="*/ 2 w 24"/>
              <a:gd name="T15" fmla="*/ 0 h 5"/>
              <a:gd name="T16" fmla="*/ 20 w 24"/>
              <a:gd name="T17" fmla="*/ 0 h 5"/>
              <a:gd name="T18" fmla="*/ 24 w 24"/>
              <a:gd name="T19" fmla="*/ 5 h 5"/>
              <a:gd name="T20" fmla="*/ 24 w 24"/>
              <a:gd name="T21" fmla="*/ 5 h 5"/>
              <a:gd name="T22" fmla="*/ 20 w 24"/>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5">
                <a:moveTo>
                  <a:pt x="24" y="5"/>
                </a:moveTo>
                <a:cubicBezTo>
                  <a:pt x="24" y="5"/>
                  <a:pt x="24" y="5"/>
                  <a:pt x="24" y="5"/>
                </a:cubicBezTo>
                <a:cubicBezTo>
                  <a:pt x="24" y="5"/>
                  <a:pt x="24" y="5"/>
                  <a:pt x="24" y="5"/>
                </a:cubicBezTo>
                <a:cubicBezTo>
                  <a:pt x="24" y="5"/>
                  <a:pt x="24" y="5"/>
                  <a:pt x="24" y="5"/>
                </a:cubicBezTo>
                <a:moveTo>
                  <a:pt x="20" y="0"/>
                </a:moveTo>
                <a:cubicBezTo>
                  <a:pt x="2" y="0"/>
                  <a:pt x="2" y="0"/>
                  <a:pt x="2" y="0"/>
                </a:cubicBezTo>
                <a:cubicBezTo>
                  <a:pt x="1" y="0"/>
                  <a:pt x="0" y="0"/>
                  <a:pt x="0" y="0"/>
                </a:cubicBezTo>
                <a:cubicBezTo>
                  <a:pt x="0" y="0"/>
                  <a:pt x="1" y="0"/>
                  <a:pt x="2" y="0"/>
                </a:cubicBezTo>
                <a:cubicBezTo>
                  <a:pt x="20" y="0"/>
                  <a:pt x="20" y="0"/>
                  <a:pt x="20" y="0"/>
                </a:cubicBezTo>
                <a:cubicBezTo>
                  <a:pt x="22" y="0"/>
                  <a:pt x="24" y="2"/>
                  <a:pt x="24" y="5"/>
                </a:cubicBezTo>
                <a:cubicBezTo>
                  <a:pt x="24" y="5"/>
                  <a:pt x="24" y="5"/>
                  <a:pt x="24" y="5"/>
                </a:cubicBezTo>
                <a:cubicBezTo>
                  <a:pt x="24" y="2"/>
                  <a:pt x="22" y="0"/>
                  <a:pt x="20" y="0"/>
                </a:cubicBezTo>
              </a:path>
            </a:pathLst>
          </a:custGeom>
          <a:solidFill>
            <a:srgbClr val="40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25" name="Freeform 2254"/>
          <p:cNvSpPr>
            <a:spLocks/>
          </p:cNvSpPr>
          <p:nvPr/>
        </p:nvSpPr>
        <p:spPr bwMode="auto">
          <a:xfrm rot="16200000">
            <a:off x="9943913" y="4319524"/>
            <a:ext cx="39232" cy="6924"/>
          </a:xfrm>
          <a:custGeom>
            <a:avLst/>
            <a:gdLst>
              <a:gd name="T0" fmla="*/ 23 w 27"/>
              <a:gd name="T1" fmla="*/ 0 h 5"/>
              <a:gd name="T2" fmla="*/ 5 w 27"/>
              <a:gd name="T3" fmla="*/ 0 h 5"/>
              <a:gd name="T4" fmla="*/ 3 w 27"/>
              <a:gd name="T5" fmla="*/ 0 h 5"/>
              <a:gd name="T6" fmla="*/ 0 w 27"/>
              <a:gd name="T7" fmla="*/ 4 h 5"/>
              <a:gd name="T8" fmla="*/ 0 w 27"/>
              <a:gd name="T9" fmla="*/ 5 h 5"/>
              <a:gd name="T10" fmla="*/ 0 w 27"/>
              <a:gd name="T11" fmla="*/ 5 h 5"/>
              <a:gd name="T12" fmla="*/ 5 w 27"/>
              <a:gd name="T13" fmla="*/ 1 h 5"/>
              <a:gd name="T14" fmla="*/ 23 w 27"/>
              <a:gd name="T15" fmla="*/ 1 h 5"/>
              <a:gd name="T16" fmla="*/ 27 w 27"/>
              <a:gd name="T17" fmla="*/ 5 h 5"/>
              <a:gd name="T18" fmla="*/ 27 w 27"/>
              <a:gd name="T19" fmla="*/ 5 h 5"/>
              <a:gd name="T20" fmla="*/ 27 w 27"/>
              <a:gd name="T21" fmla="*/ 5 h 5"/>
              <a:gd name="T22" fmla="*/ 23 w 27"/>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5">
                <a:moveTo>
                  <a:pt x="23" y="0"/>
                </a:moveTo>
                <a:cubicBezTo>
                  <a:pt x="5" y="0"/>
                  <a:pt x="5" y="0"/>
                  <a:pt x="5" y="0"/>
                </a:cubicBezTo>
                <a:cubicBezTo>
                  <a:pt x="4" y="0"/>
                  <a:pt x="3" y="0"/>
                  <a:pt x="3" y="0"/>
                </a:cubicBezTo>
                <a:cubicBezTo>
                  <a:pt x="1" y="1"/>
                  <a:pt x="0" y="3"/>
                  <a:pt x="0" y="4"/>
                </a:cubicBezTo>
                <a:cubicBezTo>
                  <a:pt x="0" y="5"/>
                  <a:pt x="0" y="5"/>
                  <a:pt x="0" y="5"/>
                </a:cubicBezTo>
                <a:cubicBezTo>
                  <a:pt x="0" y="5"/>
                  <a:pt x="0" y="5"/>
                  <a:pt x="0" y="5"/>
                </a:cubicBezTo>
                <a:cubicBezTo>
                  <a:pt x="1" y="3"/>
                  <a:pt x="3" y="1"/>
                  <a:pt x="5" y="1"/>
                </a:cubicBezTo>
                <a:cubicBezTo>
                  <a:pt x="23" y="1"/>
                  <a:pt x="23" y="1"/>
                  <a:pt x="23" y="1"/>
                </a:cubicBezTo>
                <a:cubicBezTo>
                  <a:pt x="25" y="1"/>
                  <a:pt x="27" y="3"/>
                  <a:pt x="27" y="5"/>
                </a:cubicBezTo>
                <a:cubicBezTo>
                  <a:pt x="27" y="5"/>
                  <a:pt x="27" y="5"/>
                  <a:pt x="27" y="5"/>
                </a:cubicBezTo>
                <a:cubicBezTo>
                  <a:pt x="27" y="5"/>
                  <a:pt x="27" y="5"/>
                  <a:pt x="27" y="5"/>
                </a:cubicBezTo>
                <a:cubicBezTo>
                  <a:pt x="27" y="2"/>
                  <a:pt x="25" y="0"/>
                  <a:pt x="23" y="0"/>
                </a:cubicBezTo>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26" name="Freeform 2255"/>
          <p:cNvSpPr>
            <a:spLocks/>
          </p:cNvSpPr>
          <p:nvPr/>
        </p:nvSpPr>
        <p:spPr bwMode="auto">
          <a:xfrm rot="16200000">
            <a:off x="9131566" y="4041434"/>
            <a:ext cx="33463" cy="19617"/>
          </a:xfrm>
          <a:custGeom>
            <a:avLst/>
            <a:gdLst>
              <a:gd name="T0" fmla="*/ 29 w 29"/>
              <a:gd name="T1" fmla="*/ 0 h 17"/>
              <a:gd name="T2" fmla="*/ 0 w 29"/>
              <a:gd name="T3" fmla="*/ 0 h 17"/>
              <a:gd name="T4" fmla="*/ 0 w 29"/>
              <a:gd name="T5" fmla="*/ 17 h 17"/>
              <a:gd name="T6" fmla="*/ 3 w 29"/>
              <a:gd name="T7" fmla="*/ 17 h 17"/>
              <a:gd name="T8" fmla="*/ 3 w 29"/>
              <a:gd name="T9" fmla="*/ 3 h 17"/>
              <a:gd name="T10" fmla="*/ 29 w 29"/>
              <a:gd name="T11" fmla="*/ 3 h 17"/>
              <a:gd name="T12" fmla="*/ 29 w 2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9" h="17">
                <a:moveTo>
                  <a:pt x="29" y="0"/>
                </a:moveTo>
                <a:lnTo>
                  <a:pt x="0" y="0"/>
                </a:lnTo>
                <a:lnTo>
                  <a:pt x="0" y="17"/>
                </a:lnTo>
                <a:lnTo>
                  <a:pt x="3" y="17"/>
                </a:lnTo>
                <a:lnTo>
                  <a:pt x="3" y="3"/>
                </a:lnTo>
                <a:lnTo>
                  <a:pt x="29" y="3"/>
                </a:lnTo>
                <a:lnTo>
                  <a:pt x="29" y="0"/>
                </a:lnTo>
                <a:close/>
              </a:path>
            </a:pathLst>
          </a:custGeom>
          <a:solidFill>
            <a:srgbClr val="E6E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27" name="Freeform 2256"/>
          <p:cNvSpPr>
            <a:spLocks/>
          </p:cNvSpPr>
          <p:nvPr/>
        </p:nvSpPr>
        <p:spPr bwMode="auto">
          <a:xfrm rot="16200000">
            <a:off x="9982569" y="4040857"/>
            <a:ext cx="33463" cy="20771"/>
          </a:xfrm>
          <a:custGeom>
            <a:avLst/>
            <a:gdLst>
              <a:gd name="T0" fmla="*/ 29 w 29"/>
              <a:gd name="T1" fmla="*/ 18 h 18"/>
              <a:gd name="T2" fmla="*/ 0 w 29"/>
              <a:gd name="T3" fmla="*/ 18 h 18"/>
              <a:gd name="T4" fmla="*/ 0 w 29"/>
              <a:gd name="T5" fmla="*/ 0 h 18"/>
              <a:gd name="T6" fmla="*/ 3 w 29"/>
              <a:gd name="T7" fmla="*/ 0 h 18"/>
              <a:gd name="T8" fmla="*/ 3 w 29"/>
              <a:gd name="T9" fmla="*/ 15 h 18"/>
              <a:gd name="T10" fmla="*/ 29 w 29"/>
              <a:gd name="T11" fmla="*/ 15 h 18"/>
              <a:gd name="T12" fmla="*/ 29 w 2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9" h="18">
                <a:moveTo>
                  <a:pt x="29" y="18"/>
                </a:moveTo>
                <a:lnTo>
                  <a:pt x="0" y="18"/>
                </a:lnTo>
                <a:lnTo>
                  <a:pt x="0" y="0"/>
                </a:lnTo>
                <a:lnTo>
                  <a:pt x="3" y="0"/>
                </a:lnTo>
                <a:lnTo>
                  <a:pt x="3" y="15"/>
                </a:lnTo>
                <a:lnTo>
                  <a:pt x="29" y="15"/>
                </a:lnTo>
                <a:lnTo>
                  <a:pt x="29" y="18"/>
                </a:lnTo>
                <a:close/>
              </a:path>
            </a:pathLst>
          </a:custGeom>
          <a:solidFill>
            <a:srgbClr val="E6E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28" name="Freeform 2257"/>
          <p:cNvSpPr>
            <a:spLocks/>
          </p:cNvSpPr>
          <p:nvPr/>
        </p:nvSpPr>
        <p:spPr bwMode="auto">
          <a:xfrm rot="16200000">
            <a:off x="9983146" y="2682138"/>
            <a:ext cx="32310" cy="20771"/>
          </a:xfrm>
          <a:custGeom>
            <a:avLst/>
            <a:gdLst>
              <a:gd name="T0" fmla="*/ 0 w 28"/>
              <a:gd name="T1" fmla="*/ 18 h 18"/>
              <a:gd name="T2" fmla="*/ 28 w 28"/>
              <a:gd name="T3" fmla="*/ 18 h 18"/>
              <a:gd name="T4" fmla="*/ 28 w 28"/>
              <a:gd name="T5" fmla="*/ 0 h 18"/>
              <a:gd name="T6" fmla="*/ 25 w 28"/>
              <a:gd name="T7" fmla="*/ 0 h 18"/>
              <a:gd name="T8" fmla="*/ 25 w 28"/>
              <a:gd name="T9" fmla="*/ 15 h 18"/>
              <a:gd name="T10" fmla="*/ 0 w 28"/>
              <a:gd name="T11" fmla="*/ 15 h 18"/>
              <a:gd name="T12" fmla="*/ 0 w 2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8" h="18">
                <a:moveTo>
                  <a:pt x="0" y="18"/>
                </a:moveTo>
                <a:lnTo>
                  <a:pt x="28" y="18"/>
                </a:lnTo>
                <a:lnTo>
                  <a:pt x="28" y="0"/>
                </a:lnTo>
                <a:lnTo>
                  <a:pt x="25" y="0"/>
                </a:lnTo>
                <a:lnTo>
                  <a:pt x="25" y="15"/>
                </a:lnTo>
                <a:lnTo>
                  <a:pt x="0" y="15"/>
                </a:lnTo>
                <a:lnTo>
                  <a:pt x="0" y="18"/>
                </a:lnTo>
                <a:close/>
              </a:path>
            </a:pathLst>
          </a:custGeom>
          <a:solidFill>
            <a:srgbClr val="E6E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29" name="Freeform 2258"/>
          <p:cNvSpPr>
            <a:spLocks/>
          </p:cNvSpPr>
          <p:nvPr/>
        </p:nvSpPr>
        <p:spPr bwMode="auto">
          <a:xfrm rot="16200000">
            <a:off x="9132142" y="2682714"/>
            <a:ext cx="32310" cy="19617"/>
          </a:xfrm>
          <a:custGeom>
            <a:avLst/>
            <a:gdLst>
              <a:gd name="T0" fmla="*/ 0 w 28"/>
              <a:gd name="T1" fmla="*/ 0 h 17"/>
              <a:gd name="T2" fmla="*/ 28 w 28"/>
              <a:gd name="T3" fmla="*/ 0 h 17"/>
              <a:gd name="T4" fmla="*/ 28 w 28"/>
              <a:gd name="T5" fmla="*/ 17 h 17"/>
              <a:gd name="T6" fmla="*/ 25 w 28"/>
              <a:gd name="T7" fmla="*/ 17 h 17"/>
              <a:gd name="T8" fmla="*/ 25 w 28"/>
              <a:gd name="T9" fmla="*/ 3 h 17"/>
              <a:gd name="T10" fmla="*/ 0 w 28"/>
              <a:gd name="T11" fmla="*/ 3 h 17"/>
              <a:gd name="T12" fmla="*/ 0 w 28"/>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8" h="17">
                <a:moveTo>
                  <a:pt x="0" y="0"/>
                </a:moveTo>
                <a:lnTo>
                  <a:pt x="28" y="0"/>
                </a:lnTo>
                <a:lnTo>
                  <a:pt x="28" y="17"/>
                </a:lnTo>
                <a:lnTo>
                  <a:pt x="25" y="17"/>
                </a:lnTo>
                <a:lnTo>
                  <a:pt x="25" y="3"/>
                </a:lnTo>
                <a:lnTo>
                  <a:pt x="0" y="3"/>
                </a:lnTo>
                <a:lnTo>
                  <a:pt x="0" y="0"/>
                </a:lnTo>
                <a:close/>
              </a:path>
            </a:pathLst>
          </a:custGeom>
          <a:solidFill>
            <a:srgbClr val="E6E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30" name="Oval 2259"/>
          <p:cNvSpPr>
            <a:spLocks noChangeArrowheads="1"/>
          </p:cNvSpPr>
          <p:nvPr/>
        </p:nvSpPr>
        <p:spPr bwMode="auto">
          <a:xfrm rot="16200000">
            <a:off x="9447734" y="4197211"/>
            <a:ext cx="251550" cy="251551"/>
          </a:xfrm>
          <a:prstGeom prst="ellipse">
            <a:avLst/>
          </a:pr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31" name="Freeform 2260"/>
          <p:cNvSpPr>
            <a:spLocks noEditPoints="1"/>
          </p:cNvSpPr>
          <p:nvPr/>
        </p:nvSpPr>
        <p:spPr bwMode="auto">
          <a:xfrm rot="16200000">
            <a:off x="9505429" y="4254906"/>
            <a:ext cx="133852" cy="133852"/>
          </a:xfrm>
          <a:custGeom>
            <a:avLst/>
            <a:gdLst>
              <a:gd name="T0" fmla="*/ 45 w 92"/>
              <a:gd name="T1" fmla="*/ 5 h 92"/>
              <a:gd name="T2" fmla="*/ 46 w 92"/>
              <a:gd name="T3" fmla="*/ 5 h 92"/>
              <a:gd name="T4" fmla="*/ 87 w 92"/>
              <a:gd name="T5" fmla="*/ 45 h 92"/>
              <a:gd name="T6" fmla="*/ 87 w 92"/>
              <a:gd name="T7" fmla="*/ 47 h 92"/>
              <a:gd name="T8" fmla="*/ 87 w 92"/>
              <a:gd name="T9" fmla="*/ 47 h 92"/>
              <a:gd name="T10" fmla="*/ 87 w 92"/>
              <a:gd name="T11" fmla="*/ 47 h 92"/>
              <a:gd name="T12" fmla="*/ 87 w 92"/>
              <a:gd name="T13" fmla="*/ 47 h 92"/>
              <a:gd name="T14" fmla="*/ 46 w 92"/>
              <a:gd name="T15" fmla="*/ 87 h 92"/>
              <a:gd name="T16" fmla="*/ 5 w 92"/>
              <a:gd name="T17" fmla="*/ 46 h 92"/>
              <a:gd name="T18" fmla="*/ 25 w 92"/>
              <a:gd name="T19" fmla="*/ 10 h 92"/>
              <a:gd name="T20" fmla="*/ 45 w 92"/>
              <a:gd name="T21" fmla="*/ 5 h 92"/>
              <a:gd name="T22" fmla="*/ 45 w 92"/>
              <a:gd name="T23" fmla="*/ 5 h 92"/>
              <a:gd name="T24" fmla="*/ 46 w 92"/>
              <a:gd name="T25" fmla="*/ 0 h 92"/>
              <a:gd name="T26" fmla="*/ 46 w 92"/>
              <a:gd name="T27" fmla="*/ 0 h 92"/>
              <a:gd name="T28" fmla="*/ 0 w 92"/>
              <a:gd name="T29" fmla="*/ 46 h 92"/>
              <a:gd name="T30" fmla="*/ 46 w 92"/>
              <a:gd name="T31" fmla="*/ 92 h 92"/>
              <a:gd name="T32" fmla="*/ 92 w 92"/>
              <a:gd name="T33" fmla="*/ 47 h 92"/>
              <a:gd name="T34" fmla="*/ 92 w 92"/>
              <a:gd name="T35" fmla="*/ 45 h 92"/>
              <a:gd name="T36" fmla="*/ 46 w 92"/>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92">
                <a:moveTo>
                  <a:pt x="45" y="5"/>
                </a:moveTo>
                <a:cubicBezTo>
                  <a:pt x="45" y="5"/>
                  <a:pt x="46" y="5"/>
                  <a:pt x="46" y="5"/>
                </a:cubicBezTo>
                <a:cubicBezTo>
                  <a:pt x="68" y="5"/>
                  <a:pt x="87" y="23"/>
                  <a:pt x="87" y="45"/>
                </a:cubicBezTo>
                <a:cubicBezTo>
                  <a:pt x="87" y="47"/>
                  <a:pt x="87" y="47"/>
                  <a:pt x="87" y="47"/>
                </a:cubicBezTo>
                <a:cubicBezTo>
                  <a:pt x="87" y="47"/>
                  <a:pt x="87" y="47"/>
                  <a:pt x="87" y="47"/>
                </a:cubicBezTo>
                <a:cubicBezTo>
                  <a:pt x="87" y="47"/>
                  <a:pt x="87" y="47"/>
                  <a:pt x="87" y="47"/>
                </a:cubicBezTo>
                <a:cubicBezTo>
                  <a:pt x="87" y="47"/>
                  <a:pt x="87" y="47"/>
                  <a:pt x="87" y="47"/>
                </a:cubicBezTo>
                <a:cubicBezTo>
                  <a:pt x="86" y="69"/>
                  <a:pt x="68" y="87"/>
                  <a:pt x="46" y="87"/>
                </a:cubicBezTo>
                <a:cubicBezTo>
                  <a:pt x="23" y="87"/>
                  <a:pt x="5" y="69"/>
                  <a:pt x="5" y="46"/>
                </a:cubicBezTo>
                <a:cubicBezTo>
                  <a:pt x="5" y="31"/>
                  <a:pt x="13" y="18"/>
                  <a:pt x="25" y="10"/>
                </a:cubicBezTo>
                <a:cubicBezTo>
                  <a:pt x="31" y="7"/>
                  <a:pt x="38" y="5"/>
                  <a:pt x="45" y="5"/>
                </a:cubicBezTo>
                <a:cubicBezTo>
                  <a:pt x="45" y="5"/>
                  <a:pt x="45" y="5"/>
                  <a:pt x="45" y="5"/>
                </a:cubicBezTo>
                <a:moveTo>
                  <a:pt x="46" y="0"/>
                </a:moveTo>
                <a:cubicBezTo>
                  <a:pt x="46" y="0"/>
                  <a:pt x="46" y="0"/>
                  <a:pt x="46" y="0"/>
                </a:cubicBezTo>
                <a:cubicBezTo>
                  <a:pt x="21" y="0"/>
                  <a:pt x="0" y="21"/>
                  <a:pt x="0" y="46"/>
                </a:cubicBezTo>
                <a:cubicBezTo>
                  <a:pt x="0" y="71"/>
                  <a:pt x="21" y="92"/>
                  <a:pt x="46" y="92"/>
                </a:cubicBezTo>
                <a:cubicBezTo>
                  <a:pt x="71" y="92"/>
                  <a:pt x="91" y="72"/>
                  <a:pt x="92" y="47"/>
                </a:cubicBezTo>
                <a:cubicBezTo>
                  <a:pt x="92" y="45"/>
                  <a:pt x="92" y="45"/>
                  <a:pt x="92" y="45"/>
                </a:cubicBezTo>
                <a:cubicBezTo>
                  <a:pt x="91" y="20"/>
                  <a:pt x="71" y="0"/>
                  <a:pt x="46" y="0"/>
                </a:cubicBezTo>
              </a:path>
            </a:pathLst>
          </a:custGeom>
          <a:solidFill>
            <a:srgbClr val="282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32" name="Oval 2261"/>
          <p:cNvSpPr>
            <a:spLocks noChangeArrowheads="1"/>
          </p:cNvSpPr>
          <p:nvPr/>
        </p:nvSpPr>
        <p:spPr bwMode="auto">
          <a:xfrm rot="16200000">
            <a:off x="9512931" y="4262406"/>
            <a:ext cx="120006" cy="118852"/>
          </a:xfrm>
          <a:prstGeom prst="ellipse">
            <a:avLst/>
          </a:prstGeom>
          <a:solidFill>
            <a:srgbClr val="595959"/>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33" name="Freeform 2262"/>
          <p:cNvSpPr>
            <a:spLocks noEditPoints="1"/>
          </p:cNvSpPr>
          <p:nvPr/>
        </p:nvSpPr>
        <p:spPr bwMode="auto">
          <a:xfrm rot="16200000">
            <a:off x="9498507" y="4276829"/>
            <a:ext cx="91159" cy="61157"/>
          </a:xfrm>
          <a:custGeom>
            <a:avLst/>
            <a:gdLst>
              <a:gd name="T0" fmla="*/ 20 w 62"/>
              <a:gd name="T1" fmla="*/ 0 h 42"/>
              <a:gd name="T2" fmla="*/ 0 w 62"/>
              <a:gd name="T3" fmla="*/ 5 h 42"/>
              <a:gd name="T4" fmla="*/ 20 w 62"/>
              <a:gd name="T5" fmla="*/ 0 h 42"/>
              <a:gd name="T6" fmla="*/ 21 w 62"/>
              <a:gd name="T7" fmla="*/ 0 h 42"/>
              <a:gd name="T8" fmla="*/ 20 w 62"/>
              <a:gd name="T9" fmla="*/ 0 h 42"/>
              <a:gd name="T10" fmla="*/ 21 w 62"/>
              <a:gd name="T11" fmla="*/ 0 h 42"/>
              <a:gd name="T12" fmla="*/ 62 w 62"/>
              <a:gd name="T13" fmla="*/ 41 h 42"/>
              <a:gd name="T14" fmla="*/ 62 w 62"/>
              <a:gd name="T15" fmla="*/ 42 h 42"/>
              <a:gd name="T16" fmla="*/ 62 w 62"/>
              <a:gd name="T17" fmla="*/ 42 h 42"/>
              <a:gd name="T18" fmla="*/ 62 w 62"/>
              <a:gd name="T19" fmla="*/ 42 h 42"/>
              <a:gd name="T20" fmla="*/ 62 w 62"/>
              <a:gd name="T21" fmla="*/ 42 h 42"/>
              <a:gd name="T22" fmla="*/ 62 w 62"/>
              <a:gd name="T23" fmla="*/ 40 h 42"/>
              <a:gd name="T24" fmla="*/ 21 w 62"/>
              <a:gd name="T2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42">
                <a:moveTo>
                  <a:pt x="20" y="0"/>
                </a:moveTo>
                <a:cubicBezTo>
                  <a:pt x="13" y="0"/>
                  <a:pt x="6" y="2"/>
                  <a:pt x="0" y="5"/>
                </a:cubicBezTo>
                <a:cubicBezTo>
                  <a:pt x="6" y="2"/>
                  <a:pt x="13" y="0"/>
                  <a:pt x="20" y="0"/>
                </a:cubicBezTo>
                <a:moveTo>
                  <a:pt x="21" y="0"/>
                </a:moveTo>
                <a:cubicBezTo>
                  <a:pt x="21" y="0"/>
                  <a:pt x="20" y="0"/>
                  <a:pt x="20" y="0"/>
                </a:cubicBezTo>
                <a:cubicBezTo>
                  <a:pt x="20" y="0"/>
                  <a:pt x="21" y="0"/>
                  <a:pt x="21" y="0"/>
                </a:cubicBezTo>
                <a:cubicBezTo>
                  <a:pt x="44" y="0"/>
                  <a:pt x="62" y="18"/>
                  <a:pt x="62" y="41"/>
                </a:cubicBezTo>
                <a:cubicBezTo>
                  <a:pt x="62" y="41"/>
                  <a:pt x="62" y="42"/>
                  <a:pt x="62" y="42"/>
                </a:cubicBezTo>
                <a:cubicBezTo>
                  <a:pt x="62" y="42"/>
                  <a:pt x="62" y="42"/>
                  <a:pt x="62" y="42"/>
                </a:cubicBezTo>
                <a:cubicBezTo>
                  <a:pt x="62" y="42"/>
                  <a:pt x="62" y="42"/>
                  <a:pt x="62" y="42"/>
                </a:cubicBezTo>
                <a:cubicBezTo>
                  <a:pt x="62" y="42"/>
                  <a:pt x="62" y="42"/>
                  <a:pt x="62" y="42"/>
                </a:cubicBezTo>
                <a:cubicBezTo>
                  <a:pt x="62" y="40"/>
                  <a:pt x="62" y="40"/>
                  <a:pt x="62" y="40"/>
                </a:cubicBezTo>
                <a:cubicBezTo>
                  <a:pt x="62" y="18"/>
                  <a:pt x="43" y="0"/>
                  <a:pt x="21" y="0"/>
                </a:cubicBezTo>
              </a:path>
            </a:pathLst>
          </a:custGeom>
          <a:solidFill>
            <a:srgbClr val="2F32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34" name="Freeform 2263"/>
          <p:cNvSpPr>
            <a:spLocks/>
          </p:cNvSpPr>
          <p:nvPr/>
        </p:nvSpPr>
        <p:spPr bwMode="auto">
          <a:xfrm rot="16200000">
            <a:off x="9484083" y="4291253"/>
            <a:ext cx="120006" cy="61157"/>
          </a:xfrm>
          <a:custGeom>
            <a:avLst/>
            <a:gdLst>
              <a:gd name="T0" fmla="*/ 41 w 82"/>
              <a:gd name="T1" fmla="*/ 0 h 42"/>
              <a:gd name="T2" fmla="*/ 40 w 82"/>
              <a:gd name="T3" fmla="*/ 0 h 42"/>
              <a:gd name="T4" fmla="*/ 40 w 82"/>
              <a:gd name="T5" fmla="*/ 0 h 42"/>
              <a:gd name="T6" fmla="*/ 20 w 82"/>
              <a:gd name="T7" fmla="*/ 5 h 42"/>
              <a:gd name="T8" fmla="*/ 0 w 82"/>
              <a:gd name="T9" fmla="*/ 40 h 42"/>
              <a:gd name="T10" fmla="*/ 0 w 82"/>
              <a:gd name="T11" fmla="*/ 42 h 42"/>
              <a:gd name="T12" fmla="*/ 0 w 82"/>
              <a:gd name="T13" fmla="*/ 42 h 42"/>
              <a:gd name="T14" fmla="*/ 0 w 82"/>
              <a:gd name="T15" fmla="*/ 42 h 42"/>
              <a:gd name="T16" fmla="*/ 41 w 82"/>
              <a:gd name="T17" fmla="*/ 2 h 42"/>
              <a:gd name="T18" fmla="*/ 82 w 82"/>
              <a:gd name="T19" fmla="*/ 42 h 42"/>
              <a:gd name="T20" fmla="*/ 82 w 82"/>
              <a:gd name="T21" fmla="*/ 41 h 42"/>
              <a:gd name="T22" fmla="*/ 41 w 8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42">
                <a:moveTo>
                  <a:pt x="41" y="0"/>
                </a:moveTo>
                <a:cubicBezTo>
                  <a:pt x="41" y="0"/>
                  <a:pt x="40" y="0"/>
                  <a:pt x="40" y="0"/>
                </a:cubicBezTo>
                <a:cubicBezTo>
                  <a:pt x="40" y="0"/>
                  <a:pt x="40" y="0"/>
                  <a:pt x="40" y="0"/>
                </a:cubicBezTo>
                <a:cubicBezTo>
                  <a:pt x="33" y="0"/>
                  <a:pt x="26" y="2"/>
                  <a:pt x="20" y="5"/>
                </a:cubicBezTo>
                <a:cubicBezTo>
                  <a:pt x="8" y="12"/>
                  <a:pt x="0" y="25"/>
                  <a:pt x="0" y="40"/>
                </a:cubicBezTo>
                <a:cubicBezTo>
                  <a:pt x="0" y="42"/>
                  <a:pt x="0" y="42"/>
                  <a:pt x="0" y="42"/>
                </a:cubicBezTo>
                <a:cubicBezTo>
                  <a:pt x="0" y="42"/>
                  <a:pt x="0" y="42"/>
                  <a:pt x="0" y="42"/>
                </a:cubicBezTo>
                <a:cubicBezTo>
                  <a:pt x="0" y="42"/>
                  <a:pt x="0" y="42"/>
                  <a:pt x="0" y="42"/>
                </a:cubicBezTo>
                <a:cubicBezTo>
                  <a:pt x="0" y="20"/>
                  <a:pt x="19" y="2"/>
                  <a:pt x="41" y="2"/>
                </a:cubicBezTo>
                <a:cubicBezTo>
                  <a:pt x="63" y="2"/>
                  <a:pt x="81" y="20"/>
                  <a:pt x="82" y="42"/>
                </a:cubicBezTo>
                <a:cubicBezTo>
                  <a:pt x="82" y="42"/>
                  <a:pt x="82" y="41"/>
                  <a:pt x="82" y="41"/>
                </a:cubicBezTo>
                <a:cubicBezTo>
                  <a:pt x="82" y="18"/>
                  <a:pt x="64" y="0"/>
                  <a:pt x="41" y="0"/>
                </a:cubicBezTo>
              </a:path>
            </a:pathLst>
          </a:custGeom>
          <a:solidFill>
            <a:srgbClr val="3D4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35" name="Freeform 2669"/>
          <p:cNvSpPr>
            <a:spLocks noEditPoints="1"/>
          </p:cNvSpPr>
          <p:nvPr/>
        </p:nvSpPr>
        <p:spPr bwMode="auto">
          <a:xfrm rot="16200000">
            <a:off x="9099257" y="2737524"/>
            <a:ext cx="1029281" cy="563104"/>
          </a:xfrm>
          <a:custGeom>
            <a:avLst/>
            <a:gdLst>
              <a:gd name="T0" fmla="*/ 674 w 707"/>
              <a:gd name="T1" fmla="*/ 366 h 387"/>
              <a:gd name="T2" fmla="*/ 679 w 707"/>
              <a:gd name="T3" fmla="*/ 359 h 387"/>
              <a:gd name="T4" fmla="*/ 683 w 707"/>
              <a:gd name="T5" fmla="*/ 351 h 387"/>
              <a:gd name="T6" fmla="*/ 680 w 707"/>
              <a:gd name="T7" fmla="*/ 356 h 387"/>
              <a:gd name="T8" fmla="*/ 679 w 707"/>
              <a:gd name="T9" fmla="*/ 359 h 387"/>
              <a:gd name="T10" fmla="*/ 684 w 707"/>
              <a:gd name="T11" fmla="*/ 348 h 387"/>
              <a:gd name="T12" fmla="*/ 686 w 707"/>
              <a:gd name="T13" fmla="*/ 338 h 387"/>
              <a:gd name="T14" fmla="*/ 686 w 707"/>
              <a:gd name="T15" fmla="*/ 338 h 387"/>
              <a:gd name="T16" fmla="*/ 687 w 707"/>
              <a:gd name="T17" fmla="*/ 339 h 387"/>
              <a:gd name="T18" fmla="*/ 686 w 707"/>
              <a:gd name="T19" fmla="*/ 338 h 387"/>
              <a:gd name="T20" fmla="*/ 2 w 707"/>
              <a:gd name="T21" fmla="*/ 1 h 387"/>
              <a:gd name="T22" fmla="*/ 1 w 707"/>
              <a:gd name="T23" fmla="*/ 2 h 387"/>
              <a:gd name="T24" fmla="*/ 11 w 707"/>
              <a:gd name="T25" fmla="*/ 12 h 387"/>
              <a:gd name="T26" fmla="*/ 36 w 707"/>
              <a:gd name="T27" fmla="*/ 49 h 387"/>
              <a:gd name="T28" fmla="*/ 37 w 707"/>
              <a:gd name="T29" fmla="*/ 51 h 387"/>
              <a:gd name="T30" fmla="*/ 44 w 707"/>
              <a:gd name="T31" fmla="*/ 58 h 387"/>
              <a:gd name="T32" fmla="*/ 46 w 707"/>
              <a:gd name="T33" fmla="*/ 60 h 387"/>
              <a:gd name="T34" fmla="*/ 47 w 707"/>
              <a:gd name="T35" fmla="*/ 62 h 387"/>
              <a:gd name="T36" fmla="*/ 49 w 707"/>
              <a:gd name="T37" fmla="*/ 64 h 387"/>
              <a:gd name="T38" fmla="*/ 50 w 707"/>
              <a:gd name="T39" fmla="*/ 65 h 387"/>
              <a:gd name="T40" fmla="*/ 52 w 707"/>
              <a:gd name="T41" fmla="*/ 67 h 387"/>
              <a:gd name="T42" fmla="*/ 54 w 707"/>
              <a:gd name="T43" fmla="*/ 69 h 387"/>
              <a:gd name="T44" fmla="*/ 55 w 707"/>
              <a:gd name="T45" fmla="*/ 70 h 387"/>
              <a:gd name="T46" fmla="*/ 60 w 707"/>
              <a:gd name="T47" fmla="*/ 76 h 387"/>
              <a:gd name="T48" fmla="*/ 64 w 707"/>
              <a:gd name="T49" fmla="*/ 80 h 387"/>
              <a:gd name="T50" fmla="*/ 80 w 707"/>
              <a:gd name="T51" fmla="*/ 94 h 387"/>
              <a:gd name="T52" fmla="*/ 80 w 707"/>
              <a:gd name="T53" fmla="*/ 94 h 387"/>
              <a:gd name="T54" fmla="*/ 655 w 707"/>
              <a:gd name="T55" fmla="*/ 386 h 387"/>
              <a:gd name="T56" fmla="*/ 659 w 707"/>
              <a:gd name="T57" fmla="*/ 387 h 387"/>
              <a:gd name="T58" fmla="*/ 670 w 707"/>
              <a:gd name="T59" fmla="*/ 381 h 387"/>
              <a:gd name="T60" fmla="*/ 688 w 707"/>
              <a:gd name="T61" fmla="*/ 387 h 387"/>
              <a:gd name="T62" fmla="*/ 704 w 707"/>
              <a:gd name="T63" fmla="*/ 379 h 387"/>
              <a:gd name="T64" fmla="*/ 704 w 707"/>
              <a:gd name="T65" fmla="*/ 369 h 387"/>
              <a:gd name="T66" fmla="*/ 671 w 707"/>
              <a:gd name="T67" fmla="*/ 373 h 387"/>
              <a:gd name="T68" fmla="*/ 669 w 707"/>
              <a:gd name="T69" fmla="*/ 372 h 387"/>
              <a:gd name="T70" fmla="*/ 655 w 707"/>
              <a:gd name="T71" fmla="*/ 376 h 387"/>
              <a:gd name="T72" fmla="*/ 124 w 707"/>
              <a:gd name="T73" fmla="*/ 100 h 387"/>
              <a:gd name="T74" fmla="*/ 79 w 707"/>
              <a:gd name="T75" fmla="*/ 84 h 387"/>
              <a:gd name="T76" fmla="*/ 63 w 707"/>
              <a:gd name="T77" fmla="*/ 70 h 387"/>
              <a:gd name="T78" fmla="*/ 60 w 707"/>
              <a:gd name="T79" fmla="*/ 66 h 387"/>
              <a:gd name="T80" fmla="*/ 37 w 707"/>
              <a:gd name="T81" fmla="*/ 41 h 387"/>
              <a:gd name="T82" fmla="*/ 36 w 707"/>
              <a:gd name="T83" fmla="*/ 40 h 387"/>
              <a:gd name="T84" fmla="*/ 8 w 707"/>
              <a:gd name="T85" fmla="*/ 7 h 387"/>
              <a:gd name="T86" fmla="*/ 6 w 707"/>
              <a:gd name="T87" fmla="*/ 1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7" h="387">
                <a:moveTo>
                  <a:pt x="679" y="359"/>
                </a:moveTo>
                <a:cubicBezTo>
                  <a:pt x="677" y="362"/>
                  <a:pt x="676" y="364"/>
                  <a:pt x="674" y="366"/>
                </a:cubicBezTo>
                <a:cubicBezTo>
                  <a:pt x="676" y="364"/>
                  <a:pt x="677" y="362"/>
                  <a:pt x="679" y="359"/>
                </a:cubicBezTo>
                <a:cubicBezTo>
                  <a:pt x="679" y="359"/>
                  <a:pt x="679" y="359"/>
                  <a:pt x="679" y="359"/>
                </a:cubicBezTo>
                <a:moveTo>
                  <a:pt x="684" y="348"/>
                </a:moveTo>
                <a:cubicBezTo>
                  <a:pt x="684" y="349"/>
                  <a:pt x="683" y="350"/>
                  <a:pt x="683" y="351"/>
                </a:cubicBezTo>
                <a:cubicBezTo>
                  <a:pt x="682" y="352"/>
                  <a:pt x="682" y="352"/>
                  <a:pt x="682" y="353"/>
                </a:cubicBezTo>
                <a:cubicBezTo>
                  <a:pt x="681" y="354"/>
                  <a:pt x="681" y="355"/>
                  <a:pt x="680" y="356"/>
                </a:cubicBezTo>
                <a:cubicBezTo>
                  <a:pt x="680" y="357"/>
                  <a:pt x="679" y="358"/>
                  <a:pt x="679" y="359"/>
                </a:cubicBezTo>
                <a:cubicBezTo>
                  <a:pt x="679" y="359"/>
                  <a:pt x="679" y="359"/>
                  <a:pt x="679" y="359"/>
                </a:cubicBezTo>
                <a:cubicBezTo>
                  <a:pt x="679" y="358"/>
                  <a:pt x="680" y="358"/>
                  <a:pt x="680" y="356"/>
                </a:cubicBezTo>
                <a:cubicBezTo>
                  <a:pt x="682" y="354"/>
                  <a:pt x="683" y="351"/>
                  <a:pt x="684" y="348"/>
                </a:cubicBezTo>
                <a:moveTo>
                  <a:pt x="686" y="338"/>
                </a:moveTo>
                <a:cubicBezTo>
                  <a:pt x="686" y="338"/>
                  <a:pt x="686" y="338"/>
                  <a:pt x="686" y="338"/>
                </a:cubicBezTo>
                <a:cubicBezTo>
                  <a:pt x="686" y="339"/>
                  <a:pt x="686" y="339"/>
                  <a:pt x="686" y="339"/>
                </a:cubicBezTo>
                <a:cubicBezTo>
                  <a:pt x="686" y="339"/>
                  <a:pt x="686" y="339"/>
                  <a:pt x="686" y="338"/>
                </a:cubicBezTo>
                <a:cubicBezTo>
                  <a:pt x="686" y="338"/>
                  <a:pt x="686" y="338"/>
                  <a:pt x="686" y="338"/>
                </a:cubicBezTo>
                <a:cubicBezTo>
                  <a:pt x="686" y="338"/>
                  <a:pt x="687" y="339"/>
                  <a:pt x="687" y="339"/>
                </a:cubicBezTo>
                <a:cubicBezTo>
                  <a:pt x="687" y="339"/>
                  <a:pt x="687" y="339"/>
                  <a:pt x="687" y="339"/>
                </a:cubicBezTo>
                <a:cubicBezTo>
                  <a:pt x="687" y="338"/>
                  <a:pt x="687" y="338"/>
                  <a:pt x="686" y="338"/>
                </a:cubicBezTo>
                <a:moveTo>
                  <a:pt x="5" y="0"/>
                </a:moveTo>
                <a:cubicBezTo>
                  <a:pt x="4" y="0"/>
                  <a:pt x="3" y="1"/>
                  <a:pt x="2" y="1"/>
                </a:cubicBezTo>
                <a:cubicBezTo>
                  <a:pt x="1" y="2"/>
                  <a:pt x="1" y="2"/>
                  <a:pt x="1" y="2"/>
                </a:cubicBezTo>
                <a:cubicBezTo>
                  <a:pt x="1" y="2"/>
                  <a:pt x="1" y="2"/>
                  <a:pt x="1" y="2"/>
                </a:cubicBezTo>
                <a:cubicBezTo>
                  <a:pt x="0" y="4"/>
                  <a:pt x="1" y="6"/>
                  <a:pt x="3" y="7"/>
                </a:cubicBezTo>
                <a:cubicBezTo>
                  <a:pt x="11" y="12"/>
                  <a:pt x="11" y="12"/>
                  <a:pt x="11" y="12"/>
                </a:cubicBezTo>
                <a:cubicBezTo>
                  <a:pt x="10" y="14"/>
                  <a:pt x="9" y="17"/>
                  <a:pt x="9" y="17"/>
                </a:cubicBezTo>
                <a:cubicBezTo>
                  <a:pt x="20" y="30"/>
                  <a:pt x="29" y="40"/>
                  <a:pt x="36" y="49"/>
                </a:cubicBezTo>
                <a:cubicBezTo>
                  <a:pt x="36" y="49"/>
                  <a:pt x="36" y="49"/>
                  <a:pt x="36" y="49"/>
                </a:cubicBezTo>
                <a:cubicBezTo>
                  <a:pt x="37" y="51"/>
                  <a:pt x="37" y="51"/>
                  <a:pt x="37" y="51"/>
                </a:cubicBezTo>
                <a:cubicBezTo>
                  <a:pt x="38" y="51"/>
                  <a:pt x="38" y="51"/>
                  <a:pt x="38" y="51"/>
                </a:cubicBezTo>
                <a:cubicBezTo>
                  <a:pt x="40" y="54"/>
                  <a:pt x="42" y="56"/>
                  <a:pt x="44" y="58"/>
                </a:cubicBezTo>
                <a:cubicBezTo>
                  <a:pt x="44" y="59"/>
                  <a:pt x="44" y="59"/>
                  <a:pt x="44" y="59"/>
                </a:cubicBezTo>
                <a:cubicBezTo>
                  <a:pt x="45" y="59"/>
                  <a:pt x="45" y="60"/>
                  <a:pt x="46" y="60"/>
                </a:cubicBezTo>
                <a:cubicBezTo>
                  <a:pt x="46" y="61"/>
                  <a:pt x="46" y="61"/>
                  <a:pt x="46" y="61"/>
                </a:cubicBezTo>
                <a:cubicBezTo>
                  <a:pt x="47" y="61"/>
                  <a:pt x="47" y="61"/>
                  <a:pt x="47" y="62"/>
                </a:cubicBezTo>
                <a:cubicBezTo>
                  <a:pt x="48" y="63"/>
                  <a:pt x="48" y="63"/>
                  <a:pt x="48" y="63"/>
                </a:cubicBezTo>
                <a:cubicBezTo>
                  <a:pt x="49" y="64"/>
                  <a:pt x="49" y="64"/>
                  <a:pt x="49" y="64"/>
                </a:cubicBezTo>
                <a:cubicBezTo>
                  <a:pt x="50" y="65"/>
                  <a:pt x="50" y="65"/>
                  <a:pt x="50" y="65"/>
                </a:cubicBezTo>
                <a:cubicBezTo>
                  <a:pt x="50" y="65"/>
                  <a:pt x="50" y="65"/>
                  <a:pt x="50" y="65"/>
                </a:cubicBezTo>
                <a:cubicBezTo>
                  <a:pt x="51" y="66"/>
                  <a:pt x="51" y="66"/>
                  <a:pt x="51" y="66"/>
                </a:cubicBezTo>
                <a:cubicBezTo>
                  <a:pt x="52" y="67"/>
                  <a:pt x="52" y="67"/>
                  <a:pt x="52" y="67"/>
                </a:cubicBezTo>
                <a:cubicBezTo>
                  <a:pt x="52" y="68"/>
                  <a:pt x="53" y="68"/>
                  <a:pt x="53" y="68"/>
                </a:cubicBezTo>
                <a:cubicBezTo>
                  <a:pt x="54" y="69"/>
                  <a:pt x="54" y="69"/>
                  <a:pt x="54" y="69"/>
                </a:cubicBezTo>
                <a:cubicBezTo>
                  <a:pt x="54" y="69"/>
                  <a:pt x="54" y="70"/>
                  <a:pt x="55" y="70"/>
                </a:cubicBezTo>
                <a:cubicBezTo>
                  <a:pt x="55" y="70"/>
                  <a:pt x="55" y="70"/>
                  <a:pt x="55" y="70"/>
                </a:cubicBezTo>
                <a:cubicBezTo>
                  <a:pt x="57" y="72"/>
                  <a:pt x="59" y="74"/>
                  <a:pt x="60" y="76"/>
                </a:cubicBezTo>
                <a:cubicBezTo>
                  <a:pt x="60" y="76"/>
                  <a:pt x="60" y="76"/>
                  <a:pt x="60" y="76"/>
                </a:cubicBezTo>
                <a:cubicBezTo>
                  <a:pt x="62" y="78"/>
                  <a:pt x="63" y="79"/>
                  <a:pt x="64" y="80"/>
                </a:cubicBezTo>
                <a:cubicBezTo>
                  <a:pt x="64" y="80"/>
                  <a:pt x="64" y="80"/>
                  <a:pt x="64" y="80"/>
                </a:cubicBezTo>
                <a:cubicBezTo>
                  <a:pt x="76" y="92"/>
                  <a:pt x="79" y="94"/>
                  <a:pt x="80" y="94"/>
                </a:cubicBezTo>
                <a:cubicBezTo>
                  <a:pt x="80" y="94"/>
                  <a:pt x="80" y="94"/>
                  <a:pt x="80" y="94"/>
                </a:cubicBezTo>
                <a:cubicBezTo>
                  <a:pt x="80" y="94"/>
                  <a:pt x="80" y="94"/>
                  <a:pt x="80" y="94"/>
                </a:cubicBezTo>
                <a:cubicBezTo>
                  <a:pt x="80" y="94"/>
                  <a:pt x="80" y="94"/>
                  <a:pt x="80" y="94"/>
                </a:cubicBezTo>
                <a:cubicBezTo>
                  <a:pt x="80" y="94"/>
                  <a:pt x="103" y="98"/>
                  <a:pt x="124" y="110"/>
                </a:cubicBezTo>
                <a:cubicBezTo>
                  <a:pt x="655" y="386"/>
                  <a:pt x="655" y="386"/>
                  <a:pt x="655" y="386"/>
                </a:cubicBezTo>
                <a:cubicBezTo>
                  <a:pt x="656" y="386"/>
                  <a:pt x="656" y="386"/>
                  <a:pt x="656" y="386"/>
                </a:cubicBezTo>
                <a:cubicBezTo>
                  <a:pt x="657" y="386"/>
                  <a:pt x="658" y="387"/>
                  <a:pt x="659" y="387"/>
                </a:cubicBezTo>
                <a:cubicBezTo>
                  <a:pt x="662" y="387"/>
                  <a:pt x="666" y="385"/>
                  <a:pt x="670" y="381"/>
                </a:cubicBezTo>
                <a:cubicBezTo>
                  <a:pt x="670" y="381"/>
                  <a:pt x="670" y="381"/>
                  <a:pt x="670" y="381"/>
                </a:cubicBezTo>
                <a:cubicBezTo>
                  <a:pt x="670" y="382"/>
                  <a:pt x="671" y="383"/>
                  <a:pt x="672" y="383"/>
                </a:cubicBezTo>
                <a:cubicBezTo>
                  <a:pt x="677" y="386"/>
                  <a:pt x="683" y="387"/>
                  <a:pt x="688" y="387"/>
                </a:cubicBezTo>
                <a:cubicBezTo>
                  <a:pt x="688" y="387"/>
                  <a:pt x="688" y="387"/>
                  <a:pt x="688" y="387"/>
                </a:cubicBezTo>
                <a:cubicBezTo>
                  <a:pt x="695" y="387"/>
                  <a:pt x="701" y="384"/>
                  <a:pt x="704" y="379"/>
                </a:cubicBezTo>
                <a:cubicBezTo>
                  <a:pt x="707" y="375"/>
                  <a:pt x="707" y="370"/>
                  <a:pt x="705" y="365"/>
                </a:cubicBezTo>
                <a:cubicBezTo>
                  <a:pt x="705" y="367"/>
                  <a:pt x="704" y="368"/>
                  <a:pt x="704" y="369"/>
                </a:cubicBezTo>
                <a:cubicBezTo>
                  <a:pt x="701" y="374"/>
                  <a:pt x="694" y="377"/>
                  <a:pt x="687" y="377"/>
                </a:cubicBezTo>
                <a:cubicBezTo>
                  <a:pt x="682" y="377"/>
                  <a:pt x="677" y="376"/>
                  <a:pt x="671" y="373"/>
                </a:cubicBezTo>
                <a:cubicBezTo>
                  <a:pt x="670" y="373"/>
                  <a:pt x="670" y="372"/>
                  <a:pt x="669" y="372"/>
                </a:cubicBezTo>
                <a:cubicBezTo>
                  <a:pt x="669" y="372"/>
                  <a:pt x="669" y="372"/>
                  <a:pt x="669" y="372"/>
                </a:cubicBezTo>
                <a:cubicBezTo>
                  <a:pt x="665" y="375"/>
                  <a:pt x="661" y="377"/>
                  <a:pt x="658" y="377"/>
                </a:cubicBezTo>
                <a:cubicBezTo>
                  <a:pt x="657" y="377"/>
                  <a:pt x="656" y="377"/>
                  <a:pt x="655" y="376"/>
                </a:cubicBezTo>
                <a:cubicBezTo>
                  <a:pt x="654" y="376"/>
                  <a:pt x="654" y="376"/>
                  <a:pt x="654" y="376"/>
                </a:cubicBezTo>
                <a:cubicBezTo>
                  <a:pt x="124" y="100"/>
                  <a:pt x="124" y="100"/>
                  <a:pt x="124" y="100"/>
                </a:cubicBezTo>
                <a:cubicBezTo>
                  <a:pt x="102" y="88"/>
                  <a:pt x="80" y="84"/>
                  <a:pt x="79" y="84"/>
                </a:cubicBezTo>
                <a:cubicBezTo>
                  <a:pt x="79" y="84"/>
                  <a:pt x="79" y="84"/>
                  <a:pt x="79" y="84"/>
                </a:cubicBezTo>
                <a:cubicBezTo>
                  <a:pt x="79" y="84"/>
                  <a:pt x="79" y="84"/>
                  <a:pt x="79" y="84"/>
                </a:cubicBezTo>
                <a:cubicBezTo>
                  <a:pt x="78" y="84"/>
                  <a:pt x="75" y="82"/>
                  <a:pt x="63" y="70"/>
                </a:cubicBezTo>
                <a:cubicBezTo>
                  <a:pt x="62" y="69"/>
                  <a:pt x="61" y="68"/>
                  <a:pt x="60" y="66"/>
                </a:cubicBezTo>
                <a:cubicBezTo>
                  <a:pt x="60" y="66"/>
                  <a:pt x="60" y="66"/>
                  <a:pt x="60" y="66"/>
                </a:cubicBezTo>
                <a:cubicBezTo>
                  <a:pt x="56" y="63"/>
                  <a:pt x="53" y="59"/>
                  <a:pt x="49" y="55"/>
                </a:cubicBezTo>
                <a:cubicBezTo>
                  <a:pt x="45" y="51"/>
                  <a:pt x="41" y="46"/>
                  <a:pt x="37" y="41"/>
                </a:cubicBezTo>
                <a:cubicBezTo>
                  <a:pt x="37" y="41"/>
                  <a:pt x="37" y="41"/>
                  <a:pt x="37" y="41"/>
                </a:cubicBezTo>
                <a:cubicBezTo>
                  <a:pt x="37" y="41"/>
                  <a:pt x="36" y="41"/>
                  <a:pt x="36" y="40"/>
                </a:cubicBezTo>
                <a:cubicBezTo>
                  <a:pt x="28" y="31"/>
                  <a:pt x="19" y="20"/>
                  <a:pt x="8" y="7"/>
                </a:cubicBezTo>
                <a:cubicBezTo>
                  <a:pt x="8" y="7"/>
                  <a:pt x="8" y="7"/>
                  <a:pt x="8" y="7"/>
                </a:cubicBezTo>
                <a:cubicBezTo>
                  <a:pt x="8" y="6"/>
                  <a:pt x="9" y="5"/>
                  <a:pt x="10" y="3"/>
                </a:cubicBezTo>
                <a:cubicBezTo>
                  <a:pt x="6" y="1"/>
                  <a:pt x="6" y="1"/>
                  <a:pt x="6" y="1"/>
                </a:cubicBezTo>
                <a:cubicBezTo>
                  <a:pt x="6" y="1"/>
                  <a:pt x="5" y="0"/>
                  <a:pt x="5" y="0"/>
                </a:cubicBezTo>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36" name="Freeform 2670"/>
          <p:cNvSpPr>
            <a:spLocks/>
          </p:cNvSpPr>
          <p:nvPr/>
        </p:nvSpPr>
        <p:spPr bwMode="auto">
          <a:xfrm rot="16200000">
            <a:off x="9827369" y="2500974"/>
            <a:ext cx="56542" cy="61157"/>
          </a:xfrm>
          <a:custGeom>
            <a:avLst/>
            <a:gdLst>
              <a:gd name="T0" fmla="*/ 35 w 39"/>
              <a:gd name="T1" fmla="*/ 31 h 42"/>
              <a:gd name="T2" fmla="*/ 2 w 39"/>
              <a:gd name="T3" fmla="*/ 35 h 42"/>
              <a:gd name="T4" fmla="*/ 0 w 39"/>
              <a:gd name="T5" fmla="*/ 34 h 42"/>
              <a:gd name="T6" fmla="*/ 11 w 39"/>
              <a:gd name="T7" fmla="*/ 18 h 42"/>
              <a:gd name="T8" fmla="*/ 17 w 39"/>
              <a:gd name="T9" fmla="*/ 0 h 42"/>
              <a:gd name="T10" fmla="*/ 20 w 39"/>
              <a:gd name="T11" fmla="*/ 2 h 42"/>
              <a:gd name="T12" fmla="*/ 35 w 39"/>
              <a:gd name="T13" fmla="*/ 31 h 42"/>
            </a:gdLst>
            <a:ahLst/>
            <a:cxnLst>
              <a:cxn ang="0">
                <a:pos x="T0" y="T1"/>
              </a:cxn>
              <a:cxn ang="0">
                <a:pos x="T2" y="T3"/>
              </a:cxn>
              <a:cxn ang="0">
                <a:pos x="T4" y="T5"/>
              </a:cxn>
              <a:cxn ang="0">
                <a:pos x="T6" y="T7"/>
              </a:cxn>
              <a:cxn ang="0">
                <a:pos x="T8" y="T9"/>
              </a:cxn>
              <a:cxn ang="0">
                <a:pos x="T10" y="T11"/>
              </a:cxn>
              <a:cxn ang="0">
                <a:pos x="T12" y="T13"/>
              </a:cxn>
            </a:cxnLst>
            <a:rect l="0" t="0" r="r" b="b"/>
            <a:pathLst>
              <a:path w="39" h="42">
                <a:moveTo>
                  <a:pt x="35" y="31"/>
                </a:moveTo>
                <a:cubicBezTo>
                  <a:pt x="30" y="40"/>
                  <a:pt x="15" y="42"/>
                  <a:pt x="2" y="35"/>
                </a:cubicBezTo>
                <a:cubicBezTo>
                  <a:pt x="1" y="35"/>
                  <a:pt x="1" y="34"/>
                  <a:pt x="0" y="34"/>
                </a:cubicBezTo>
                <a:cubicBezTo>
                  <a:pt x="4" y="30"/>
                  <a:pt x="8" y="25"/>
                  <a:pt x="11" y="18"/>
                </a:cubicBezTo>
                <a:cubicBezTo>
                  <a:pt x="15" y="12"/>
                  <a:pt x="17" y="6"/>
                  <a:pt x="17" y="0"/>
                </a:cubicBezTo>
                <a:cubicBezTo>
                  <a:pt x="18" y="1"/>
                  <a:pt x="19" y="1"/>
                  <a:pt x="20" y="2"/>
                </a:cubicBezTo>
                <a:cubicBezTo>
                  <a:pt x="33" y="9"/>
                  <a:pt x="39" y="22"/>
                  <a:pt x="35" y="31"/>
                </a:cubicBezTo>
              </a:path>
            </a:pathLst>
          </a:custGeom>
          <a:solidFill>
            <a:srgbClr val="373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37" name="Freeform 2671"/>
          <p:cNvSpPr>
            <a:spLocks noEditPoints="1"/>
          </p:cNvSpPr>
          <p:nvPr/>
        </p:nvSpPr>
        <p:spPr bwMode="auto">
          <a:xfrm rot="16200000">
            <a:off x="9845831" y="2530976"/>
            <a:ext cx="16154" cy="30002"/>
          </a:xfrm>
          <a:custGeom>
            <a:avLst/>
            <a:gdLst>
              <a:gd name="T0" fmla="*/ 6 w 11"/>
              <a:gd name="T1" fmla="*/ 11 h 20"/>
              <a:gd name="T2" fmla="*/ 1 w 11"/>
              <a:gd name="T3" fmla="*/ 18 h 20"/>
              <a:gd name="T4" fmla="*/ 0 w 11"/>
              <a:gd name="T5" fmla="*/ 20 h 20"/>
              <a:gd name="T6" fmla="*/ 6 w 11"/>
              <a:gd name="T7" fmla="*/ 11 h 20"/>
              <a:gd name="T8" fmla="*/ 6 w 11"/>
              <a:gd name="T9" fmla="*/ 11 h 20"/>
              <a:gd name="T10" fmla="*/ 11 w 11"/>
              <a:gd name="T11" fmla="*/ 0 h 20"/>
              <a:gd name="T12" fmla="*/ 11 w 11"/>
              <a:gd name="T13" fmla="*/ 0 h 20"/>
              <a:gd name="T14" fmla="*/ 7 w 11"/>
              <a:gd name="T15" fmla="*/ 8 h 20"/>
              <a:gd name="T16" fmla="*/ 6 w 11"/>
              <a:gd name="T17" fmla="*/ 11 h 20"/>
              <a:gd name="T18" fmla="*/ 6 w 11"/>
              <a:gd name="T19" fmla="*/ 11 h 20"/>
              <a:gd name="T20" fmla="*/ 7 w 11"/>
              <a:gd name="T21" fmla="*/ 8 h 20"/>
              <a:gd name="T22" fmla="*/ 11 w 11"/>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20">
                <a:moveTo>
                  <a:pt x="6" y="11"/>
                </a:moveTo>
                <a:cubicBezTo>
                  <a:pt x="4" y="14"/>
                  <a:pt x="3" y="16"/>
                  <a:pt x="1" y="18"/>
                </a:cubicBezTo>
                <a:cubicBezTo>
                  <a:pt x="1" y="19"/>
                  <a:pt x="0" y="19"/>
                  <a:pt x="0" y="20"/>
                </a:cubicBezTo>
                <a:cubicBezTo>
                  <a:pt x="2" y="17"/>
                  <a:pt x="4" y="15"/>
                  <a:pt x="6" y="11"/>
                </a:cubicBezTo>
                <a:cubicBezTo>
                  <a:pt x="6" y="11"/>
                  <a:pt x="6" y="11"/>
                  <a:pt x="6" y="11"/>
                </a:cubicBezTo>
                <a:moveTo>
                  <a:pt x="11" y="0"/>
                </a:moveTo>
                <a:cubicBezTo>
                  <a:pt x="11" y="0"/>
                  <a:pt x="11" y="0"/>
                  <a:pt x="11" y="0"/>
                </a:cubicBezTo>
                <a:cubicBezTo>
                  <a:pt x="10" y="3"/>
                  <a:pt x="9" y="6"/>
                  <a:pt x="7" y="8"/>
                </a:cubicBezTo>
                <a:cubicBezTo>
                  <a:pt x="7" y="10"/>
                  <a:pt x="6" y="10"/>
                  <a:pt x="6" y="11"/>
                </a:cubicBezTo>
                <a:cubicBezTo>
                  <a:pt x="6" y="11"/>
                  <a:pt x="6" y="11"/>
                  <a:pt x="6" y="11"/>
                </a:cubicBezTo>
                <a:cubicBezTo>
                  <a:pt x="6" y="10"/>
                  <a:pt x="7" y="10"/>
                  <a:pt x="7" y="8"/>
                </a:cubicBezTo>
                <a:cubicBezTo>
                  <a:pt x="9" y="6"/>
                  <a:pt x="10" y="3"/>
                  <a:pt x="11" y="0"/>
                </a:cubicBezTo>
              </a:path>
            </a:pathLst>
          </a:custGeom>
          <a:solidFill>
            <a:srgbClr val="151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38" name="Freeform 2672"/>
          <p:cNvSpPr>
            <a:spLocks/>
          </p:cNvSpPr>
          <p:nvPr/>
        </p:nvSpPr>
        <p:spPr bwMode="auto">
          <a:xfrm rot="16200000">
            <a:off x="9835446" y="2518282"/>
            <a:ext cx="31156" cy="51926"/>
          </a:xfrm>
          <a:custGeom>
            <a:avLst/>
            <a:gdLst>
              <a:gd name="T0" fmla="*/ 17 w 22"/>
              <a:gd name="T1" fmla="*/ 0 h 36"/>
              <a:gd name="T2" fmla="*/ 17 w 22"/>
              <a:gd name="T3" fmla="*/ 1 h 36"/>
              <a:gd name="T4" fmla="*/ 17 w 22"/>
              <a:gd name="T5" fmla="*/ 3 h 36"/>
              <a:gd name="T6" fmla="*/ 17 w 22"/>
              <a:gd name="T7" fmla="*/ 3 h 36"/>
              <a:gd name="T8" fmla="*/ 17 w 22"/>
              <a:gd name="T9" fmla="*/ 3 h 36"/>
              <a:gd name="T10" fmla="*/ 17 w 22"/>
              <a:gd name="T11" fmla="*/ 3 h 36"/>
              <a:gd name="T12" fmla="*/ 15 w 22"/>
              <a:gd name="T13" fmla="*/ 10 h 36"/>
              <a:gd name="T14" fmla="*/ 11 w 22"/>
              <a:gd name="T15" fmla="*/ 18 h 36"/>
              <a:gd name="T16" fmla="*/ 10 w 22"/>
              <a:gd name="T17" fmla="*/ 21 h 36"/>
              <a:gd name="T18" fmla="*/ 10 w 22"/>
              <a:gd name="T19" fmla="*/ 21 h 36"/>
              <a:gd name="T20" fmla="*/ 4 w 22"/>
              <a:gd name="T21" fmla="*/ 30 h 36"/>
              <a:gd name="T22" fmla="*/ 0 w 22"/>
              <a:gd name="T23" fmla="*/ 34 h 36"/>
              <a:gd name="T24" fmla="*/ 2 w 22"/>
              <a:gd name="T25" fmla="*/ 35 h 36"/>
              <a:gd name="T26" fmla="*/ 4 w 22"/>
              <a:gd name="T27" fmla="*/ 36 h 36"/>
              <a:gd name="T28" fmla="*/ 4 w 22"/>
              <a:gd name="T29" fmla="*/ 36 h 36"/>
              <a:gd name="T30" fmla="*/ 15 w 22"/>
              <a:gd name="T31" fmla="*/ 21 h 36"/>
              <a:gd name="T32" fmla="*/ 21 w 22"/>
              <a:gd name="T33" fmla="*/ 3 h 36"/>
              <a:gd name="T34" fmla="*/ 22 w 22"/>
              <a:gd name="T35" fmla="*/ 3 h 36"/>
              <a:gd name="T36" fmla="*/ 20 w 22"/>
              <a:gd name="T37" fmla="*/ 2 h 36"/>
              <a:gd name="T38" fmla="*/ 18 w 22"/>
              <a:gd name="T39" fmla="*/ 1 h 36"/>
              <a:gd name="T40" fmla="*/ 17 w 22"/>
              <a:gd name="T4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36">
                <a:moveTo>
                  <a:pt x="17" y="0"/>
                </a:moveTo>
                <a:cubicBezTo>
                  <a:pt x="17" y="1"/>
                  <a:pt x="17" y="1"/>
                  <a:pt x="17" y="1"/>
                </a:cubicBezTo>
                <a:cubicBezTo>
                  <a:pt x="17" y="2"/>
                  <a:pt x="17" y="2"/>
                  <a:pt x="17" y="3"/>
                </a:cubicBezTo>
                <a:cubicBezTo>
                  <a:pt x="17" y="3"/>
                  <a:pt x="17" y="3"/>
                  <a:pt x="17" y="3"/>
                </a:cubicBezTo>
                <a:cubicBezTo>
                  <a:pt x="17" y="3"/>
                  <a:pt x="17" y="3"/>
                  <a:pt x="17" y="3"/>
                </a:cubicBezTo>
                <a:cubicBezTo>
                  <a:pt x="17" y="3"/>
                  <a:pt x="17" y="3"/>
                  <a:pt x="17" y="3"/>
                </a:cubicBezTo>
                <a:cubicBezTo>
                  <a:pt x="17" y="5"/>
                  <a:pt x="16" y="8"/>
                  <a:pt x="15" y="10"/>
                </a:cubicBezTo>
                <a:cubicBezTo>
                  <a:pt x="14" y="13"/>
                  <a:pt x="13" y="16"/>
                  <a:pt x="11" y="18"/>
                </a:cubicBezTo>
                <a:cubicBezTo>
                  <a:pt x="11" y="20"/>
                  <a:pt x="10" y="20"/>
                  <a:pt x="10" y="21"/>
                </a:cubicBezTo>
                <a:cubicBezTo>
                  <a:pt x="10" y="21"/>
                  <a:pt x="10" y="21"/>
                  <a:pt x="10" y="21"/>
                </a:cubicBezTo>
                <a:cubicBezTo>
                  <a:pt x="8" y="25"/>
                  <a:pt x="6" y="27"/>
                  <a:pt x="4" y="30"/>
                </a:cubicBezTo>
                <a:cubicBezTo>
                  <a:pt x="2" y="31"/>
                  <a:pt x="1" y="32"/>
                  <a:pt x="0" y="34"/>
                </a:cubicBezTo>
                <a:cubicBezTo>
                  <a:pt x="1" y="34"/>
                  <a:pt x="1" y="35"/>
                  <a:pt x="2" y="35"/>
                </a:cubicBezTo>
                <a:cubicBezTo>
                  <a:pt x="3" y="36"/>
                  <a:pt x="4" y="36"/>
                  <a:pt x="4" y="36"/>
                </a:cubicBezTo>
                <a:cubicBezTo>
                  <a:pt x="4" y="36"/>
                  <a:pt x="4" y="36"/>
                  <a:pt x="4" y="36"/>
                </a:cubicBezTo>
                <a:cubicBezTo>
                  <a:pt x="8" y="32"/>
                  <a:pt x="12" y="27"/>
                  <a:pt x="15" y="21"/>
                </a:cubicBezTo>
                <a:cubicBezTo>
                  <a:pt x="18" y="14"/>
                  <a:pt x="21" y="8"/>
                  <a:pt x="21" y="3"/>
                </a:cubicBezTo>
                <a:cubicBezTo>
                  <a:pt x="22" y="3"/>
                  <a:pt x="22" y="3"/>
                  <a:pt x="22" y="3"/>
                </a:cubicBezTo>
                <a:cubicBezTo>
                  <a:pt x="22" y="3"/>
                  <a:pt x="21" y="2"/>
                  <a:pt x="20" y="2"/>
                </a:cubicBezTo>
                <a:cubicBezTo>
                  <a:pt x="19" y="1"/>
                  <a:pt x="18" y="1"/>
                  <a:pt x="18" y="1"/>
                </a:cubicBezTo>
                <a:cubicBezTo>
                  <a:pt x="18" y="1"/>
                  <a:pt x="17" y="0"/>
                  <a:pt x="17" y="0"/>
                </a:cubicBezTo>
              </a:path>
            </a:pathLst>
          </a:custGeom>
          <a:solidFill>
            <a:srgbClr val="2C2E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39" name="Freeform 2673"/>
          <p:cNvSpPr>
            <a:spLocks/>
          </p:cNvSpPr>
          <p:nvPr/>
        </p:nvSpPr>
        <p:spPr bwMode="auto">
          <a:xfrm rot="16200000">
            <a:off x="9796791" y="2554631"/>
            <a:ext cx="54234" cy="83081"/>
          </a:xfrm>
          <a:custGeom>
            <a:avLst/>
            <a:gdLst>
              <a:gd name="T0" fmla="*/ 29 w 37"/>
              <a:gd name="T1" fmla="*/ 34 h 57"/>
              <a:gd name="T2" fmla="*/ 3 w 37"/>
              <a:gd name="T3" fmla="*/ 53 h 57"/>
              <a:gd name="T4" fmla="*/ 0 w 37"/>
              <a:gd name="T5" fmla="*/ 52 h 57"/>
              <a:gd name="T6" fmla="*/ 26 w 37"/>
              <a:gd name="T7" fmla="*/ 32 h 57"/>
              <a:gd name="T8" fmla="*/ 28 w 37"/>
              <a:gd name="T9" fmla="*/ 0 h 57"/>
              <a:gd name="T10" fmla="*/ 31 w 37"/>
              <a:gd name="T11" fmla="*/ 2 h 57"/>
              <a:gd name="T12" fmla="*/ 29 w 37"/>
              <a:gd name="T13" fmla="*/ 34 h 57"/>
            </a:gdLst>
            <a:ahLst/>
            <a:cxnLst>
              <a:cxn ang="0">
                <a:pos x="T0" y="T1"/>
              </a:cxn>
              <a:cxn ang="0">
                <a:pos x="T2" y="T3"/>
              </a:cxn>
              <a:cxn ang="0">
                <a:pos x="T4" y="T5"/>
              </a:cxn>
              <a:cxn ang="0">
                <a:pos x="T6" y="T7"/>
              </a:cxn>
              <a:cxn ang="0">
                <a:pos x="T8" y="T9"/>
              </a:cxn>
              <a:cxn ang="0">
                <a:pos x="T10" y="T11"/>
              </a:cxn>
              <a:cxn ang="0">
                <a:pos x="T12" y="T13"/>
              </a:cxn>
            </a:cxnLst>
            <a:rect l="0" t="0" r="r" b="b"/>
            <a:pathLst>
              <a:path w="37" h="57">
                <a:moveTo>
                  <a:pt x="29" y="34"/>
                </a:moveTo>
                <a:cubicBezTo>
                  <a:pt x="21" y="48"/>
                  <a:pt x="10" y="57"/>
                  <a:pt x="3" y="53"/>
                </a:cubicBezTo>
                <a:cubicBezTo>
                  <a:pt x="0" y="52"/>
                  <a:pt x="0" y="52"/>
                  <a:pt x="0" y="52"/>
                </a:cubicBezTo>
                <a:cubicBezTo>
                  <a:pt x="7" y="55"/>
                  <a:pt x="18" y="46"/>
                  <a:pt x="26" y="32"/>
                </a:cubicBezTo>
                <a:cubicBezTo>
                  <a:pt x="33" y="18"/>
                  <a:pt x="34" y="4"/>
                  <a:pt x="28" y="0"/>
                </a:cubicBezTo>
                <a:cubicBezTo>
                  <a:pt x="31" y="2"/>
                  <a:pt x="31" y="2"/>
                  <a:pt x="31" y="2"/>
                </a:cubicBezTo>
                <a:cubicBezTo>
                  <a:pt x="37" y="5"/>
                  <a:pt x="36" y="20"/>
                  <a:pt x="29" y="3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40" name="Freeform 2674"/>
          <p:cNvSpPr>
            <a:spLocks/>
          </p:cNvSpPr>
          <p:nvPr/>
        </p:nvSpPr>
        <p:spPr bwMode="auto">
          <a:xfrm rot="16200000">
            <a:off x="9109641" y="2751371"/>
            <a:ext cx="980818" cy="560796"/>
          </a:xfrm>
          <a:custGeom>
            <a:avLst/>
            <a:gdLst>
              <a:gd name="T0" fmla="*/ 150 w 674"/>
              <a:gd name="T1" fmla="*/ 44 h 385"/>
              <a:gd name="T2" fmla="*/ 112 w 674"/>
              <a:gd name="T3" fmla="*/ 16 h 385"/>
              <a:gd name="T4" fmla="*/ 9 w 674"/>
              <a:gd name="T5" fmla="*/ 0 h 385"/>
              <a:gd name="T6" fmla="*/ 4 w 674"/>
              <a:gd name="T7" fmla="*/ 7 h 385"/>
              <a:gd name="T8" fmla="*/ 0 w 674"/>
              <a:gd name="T9" fmla="*/ 16 h 385"/>
              <a:gd name="T10" fmla="*/ 71 w 674"/>
              <a:gd name="T11" fmla="*/ 93 h 385"/>
              <a:gd name="T12" fmla="*/ 116 w 674"/>
              <a:gd name="T13" fmla="*/ 109 h 385"/>
              <a:gd name="T14" fmla="*/ 647 w 674"/>
              <a:gd name="T15" fmla="*/ 385 h 385"/>
              <a:gd name="T16" fmla="*/ 674 w 674"/>
              <a:gd name="T17" fmla="*/ 333 h 385"/>
              <a:gd name="T18" fmla="*/ 150 w 674"/>
              <a:gd name="T19" fmla="*/ 44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4" h="385">
                <a:moveTo>
                  <a:pt x="150" y="44"/>
                </a:moveTo>
                <a:cubicBezTo>
                  <a:pt x="129" y="33"/>
                  <a:pt x="112" y="16"/>
                  <a:pt x="112" y="16"/>
                </a:cubicBezTo>
                <a:cubicBezTo>
                  <a:pt x="112" y="16"/>
                  <a:pt x="107" y="9"/>
                  <a:pt x="9" y="0"/>
                </a:cubicBezTo>
                <a:cubicBezTo>
                  <a:pt x="8" y="0"/>
                  <a:pt x="6" y="3"/>
                  <a:pt x="4" y="7"/>
                </a:cubicBezTo>
                <a:cubicBezTo>
                  <a:pt x="1" y="12"/>
                  <a:pt x="0" y="16"/>
                  <a:pt x="0" y="16"/>
                </a:cubicBezTo>
                <a:cubicBezTo>
                  <a:pt x="63" y="93"/>
                  <a:pt x="71" y="93"/>
                  <a:pt x="71" y="93"/>
                </a:cubicBezTo>
                <a:cubicBezTo>
                  <a:pt x="72" y="93"/>
                  <a:pt x="94" y="97"/>
                  <a:pt x="116" y="109"/>
                </a:cubicBezTo>
                <a:cubicBezTo>
                  <a:pt x="647" y="385"/>
                  <a:pt x="647" y="385"/>
                  <a:pt x="647" y="385"/>
                </a:cubicBezTo>
                <a:cubicBezTo>
                  <a:pt x="674" y="333"/>
                  <a:pt x="674" y="333"/>
                  <a:pt x="674" y="333"/>
                </a:cubicBezTo>
                <a:cubicBezTo>
                  <a:pt x="150" y="44"/>
                  <a:pt x="150" y="44"/>
                  <a:pt x="150" y="44"/>
                </a:cubicBezTo>
              </a:path>
            </a:pathLst>
          </a:custGeom>
          <a:solidFill>
            <a:srgbClr val="373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41" name="Freeform 2675"/>
          <p:cNvSpPr>
            <a:spLocks/>
          </p:cNvSpPr>
          <p:nvPr/>
        </p:nvSpPr>
        <p:spPr bwMode="auto">
          <a:xfrm rot="16200000">
            <a:off x="9314459" y="3511215"/>
            <a:ext cx="25386" cy="19617"/>
          </a:xfrm>
          <a:custGeom>
            <a:avLst/>
            <a:gdLst>
              <a:gd name="T0" fmla="*/ 5 w 17"/>
              <a:gd name="T1" fmla="*/ 1 h 13"/>
              <a:gd name="T2" fmla="*/ 0 w 17"/>
              <a:gd name="T3" fmla="*/ 2 h 13"/>
              <a:gd name="T4" fmla="*/ 2 w 17"/>
              <a:gd name="T5" fmla="*/ 7 h 13"/>
              <a:gd name="T6" fmla="*/ 13 w 17"/>
              <a:gd name="T7" fmla="*/ 13 h 13"/>
              <a:gd name="T8" fmla="*/ 17 w 17"/>
              <a:gd name="T9" fmla="*/ 7 h 13"/>
              <a:gd name="T10" fmla="*/ 5 w 17"/>
              <a:gd name="T11" fmla="*/ 1 h 13"/>
            </a:gdLst>
            <a:ahLst/>
            <a:cxnLst>
              <a:cxn ang="0">
                <a:pos x="T0" y="T1"/>
              </a:cxn>
              <a:cxn ang="0">
                <a:pos x="T2" y="T3"/>
              </a:cxn>
              <a:cxn ang="0">
                <a:pos x="T4" y="T5"/>
              </a:cxn>
              <a:cxn ang="0">
                <a:pos x="T6" y="T7"/>
              </a:cxn>
              <a:cxn ang="0">
                <a:pos x="T8" y="T9"/>
              </a:cxn>
              <a:cxn ang="0">
                <a:pos x="T10" y="T11"/>
              </a:cxn>
            </a:cxnLst>
            <a:rect l="0" t="0" r="r" b="b"/>
            <a:pathLst>
              <a:path w="17" h="13">
                <a:moveTo>
                  <a:pt x="5" y="1"/>
                </a:moveTo>
                <a:cubicBezTo>
                  <a:pt x="4" y="0"/>
                  <a:pt x="1" y="1"/>
                  <a:pt x="0" y="2"/>
                </a:cubicBezTo>
                <a:cubicBezTo>
                  <a:pt x="0" y="4"/>
                  <a:pt x="0" y="6"/>
                  <a:pt x="2" y="7"/>
                </a:cubicBezTo>
                <a:cubicBezTo>
                  <a:pt x="13" y="13"/>
                  <a:pt x="13" y="13"/>
                  <a:pt x="13" y="13"/>
                </a:cubicBezTo>
                <a:cubicBezTo>
                  <a:pt x="17" y="7"/>
                  <a:pt x="17" y="7"/>
                  <a:pt x="17" y="7"/>
                </a:cubicBezTo>
                <a:cubicBezTo>
                  <a:pt x="5" y="1"/>
                  <a:pt x="5" y="1"/>
                  <a:pt x="5" y="1"/>
                </a:cubicBezTo>
              </a:path>
            </a:pathLst>
          </a:custGeom>
          <a:solidFill>
            <a:srgbClr val="373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42" name="Freeform 2676"/>
          <p:cNvSpPr>
            <a:spLocks/>
          </p:cNvSpPr>
          <p:nvPr/>
        </p:nvSpPr>
        <p:spPr bwMode="auto">
          <a:xfrm rot="16200000">
            <a:off x="9316767" y="3514677"/>
            <a:ext cx="19617" cy="18463"/>
          </a:xfrm>
          <a:custGeom>
            <a:avLst/>
            <a:gdLst>
              <a:gd name="T0" fmla="*/ 12 w 13"/>
              <a:gd name="T1" fmla="*/ 8 h 12"/>
              <a:gd name="T2" fmla="*/ 10 w 13"/>
              <a:gd name="T3" fmla="*/ 12 h 12"/>
              <a:gd name="T4" fmla="*/ 2 w 13"/>
              <a:gd name="T5" fmla="*/ 7 h 12"/>
              <a:gd name="T6" fmla="*/ 0 w 13"/>
              <a:gd name="T7" fmla="*/ 2 h 12"/>
              <a:gd name="T8" fmla="*/ 5 w 13"/>
              <a:gd name="T9" fmla="*/ 1 h 12"/>
              <a:gd name="T10" fmla="*/ 13 w 13"/>
              <a:gd name="T11" fmla="*/ 5 h 12"/>
              <a:gd name="T12" fmla="*/ 12 w 13"/>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13" h="12">
                <a:moveTo>
                  <a:pt x="12" y="8"/>
                </a:moveTo>
                <a:cubicBezTo>
                  <a:pt x="11" y="10"/>
                  <a:pt x="10" y="11"/>
                  <a:pt x="10" y="12"/>
                </a:cubicBezTo>
                <a:cubicBezTo>
                  <a:pt x="2" y="7"/>
                  <a:pt x="2" y="7"/>
                  <a:pt x="2" y="7"/>
                </a:cubicBezTo>
                <a:cubicBezTo>
                  <a:pt x="0" y="6"/>
                  <a:pt x="0" y="4"/>
                  <a:pt x="0" y="2"/>
                </a:cubicBezTo>
                <a:cubicBezTo>
                  <a:pt x="1" y="1"/>
                  <a:pt x="4" y="0"/>
                  <a:pt x="5" y="1"/>
                </a:cubicBezTo>
                <a:cubicBezTo>
                  <a:pt x="13" y="5"/>
                  <a:pt x="13" y="5"/>
                  <a:pt x="13" y="5"/>
                </a:cubicBezTo>
                <a:cubicBezTo>
                  <a:pt x="13" y="6"/>
                  <a:pt x="12" y="7"/>
                  <a:pt x="12" y="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43" name="Freeform 2677"/>
          <p:cNvSpPr>
            <a:spLocks/>
          </p:cNvSpPr>
          <p:nvPr/>
        </p:nvSpPr>
        <p:spPr bwMode="auto">
          <a:xfrm rot="16200000">
            <a:off x="9305805" y="3373324"/>
            <a:ext cx="162701" cy="135007"/>
          </a:xfrm>
          <a:custGeom>
            <a:avLst/>
            <a:gdLst>
              <a:gd name="T0" fmla="*/ 98 w 112"/>
              <a:gd name="T1" fmla="*/ 58 h 93"/>
              <a:gd name="T2" fmla="*/ 71 w 112"/>
              <a:gd name="T3" fmla="*/ 93 h 93"/>
              <a:gd name="T4" fmla="*/ 0 w 112"/>
              <a:gd name="T5" fmla="*/ 16 h 93"/>
              <a:gd name="T6" fmla="*/ 4 w 112"/>
              <a:gd name="T7" fmla="*/ 7 h 93"/>
              <a:gd name="T8" fmla="*/ 9 w 112"/>
              <a:gd name="T9" fmla="*/ 0 h 93"/>
              <a:gd name="T10" fmla="*/ 112 w 112"/>
              <a:gd name="T11" fmla="*/ 16 h 93"/>
              <a:gd name="T12" fmla="*/ 98 w 112"/>
              <a:gd name="T13" fmla="*/ 58 h 93"/>
            </a:gdLst>
            <a:ahLst/>
            <a:cxnLst>
              <a:cxn ang="0">
                <a:pos x="T0" y="T1"/>
              </a:cxn>
              <a:cxn ang="0">
                <a:pos x="T2" y="T3"/>
              </a:cxn>
              <a:cxn ang="0">
                <a:pos x="T4" y="T5"/>
              </a:cxn>
              <a:cxn ang="0">
                <a:pos x="T6" y="T7"/>
              </a:cxn>
              <a:cxn ang="0">
                <a:pos x="T8" y="T9"/>
              </a:cxn>
              <a:cxn ang="0">
                <a:pos x="T10" y="T11"/>
              </a:cxn>
              <a:cxn ang="0">
                <a:pos x="T12" y="T13"/>
              </a:cxn>
            </a:cxnLst>
            <a:rect l="0" t="0" r="r" b="b"/>
            <a:pathLst>
              <a:path w="112" h="93">
                <a:moveTo>
                  <a:pt x="98" y="58"/>
                </a:moveTo>
                <a:cubicBezTo>
                  <a:pt x="90" y="73"/>
                  <a:pt x="81" y="85"/>
                  <a:pt x="71" y="93"/>
                </a:cubicBezTo>
                <a:cubicBezTo>
                  <a:pt x="70" y="92"/>
                  <a:pt x="58" y="87"/>
                  <a:pt x="0" y="16"/>
                </a:cubicBezTo>
                <a:cubicBezTo>
                  <a:pt x="0" y="16"/>
                  <a:pt x="1" y="12"/>
                  <a:pt x="4" y="7"/>
                </a:cubicBezTo>
                <a:cubicBezTo>
                  <a:pt x="6" y="3"/>
                  <a:pt x="8" y="0"/>
                  <a:pt x="9" y="0"/>
                </a:cubicBezTo>
                <a:cubicBezTo>
                  <a:pt x="100" y="9"/>
                  <a:pt x="111" y="15"/>
                  <a:pt x="112" y="16"/>
                </a:cubicBezTo>
                <a:cubicBezTo>
                  <a:pt x="111" y="28"/>
                  <a:pt x="106" y="43"/>
                  <a:pt x="98" y="58"/>
                </a:cubicBezTo>
              </a:path>
            </a:pathLst>
          </a:custGeom>
          <a:solidFill>
            <a:srgbClr val="27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44" name="Freeform 2678"/>
          <p:cNvSpPr>
            <a:spLocks/>
          </p:cNvSpPr>
          <p:nvPr/>
        </p:nvSpPr>
        <p:spPr bwMode="auto">
          <a:xfrm rot="16200000">
            <a:off x="9354845" y="3366977"/>
            <a:ext cx="57695" cy="100390"/>
          </a:xfrm>
          <a:custGeom>
            <a:avLst/>
            <a:gdLst>
              <a:gd name="T0" fmla="*/ 28 w 40"/>
              <a:gd name="T1" fmla="*/ 38 h 69"/>
              <a:gd name="T2" fmla="*/ 3 w 40"/>
              <a:gd name="T3" fmla="*/ 69 h 69"/>
              <a:gd name="T4" fmla="*/ 0 w 40"/>
              <a:gd name="T5" fmla="*/ 65 h 69"/>
              <a:gd name="T6" fmla="*/ 23 w 40"/>
              <a:gd name="T7" fmla="*/ 36 h 69"/>
              <a:gd name="T8" fmla="*/ 35 w 40"/>
              <a:gd name="T9" fmla="*/ 0 h 69"/>
              <a:gd name="T10" fmla="*/ 40 w 40"/>
              <a:gd name="T11" fmla="*/ 1 h 69"/>
              <a:gd name="T12" fmla="*/ 28 w 40"/>
              <a:gd name="T13" fmla="*/ 38 h 69"/>
            </a:gdLst>
            <a:ahLst/>
            <a:cxnLst>
              <a:cxn ang="0">
                <a:pos x="T0" y="T1"/>
              </a:cxn>
              <a:cxn ang="0">
                <a:pos x="T2" y="T3"/>
              </a:cxn>
              <a:cxn ang="0">
                <a:pos x="T4" y="T5"/>
              </a:cxn>
              <a:cxn ang="0">
                <a:pos x="T6" y="T7"/>
              </a:cxn>
              <a:cxn ang="0">
                <a:pos x="T8" y="T9"/>
              </a:cxn>
              <a:cxn ang="0">
                <a:pos x="T10" y="T11"/>
              </a:cxn>
              <a:cxn ang="0">
                <a:pos x="T12" y="T13"/>
              </a:cxn>
            </a:cxnLst>
            <a:rect l="0" t="0" r="r" b="b"/>
            <a:pathLst>
              <a:path w="40" h="69">
                <a:moveTo>
                  <a:pt x="28" y="38"/>
                </a:moveTo>
                <a:cubicBezTo>
                  <a:pt x="21" y="52"/>
                  <a:pt x="12" y="63"/>
                  <a:pt x="3" y="69"/>
                </a:cubicBezTo>
                <a:cubicBezTo>
                  <a:pt x="2" y="68"/>
                  <a:pt x="1" y="67"/>
                  <a:pt x="0" y="65"/>
                </a:cubicBezTo>
                <a:cubicBezTo>
                  <a:pt x="8" y="59"/>
                  <a:pt x="16" y="48"/>
                  <a:pt x="23" y="36"/>
                </a:cubicBezTo>
                <a:cubicBezTo>
                  <a:pt x="30" y="23"/>
                  <a:pt x="34" y="10"/>
                  <a:pt x="35" y="0"/>
                </a:cubicBezTo>
                <a:cubicBezTo>
                  <a:pt x="37" y="0"/>
                  <a:pt x="38" y="0"/>
                  <a:pt x="40" y="1"/>
                </a:cubicBezTo>
                <a:cubicBezTo>
                  <a:pt x="40" y="11"/>
                  <a:pt x="36" y="25"/>
                  <a:pt x="28" y="38"/>
                </a:cubicBezTo>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45" name="Freeform 2679"/>
          <p:cNvSpPr>
            <a:spLocks/>
          </p:cNvSpPr>
          <p:nvPr/>
        </p:nvSpPr>
        <p:spPr bwMode="auto">
          <a:xfrm rot="16200000">
            <a:off x="9339845" y="3430443"/>
            <a:ext cx="39232" cy="65773"/>
          </a:xfrm>
          <a:custGeom>
            <a:avLst/>
            <a:gdLst>
              <a:gd name="T0" fmla="*/ 17 w 27"/>
              <a:gd name="T1" fmla="*/ 24 h 45"/>
              <a:gd name="T2" fmla="*/ 2 w 27"/>
              <a:gd name="T3" fmla="*/ 45 h 45"/>
              <a:gd name="T4" fmla="*/ 0 w 27"/>
              <a:gd name="T5" fmla="*/ 43 h 45"/>
              <a:gd name="T6" fmla="*/ 14 w 27"/>
              <a:gd name="T7" fmla="*/ 23 h 45"/>
              <a:gd name="T8" fmla="*/ 24 w 27"/>
              <a:gd name="T9" fmla="*/ 0 h 45"/>
              <a:gd name="T10" fmla="*/ 27 w 27"/>
              <a:gd name="T11" fmla="*/ 0 h 45"/>
              <a:gd name="T12" fmla="*/ 17 w 27"/>
              <a:gd name="T13" fmla="*/ 24 h 45"/>
            </a:gdLst>
            <a:ahLst/>
            <a:cxnLst>
              <a:cxn ang="0">
                <a:pos x="T0" y="T1"/>
              </a:cxn>
              <a:cxn ang="0">
                <a:pos x="T2" y="T3"/>
              </a:cxn>
              <a:cxn ang="0">
                <a:pos x="T4" y="T5"/>
              </a:cxn>
              <a:cxn ang="0">
                <a:pos x="T6" y="T7"/>
              </a:cxn>
              <a:cxn ang="0">
                <a:pos x="T8" y="T9"/>
              </a:cxn>
              <a:cxn ang="0">
                <a:pos x="T10" y="T11"/>
              </a:cxn>
              <a:cxn ang="0">
                <a:pos x="T12" y="T13"/>
              </a:cxn>
            </a:cxnLst>
            <a:rect l="0" t="0" r="r" b="b"/>
            <a:pathLst>
              <a:path w="27" h="45">
                <a:moveTo>
                  <a:pt x="17" y="24"/>
                </a:moveTo>
                <a:cubicBezTo>
                  <a:pt x="12" y="32"/>
                  <a:pt x="7" y="40"/>
                  <a:pt x="2" y="45"/>
                </a:cubicBezTo>
                <a:cubicBezTo>
                  <a:pt x="2" y="45"/>
                  <a:pt x="1" y="44"/>
                  <a:pt x="0" y="43"/>
                </a:cubicBezTo>
                <a:cubicBezTo>
                  <a:pt x="5" y="38"/>
                  <a:pt x="10" y="31"/>
                  <a:pt x="14" y="23"/>
                </a:cubicBezTo>
                <a:cubicBezTo>
                  <a:pt x="19" y="15"/>
                  <a:pt x="22" y="7"/>
                  <a:pt x="24" y="0"/>
                </a:cubicBezTo>
                <a:cubicBezTo>
                  <a:pt x="25" y="0"/>
                  <a:pt x="26" y="0"/>
                  <a:pt x="27" y="0"/>
                </a:cubicBezTo>
                <a:cubicBezTo>
                  <a:pt x="25" y="7"/>
                  <a:pt x="21" y="16"/>
                  <a:pt x="17" y="2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46" name="Freeform 2680"/>
          <p:cNvSpPr>
            <a:spLocks noEditPoints="1"/>
          </p:cNvSpPr>
          <p:nvPr/>
        </p:nvSpPr>
        <p:spPr bwMode="auto">
          <a:xfrm rot="16200000">
            <a:off x="9295420" y="3426404"/>
            <a:ext cx="121159" cy="58849"/>
          </a:xfrm>
          <a:custGeom>
            <a:avLst/>
            <a:gdLst>
              <a:gd name="T0" fmla="*/ 79 w 83"/>
              <a:gd name="T1" fmla="*/ 37 h 40"/>
              <a:gd name="T2" fmla="*/ 78 w 83"/>
              <a:gd name="T3" fmla="*/ 40 h 40"/>
              <a:gd name="T4" fmla="*/ 78 w 83"/>
              <a:gd name="T5" fmla="*/ 40 h 40"/>
              <a:gd name="T6" fmla="*/ 79 w 83"/>
              <a:gd name="T7" fmla="*/ 37 h 40"/>
              <a:gd name="T8" fmla="*/ 83 w 83"/>
              <a:gd name="T9" fmla="*/ 27 h 40"/>
              <a:gd name="T10" fmla="*/ 81 w 83"/>
              <a:gd name="T11" fmla="*/ 32 h 40"/>
              <a:gd name="T12" fmla="*/ 83 w 83"/>
              <a:gd name="T13" fmla="*/ 29 h 40"/>
              <a:gd name="T14" fmla="*/ 83 w 83"/>
              <a:gd name="T15" fmla="*/ 27 h 40"/>
              <a:gd name="T16" fmla="*/ 45 w 83"/>
              <a:gd name="T17" fmla="*/ 14 h 40"/>
              <a:gd name="T18" fmla="*/ 41 w 83"/>
              <a:gd name="T19" fmla="*/ 22 h 40"/>
              <a:gd name="T20" fmla="*/ 72 w 83"/>
              <a:gd name="T21" fmla="*/ 37 h 40"/>
              <a:gd name="T22" fmla="*/ 78 w 83"/>
              <a:gd name="T23" fmla="*/ 24 h 40"/>
              <a:gd name="T24" fmla="*/ 45 w 83"/>
              <a:gd name="T25" fmla="*/ 14 h 40"/>
              <a:gd name="T26" fmla="*/ 1 w 83"/>
              <a:gd name="T27" fmla="*/ 0 h 40"/>
              <a:gd name="T28" fmla="*/ 1 w 83"/>
              <a:gd name="T29" fmla="*/ 0 h 40"/>
              <a:gd name="T30" fmla="*/ 0 w 83"/>
              <a:gd name="T31" fmla="*/ 2 h 40"/>
              <a:gd name="T32" fmla="*/ 38 w 83"/>
              <a:gd name="T33" fmla="*/ 21 h 40"/>
              <a:gd name="T34" fmla="*/ 42 w 83"/>
              <a:gd name="T35" fmla="*/ 13 h 40"/>
              <a:gd name="T36" fmla="*/ 1 w 83"/>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40">
                <a:moveTo>
                  <a:pt x="79" y="37"/>
                </a:moveTo>
                <a:cubicBezTo>
                  <a:pt x="79" y="38"/>
                  <a:pt x="78" y="39"/>
                  <a:pt x="78" y="40"/>
                </a:cubicBezTo>
                <a:cubicBezTo>
                  <a:pt x="78" y="40"/>
                  <a:pt x="78" y="40"/>
                  <a:pt x="78" y="40"/>
                </a:cubicBezTo>
                <a:cubicBezTo>
                  <a:pt x="78" y="40"/>
                  <a:pt x="78" y="39"/>
                  <a:pt x="79" y="37"/>
                </a:cubicBezTo>
                <a:moveTo>
                  <a:pt x="83" y="27"/>
                </a:moveTo>
                <a:cubicBezTo>
                  <a:pt x="83" y="29"/>
                  <a:pt x="82" y="31"/>
                  <a:pt x="81" y="32"/>
                </a:cubicBezTo>
                <a:cubicBezTo>
                  <a:pt x="82" y="31"/>
                  <a:pt x="83" y="29"/>
                  <a:pt x="83" y="29"/>
                </a:cubicBezTo>
                <a:cubicBezTo>
                  <a:pt x="83" y="27"/>
                  <a:pt x="83" y="27"/>
                  <a:pt x="83" y="27"/>
                </a:cubicBezTo>
                <a:moveTo>
                  <a:pt x="45" y="14"/>
                </a:moveTo>
                <a:cubicBezTo>
                  <a:pt x="44" y="16"/>
                  <a:pt x="42" y="19"/>
                  <a:pt x="41" y="22"/>
                </a:cubicBezTo>
                <a:cubicBezTo>
                  <a:pt x="72" y="37"/>
                  <a:pt x="72" y="37"/>
                  <a:pt x="72" y="37"/>
                </a:cubicBezTo>
                <a:cubicBezTo>
                  <a:pt x="75" y="33"/>
                  <a:pt x="77" y="28"/>
                  <a:pt x="78" y="24"/>
                </a:cubicBezTo>
                <a:cubicBezTo>
                  <a:pt x="45" y="14"/>
                  <a:pt x="45" y="14"/>
                  <a:pt x="45" y="14"/>
                </a:cubicBezTo>
                <a:moveTo>
                  <a:pt x="1" y="0"/>
                </a:moveTo>
                <a:cubicBezTo>
                  <a:pt x="1" y="0"/>
                  <a:pt x="1" y="0"/>
                  <a:pt x="1" y="0"/>
                </a:cubicBezTo>
                <a:cubicBezTo>
                  <a:pt x="0" y="2"/>
                  <a:pt x="0" y="2"/>
                  <a:pt x="0" y="2"/>
                </a:cubicBezTo>
                <a:cubicBezTo>
                  <a:pt x="38" y="21"/>
                  <a:pt x="38" y="21"/>
                  <a:pt x="38" y="21"/>
                </a:cubicBezTo>
                <a:cubicBezTo>
                  <a:pt x="40" y="18"/>
                  <a:pt x="41" y="16"/>
                  <a:pt x="42" y="13"/>
                </a:cubicBezTo>
                <a:cubicBezTo>
                  <a:pt x="1" y="0"/>
                  <a:pt x="1" y="0"/>
                  <a:pt x="1" y="0"/>
                </a:cubicBezTo>
              </a:path>
            </a:pathLst>
          </a:custGeom>
          <a:solidFill>
            <a:srgbClr val="525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47" name="Freeform 2681"/>
          <p:cNvSpPr>
            <a:spLocks/>
          </p:cNvSpPr>
          <p:nvPr/>
        </p:nvSpPr>
        <p:spPr bwMode="auto">
          <a:xfrm rot="16200000">
            <a:off x="9364654" y="3390633"/>
            <a:ext cx="17309" cy="24232"/>
          </a:xfrm>
          <a:custGeom>
            <a:avLst/>
            <a:gdLst>
              <a:gd name="T0" fmla="*/ 6 w 12"/>
              <a:gd name="T1" fmla="*/ 0 h 16"/>
              <a:gd name="T2" fmla="*/ 0 w 12"/>
              <a:gd name="T3" fmla="*/ 13 h 16"/>
              <a:gd name="T4" fmla="*/ 6 w 12"/>
              <a:gd name="T5" fmla="*/ 16 h 16"/>
              <a:gd name="T6" fmla="*/ 7 w 12"/>
              <a:gd name="T7" fmla="*/ 13 h 16"/>
              <a:gd name="T8" fmla="*/ 9 w 12"/>
              <a:gd name="T9" fmla="*/ 8 h 16"/>
              <a:gd name="T10" fmla="*/ 9 w 12"/>
              <a:gd name="T11" fmla="*/ 8 h 16"/>
              <a:gd name="T12" fmla="*/ 11 w 12"/>
              <a:gd name="T13" fmla="*/ 3 h 16"/>
              <a:gd name="T14" fmla="*/ 12 w 12"/>
              <a:gd name="T15" fmla="*/ 2 h 16"/>
              <a:gd name="T16" fmla="*/ 6 w 12"/>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6">
                <a:moveTo>
                  <a:pt x="6" y="0"/>
                </a:moveTo>
                <a:cubicBezTo>
                  <a:pt x="5" y="4"/>
                  <a:pt x="3" y="9"/>
                  <a:pt x="0" y="13"/>
                </a:cubicBezTo>
                <a:cubicBezTo>
                  <a:pt x="6" y="16"/>
                  <a:pt x="6" y="16"/>
                  <a:pt x="6" y="16"/>
                </a:cubicBezTo>
                <a:cubicBezTo>
                  <a:pt x="6" y="15"/>
                  <a:pt x="7" y="14"/>
                  <a:pt x="7" y="13"/>
                </a:cubicBezTo>
                <a:cubicBezTo>
                  <a:pt x="8" y="12"/>
                  <a:pt x="9" y="10"/>
                  <a:pt x="9" y="8"/>
                </a:cubicBezTo>
                <a:cubicBezTo>
                  <a:pt x="9" y="8"/>
                  <a:pt x="9" y="8"/>
                  <a:pt x="9" y="8"/>
                </a:cubicBezTo>
                <a:cubicBezTo>
                  <a:pt x="10" y="7"/>
                  <a:pt x="11" y="5"/>
                  <a:pt x="11" y="3"/>
                </a:cubicBezTo>
                <a:cubicBezTo>
                  <a:pt x="12" y="2"/>
                  <a:pt x="12" y="2"/>
                  <a:pt x="12" y="2"/>
                </a:cubicBezTo>
                <a:cubicBezTo>
                  <a:pt x="6" y="0"/>
                  <a:pt x="6" y="0"/>
                  <a:pt x="6" y="0"/>
                </a:cubicBezTo>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48" name="Freeform 2682"/>
          <p:cNvSpPr>
            <a:spLocks/>
          </p:cNvSpPr>
          <p:nvPr/>
        </p:nvSpPr>
        <p:spPr bwMode="auto">
          <a:xfrm rot="16200000">
            <a:off x="9346769" y="3448904"/>
            <a:ext cx="10385" cy="13847"/>
          </a:xfrm>
          <a:custGeom>
            <a:avLst/>
            <a:gdLst>
              <a:gd name="T0" fmla="*/ 4 w 7"/>
              <a:gd name="T1" fmla="*/ 0 h 9"/>
              <a:gd name="T2" fmla="*/ 0 w 7"/>
              <a:gd name="T3" fmla="*/ 8 h 9"/>
              <a:gd name="T4" fmla="*/ 3 w 7"/>
              <a:gd name="T5" fmla="*/ 9 h 9"/>
              <a:gd name="T6" fmla="*/ 7 w 7"/>
              <a:gd name="T7" fmla="*/ 1 h 9"/>
              <a:gd name="T8" fmla="*/ 4 w 7"/>
              <a:gd name="T9" fmla="*/ 0 h 9"/>
            </a:gdLst>
            <a:ahLst/>
            <a:cxnLst>
              <a:cxn ang="0">
                <a:pos x="T0" y="T1"/>
              </a:cxn>
              <a:cxn ang="0">
                <a:pos x="T2" y="T3"/>
              </a:cxn>
              <a:cxn ang="0">
                <a:pos x="T4" y="T5"/>
              </a:cxn>
              <a:cxn ang="0">
                <a:pos x="T6" y="T7"/>
              </a:cxn>
              <a:cxn ang="0">
                <a:pos x="T8" y="T9"/>
              </a:cxn>
            </a:cxnLst>
            <a:rect l="0" t="0" r="r" b="b"/>
            <a:pathLst>
              <a:path w="7" h="9">
                <a:moveTo>
                  <a:pt x="4" y="0"/>
                </a:moveTo>
                <a:cubicBezTo>
                  <a:pt x="3" y="3"/>
                  <a:pt x="2" y="5"/>
                  <a:pt x="0" y="8"/>
                </a:cubicBezTo>
                <a:cubicBezTo>
                  <a:pt x="3" y="9"/>
                  <a:pt x="3" y="9"/>
                  <a:pt x="3" y="9"/>
                </a:cubicBezTo>
                <a:cubicBezTo>
                  <a:pt x="4" y="6"/>
                  <a:pt x="6" y="3"/>
                  <a:pt x="7" y="1"/>
                </a:cubicBezTo>
                <a:cubicBezTo>
                  <a:pt x="4" y="0"/>
                  <a:pt x="4" y="0"/>
                  <a:pt x="4"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49" name="Freeform 2683"/>
          <p:cNvSpPr>
            <a:spLocks/>
          </p:cNvSpPr>
          <p:nvPr/>
        </p:nvSpPr>
        <p:spPr bwMode="auto">
          <a:xfrm rot="16200000">
            <a:off x="9397540" y="3159275"/>
            <a:ext cx="182316" cy="121160"/>
          </a:xfrm>
          <a:custGeom>
            <a:avLst/>
            <a:gdLst>
              <a:gd name="T0" fmla="*/ 117 w 125"/>
              <a:gd name="T1" fmla="*/ 78 h 83"/>
              <a:gd name="T2" fmla="*/ 107 w 125"/>
              <a:gd name="T3" fmla="*/ 81 h 83"/>
              <a:gd name="T4" fmla="*/ 5 w 125"/>
              <a:gd name="T5" fmla="*/ 26 h 83"/>
              <a:gd name="T6" fmla="*/ 2 w 125"/>
              <a:gd name="T7" fmla="*/ 16 h 83"/>
              <a:gd name="T8" fmla="*/ 8 w 125"/>
              <a:gd name="T9" fmla="*/ 5 h 83"/>
              <a:gd name="T10" fmla="*/ 18 w 125"/>
              <a:gd name="T11" fmla="*/ 2 h 83"/>
              <a:gd name="T12" fmla="*/ 120 w 125"/>
              <a:gd name="T13" fmla="*/ 57 h 83"/>
              <a:gd name="T14" fmla="*/ 123 w 125"/>
              <a:gd name="T15" fmla="*/ 67 h 83"/>
              <a:gd name="T16" fmla="*/ 117 w 125"/>
              <a:gd name="T17" fmla="*/ 7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3">
                <a:moveTo>
                  <a:pt x="117" y="78"/>
                </a:moveTo>
                <a:cubicBezTo>
                  <a:pt x="115" y="82"/>
                  <a:pt x="111" y="83"/>
                  <a:pt x="107" y="81"/>
                </a:cubicBezTo>
                <a:cubicBezTo>
                  <a:pt x="5" y="26"/>
                  <a:pt x="5" y="26"/>
                  <a:pt x="5" y="26"/>
                </a:cubicBezTo>
                <a:cubicBezTo>
                  <a:pt x="1" y="24"/>
                  <a:pt x="0" y="20"/>
                  <a:pt x="2" y="16"/>
                </a:cubicBezTo>
                <a:cubicBezTo>
                  <a:pt x="8" y="5"/>
                  <a:pt x="8" y="5"/>
                  <a:pt x="8" y="5"/>
                </a:cubicBezTo>
                <a:cubicBezTo>
                  <a:pt x="10" y="2"/>
                  <a:pt x="14" y="0"/>
                  <a:pt x="18" y="2"/>
                </a:cubicBezTo>
                <a:cubicBezTo>
                  <a:pt x="120" y="57"/>
                  <a:pt x="120" y="57"/>
                  <a:pt x="120" y="57"/>
                </a:cubicBezTo>
                <a:cubicBezTo>
                  <a:pt x="124" y="59"/>
                  <a:pt x="125" y="63"/>
                  <a:pt x="123" y="67"/>
                </a:cubicBezTo>
                <a:lnTo>
                  <a:pt x="117" y="78"/>
                </a:lnTo>
                <a:close/>
              </a:path>
            </a:pathLst>
          </a:custGeom>
          <a:solidFill>
            <a:srgbClr val="2021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50" name="Freeform 2684"/>
          <p:cNvSpPr>
            <a:spLocks/>
          </p:cNvSpPr>
          <p:nvPr/>
        </p:nvSpPr>
        <p:spPr bwMode="auto">
          <a:xfrm rot="16200000">
            <a:off x="9429850" y="3245818"/>
            <a:ext cx="64618" cy="51926"/>
          </a:xfrm>
          <a:custGeom>
            <a:avLst/>
            <a:gdLst>
              <a:gd name="T0" fmla="*/ 35 w 44"/>
              <a:gd name="T1" fmla="*/ 36 h 36"/>
              <a:gd name="T2" fmla="*/ 3 w 44"/>
              <a:gd name="T3" fmla="*/ 19 h 36"/>
              <a:gd name="T4" fmla="*/ 1 w 44"/>
              <a:gd name="T5" fmla="*/ 14 h 36"/>
              <a:gd name="T6" fmla="*/ 7 w 44"/>
              <a:gd name="T7" fmla="*/ 3 h 36"/>
              <a:gd name="T8" fmla="*/ 12 w 44"/>
              <a:gd name="T9" fmla="*/ 1 h 36"/>
              <a:gd name="T10" fmla="*/ 44 w 44"/>
              <a:gd name="T11" fmla="*/ 19 h 36"/>
            </a:gdLst>
            <a:ahLst/>
            <a:cxnLst>
              <a:cxn ang="0">
                <a:pos x="T0" y="T1"/>
              </a:cxn>
              <a:cxn ang="0">
                <a:pos x="T2" y="T3"/>
              </a:cxn>
              <a:cxn ang="0">
                <a:pos x="T4" y="T5"/>
              </a:cxn>
              <a:cxn ang="0">
                <a:pos x="T6" y="T7"/>
              </a:cxn>
              <a:cxn ang="0">
                <a:pos x="T8" y="T9"/>
              </a:cxn>
              <a:cxn ang="0">
                <a:pos x="T10" y="T11"/>
              </a:cxn>
            </a:cxnLst>
            <a:rect l="0" t="0" r="r" b="b"/>
            <a:pathLst>
              <a:path w="44" h="36">
                <a:moveTo>
                  <a:pt x="35" y="36"/>
                </a:moveTo>
                <a:cubicBezTo>
                  <a:pt x="3" y="19"/>
                  <a:pt x="3" y="19"/>
                  <a:pt x="3" y="19"/>
                </a:cubicBezTo>
                <a:cubicBezTo>
                  <a:pt x="1" y="19"/>
                  <a:pt x="0" y="16"/>
                  <a:pt x="1" y="14"/>
                </a:cubicBezTo>
                <a:cubicBezTo>
                  <a:pt x="7" y="3"/>
                  <a:pt x="7" y="3"/>
                  <a:pt x="7" y="3"/>
                </a:cubicBezTo>
                <a:cubicBezTo>
                  <a:pt x="8" y="1"/>
                  <a:pt x="10" y="0"/>
                  <a:pt x="12" y="1"/>
                </a:cubicBezTo>
                <a:cubicBezTo>
                  <a:pt x="44" y="19"/>
                  <a:pt x="44" y="19"/>
                  <a:pt x="44" y="19"/>
                </a:cubicBezTo>
              </a:path>
            </a:pathLst>
          </a:custGeom>
          <a:solidFill>
            <a:srgbClr val="373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51" name="Freeform 2685"/>
          <p:cNvSpPr>
            <a:spLocks/>
          </p:cNvSpPr>
          <p:nvPr/>
        </p:nvSpPr>
        <p:spPr bwMode="auto">
          <a:xfrm rot="16200000">
            <a:off x="9449465" y="3155814"/>
            <a:ext cx="109622" cy="76157"/>
          </a:xfrm>
          <a:custGeom>
            <a:avLst/>
            <a:gdLst>
              <a:gd name="T0" fmla="*/ 9 w 75"/>
              <a:gd name="T1" fmla="*/ 0 h 52"/>
              <a:gd name="T2" fmla="*/ 73 w 75"/>
              <a:gd name="T3" fmla="*/ 33 h 52"/>
              <a:gd name="T4" fmla="*/ 74 w 75"/>
              <a:gd name="T5" fmla="*/ 38 h 52"/>
              <a:gd name="T6" fmla="*/ 68 w 75"/>
              <a:gd name="T7" fmla="*/ 50 h 52"/>
              <a:gd name="T8" fmla="*/ 63 w 75"/>
              <a:gd name="T9" fmla="*/ 51 h 52"/>
              <a:gd name="T10" fmla="*/ 0 w 75"/>
              <a:gd name="T11" fmla="*/ 17 h 52"/>
            </a:gdLst>
            <a:ahLst/>
            <a:cxnLst>
              <a:cxn ang="0">
                <a:pos x="T0" y="T1"/>
              </a:cxn>
              <a:cxn ang="0">
                <a:pos x="T2" y="T3"/>
              </a:cxn>
              <a:cxn ang="0">
                <a:pos x="T4" y="T5"/>
              </a:cxn>
              <a:cxn ang="0">
                <a:pos x="T6" y="T7"/>
              </a:cxn>
              <a:cxn ang="0">
                <a:pos x="T8" y="T9"/>
              </a:cxn>
              <a:cxn ang="0">
                <a:pos x="T10" y="T11"/>
              </a:cxn>
            </a:cxnLst>
            <a:rect l="0" t="0" r="r" b="b"/>
            <a:pathLst>
              <a:path w="75" h="52">
                <a:moveTo>
                  <a:pt x="9" y="0"/>
                </a:moveTo>
                <a:cubicBezTo>
                  <a:pt x="73" y="33"/>
                  <a:pt x="73" y="33"/>
                  <a:pt x="73" y="33"/>
                </a:cubicBezTo>
                <a:cubicBezTo>
                  <a:pt x="75" y="34"/>
                  <a:pt x="75" y="36"/>
                  <a:pt x="74" y="38"/>
                </a:cubicBezTo>
                <a:cubicBezTo>
                  <a:pt x="68" y="50"/>
                  <a:pt x="68" y="50"/>
                  <a:pt x="68" y="50"/>
                </a:cubicBezTo>
                <a:cubicBezTo>
                  <a:pt x="67" y="52"/>
                  <a:pt x="65" y="52"/>
                  <a:pt x="63" y="51"/>
                </a:cubicBezTo>
                <a:cubicBezTo>
                  <a:pt x="0" y="17"/>
                  <a:pt x="0" y="17"/>
                  <a:pt x="0" y="17"/>
                </a:cubicBezTo>
              </a:path>
            </a:pathLst>
          </a:custGeom>
          <a:solidFill>
            <a:srgbClr val="373A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52" name="Freeform 2687"/>
          <p:cNvSpPr>
            <a:spLocks/>
          </p:cNvSpPr>
          <p:nvPr/>
        </p:nvSpPr>
        <p:spPr bwMode="auto">
          <a:xfrm rot="16200000">
            <a:off x="9447734" y="3158699"/>
            <a:ext cx="109622" cy="77312"/>
          </a:xfrm>
          <a:custGeom>
            <a:avLst/>
            <a:gdLst>
              <a:gd name="T0" fmla="*/ 9 w 76"/>
              <a:gd name="T1" fmla="*/ 0 h 53"/>
              <a:gd name="T2" fmla="*/ 73 w 76"/>
              <a:gd name="T3" fmla="*/ 34 h 53"/>
              <a:gd name="T4" fmla="*/ 75 w 76"/>
              <a:gd name="T5" fmla="*/ 39 h 53"/>
              <a:gd name="T6" fmla="*/ 68 w 76"/>
              <a:gd name="T7" fmla="*/ 50 h 53"/>
              <a:gd name="T8" fmla="*/ 63 w 76"/>
              <a:gd name="T9" fmla="*/ 52 h 53"/>
              <a:gd name="T10" fmla="*/ 0 w 76"/>
              <a:gd name="T11" fmla="*/ 17 h 53"/>
            </a:gdLst>
            <a:ahLst/>
            <a:cxnLst>
              <a:cxn ang="0">
                <a:pos x="T0" y="T1"/>
              </a:cxn>
              <a:cxn ang="0">
                <a:pos x="T2" y="T3"/>
              </a:cxn>
              <a:cxn ang="0">
                <a:pos x="T4" y="T5"/>
              </a:cxn>
              <a:cxn ang="0">
                <a:pos x="T6" y="T7"/>
              </a:cxn>
              <a:cxn ang="0">
                <a:pos x="T8" y="T9"/>
              </a:cxn>
              <a:cxn ang="0">
                <a:pos x="T10" y="T11"/>
              </a:cxn>
            </a:cxnLst>
            <a:rect l="0" t="0" r="r" b="b"/>
            <a:pathLst>
              <a:path w="76" h="53">
                <a:moveTo>
                  <a:pt x="9" y="0"/>
                </a:moveTo>
                <a:cubicBezTo>
                  <a:pt x="73" y="34"/>
                  <a:pt x="73" y="34"/>
                  <a:pt x="73" y="34"/>
                </a:cubicBezTo>
                <a:cubicBezTo>
                  <a:pt x="75" y="35"/>
                  <a:pt x="76" y="37"/>
                  <a:pt x="75" y="39"/>
                </a:cubicBezTo>
                <a:cubicBezTo>
                  <a:pt x="68" y="50"/>
                  <a:pt x="68" y="50"/>
                  <a:pt x="68" y="50"/>
                </a:cubicBezTo>
                <a:cubicBezTo>
                  <a:pt x="67" y="52"/>
                  <a:pt x="65" y="53"/>
                  <a:pt x="63" y="52"/>
                </a:cubicBezTo>
                <a:cubicBezTo>
                  <a:pt x="0" y="17"/>
                  <a:pt x="0" y="17"/>
                  <a:pt x="0" y="17"/>
                </a:cubicBezTo>
              </a:path>
            </a:pathLst>
          </a:custGeom>
          <a:solidFill>
            <a:srgbClr val="27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53" name="Freeform 2688"/>
          <p:cNvSpPr>
            <a:spLocks/>
          </p:cNvSpPr>
          <p:nvPr/>
        </p:nvSpPr>
        <p:spPr bwMode="auto">
          <a:xfrm rot="16200000">
            <a:off x="9792175" y="2528091"/>
            <a:ext cx="84235" cy="96928"/>
          </a:xfrm>
          <a:custGeom>
            <a:avLst/>
            <a:gdLst>
              <a:gd name="T0" fmla="*/ 51 w 58"/>
              <a:gd name="T1" fmla="*/ 45 h 67"/>
              <a:gd name="T2" fmla="*/ 40 w 58"/>
              <a:gd name="T3" fmla="*/ 61 h 67"/>
              <a:gd name="T4" fmla="*/ 26 w 58"/>
              <a:gd name="T5" fmla="*/ 65 h 67"/>
              <a:gd name="T6" fmla="*/ 0 w 58"/>
              <a:gd name="T7" fmla="*/ 51 h 67"/>
              <a:gd name="T8" fmla="*/ 26 w 58"/>
              <a:gd name="T9" fmla="*/ 32 h 67"/>
              <a:gd name="T10" fmla="*/ 27 w 58"/>
              <a:gd name="T11" fmla="*/ 28 h 67"/>
              <a:gd name="T12" fmla="*/ 32 w 58"/>
              <a:gd name="T13" fmla="*/ 16 h 67"/>
              <a:gd name="T14" fmla="*/ 28 w 58"/>
              <a:gd name="T15" fmla="*/ 0 h 67"/>
              <a:gd name="T16" fmla="*/ 53 w 58"/>
              <a:gd name="T17" fmla="*/ 13 h 67"/>
              <a:gd name="T18" fmla="*/ 57 w 58"/>
              <a:gd name="T19" fmla="*/ 27 h 67"/>
              <a:gd name="T20" fmla="*/ 57 w 58"/>
              <a:gd name="T21" fmla="*/ 30 h 67"/>
              <a:gd name="T22" fmla="*/ 57 w 58"/>
              <a:gd name="T23" fmla="*/ 30 h 67"/>
              <a:gd name="T24" fmla="*/ 53 w 58"/>
              <a:gd name="T25" fmla="*/ 42 h 67"/>
              <a:gd name="T26" fmla="*/ 51 w 58"/>
              <a:gd name="T27"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67">
                <a:moveTo>
                  <a:pt x="51" y="45"/>
                </a:moveTo>
                <a:cubicBezTo>
                  <a:pt x="48" y="52"/>
                  <a:pt x="44" y="57"/>
                  <a:pt x="40" y="61"/>
                </a:cubicBezTo>
                <a:cubicBezTo>
                  <a:pt x="35" y="65"/>
                  <a:pt x="29" y="67"/>
                  <a:pt x="26" y="65"/>
                </a:cubicBezTo>
                <a:cubicBezTo>
                  <a:pt x="0" y="51"/>
                  <a:pt x="0" y="51"/>
                  <a:pt x="0" y="51"/>
                </a:cubicBezTo>
                <a:cubicBezTo>
                  <a:pt x="7" y="55"/>
                  <a:pt x="18" y="46"/>
                  <a:pt x="26" y="32"/>
                </a:cubicBezTo>
                <a:cubicBezTo>
                  <a:pt x="26" y="31"/>
                  <a:pt x="27" y="29"/>
                  <a:pt x="27" y="28"/>
                </a:cubicBezTo>
                <a:cubicBezTo>
                  <a:pt x="29" y="24"/>
                  <a:pt x="31" y="20"/>
                  <a:pt x="32" y="16"/>
                </a:cubicBezTo>
                <a:cubicBezTo>
                  <a:pt x="33" y="8"/>
                  <a:pt x="32" y="2"/>
                  <a:pt x="28" y="0"/>
                </a:cubicBezTo>
                <a:cubicBezTo>
                  <a:pt x="53" y="13"/>
                  <a:pt x="53" y="13"/>
                  <a:pt x="53" y="13"/>
                </a:cubicBezTo>
                <a:cubicBezTo>
                  <a:pt x="57" y="15"/>
                  <a:pt x="58" y="21"/>
                  <a:pt x="57" y="27"/>
                </a:cubicBezTo>
                <a:cubicBezTo>
                  <a:pt x="57" y="28"/>
                  <a:pt x="57" y="29"/>
                  <a:pt x="57" y="30"/>
                </a:cubicBezTo>
                <a:cubicBezTo>
                  <a:pt x="57" y="30"/>
                  <a:pt x="57" y="30"/>
                  <a:pt x="57" y="30"/>
                </a:cubicBezTo>
                <a:cubicBezTo>
                  <a:pt x="56" y="33"/>
                  <a:pt x="55" y="38"/>
                  <a:pt x="53" y="42"/>
                </a:cubicBezTo>
                <a:cubicBezTo>
                  <a:pt x="52" y="43"/>
                  <a:pt x="52" y="44"/>
                  <a:pt x="51" y="45"/>
                </a:cubicBezTo>
              </a:path>
            </a:pathLst>
          </a:custGeom>
          <a:solidFill>
            <a:srgbClr val="2729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54" name="Freeform 2689"/>
          <p:cNvSpPr>
            <a:spLocks/>
          </p:cNvSpPr>
          <p:nvPr/>
        </p:nvSpPr>
        <p:spPr bwMode="auto">
          <a:xfrm rot="16200000">
            <a:off x="9812368" y="2567901"/>
            <a:ext cx="4615" cy="11539"/>
          </a:xfrm>
          <a:custGeom>
            <a:avLst/>
            <a:gdLst>
              <a:gd name="T0" fmla="*/ 3 w 3"/>
              <a:gd name="T1" fmla="*/ 0 h 8"/>
              <a:gd name="T2" fmla="*/ 0 w 3"/>
              <a:gd name="T3" fmla="*/ 8 h 8"/>
              <a:gd name="T4" fmla="*/ 3 w 3"/>
              <a:gd name="T5" fmla="*/ 0 h 8"/>
              <a:gd name="T6" fmla="*/ 3 w 3"/>
              <a:gd name="T7" fmla="*/ 0 h 8"/>
            </a:gdLst>
            <a:ahLst/>
            <a:cxnLst>
              <a:cxn ang="0">
                <a:pos x="T0" y="T1"/>
              </a:cxn>
              <a:cxn ang="0">
                <a:pos x="T2" y="T3"/>
              </a:cxn>
              <a:cxn ang="0">
                <a:pos x="T4" y="T5"/>
              </a:cxn>
              <a:cxn ang="0">
                <a:pos x="T6" y="T7"/>
              </a:cxn>
            </a:cxnLst>
            <a:rect l="0" t="0" r="r" b="b"/>
            <a:pathLst>
              <a:path w="3" h="8">
                <a:moveTo>
                  <a:pt x="3" y="0"/>
                </a:moveTo>
                <a:cubicBezTo>
                  <a:pt x="2" y="2"/>
                  <a:pt x="1" y="5"/>
                  <a:pt x="0" y="8"/>
                </a:cubicBezTo>
                <a:cubicBezTo>
                  <a:pt x="1" y="5"/>
                  <a:pt x="2" y="2"/>
                  <a:pt x="3" y="0"/>
                </a:cubicBezTo>
                <a:cubicBezTo>
                  <a:pt x="3" y="0"/>
                  <a:pt x="3" y="0"/>
                  <a:pt x="3" y="0"/>
                </a:cubicBezTo>
              </a:path>
            </a:pathLst>
          </a:custGeom>
          <a:solidFill>
            <a:srgbClr val="5F6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55" name="Freeform 2690"/>
          <p:cNvSpPr>
            <a:spLocks/>
          </p:cNvSpPr>
          <p:nvPr/>
        </p:nvSpPr>
        <p:spPr bwMode="auto">
          <a:xfrm rot="16200000">
            <a:off x="9840062" y="2536745"/>
            <a:ext cx="2308" cy="4615"/>
          </a:xfrm>
          <a:custGeom>
            <a:avLst/>
            <a:gdLst>
              <a:gd name="T0" fmla="*/ 1 w 1"/>
              <a:gd name="T1" fmla="*/ 0 h 3"/>
              <a:gd name="T2" fmla="*/ 0 w 1"/>
              <a:gd name="T3" fmla="*/ 3 h 3"/>
              <a:gd name="T4" fmla="*/ 1 w 1"/>
              <a:gd name="T5" fmla="*/ 0 h 3"/>
              <a:gd name="T6" fmla="*/ 1 w 1"/>
              <a:gd name="T7" fmla="*/ 0 h 3"/>
            </a:gdLst>
            <a:ahLst/>
            <a:cxnLst>
              <a:cxn ang="0">
                <a:pos x="T0" y="T1"/>
              </a:cxn>
              <a:cxn ang="0">
                <a:pos x="T2" y="T3"/>
              </a:cxn>
              <a:cxn ang="0">
                <a:pos x="T4" y="T5"/>
              </a:cxn>
              <a:cxn ang="0">
                <a:pos x="T6" y="T7"/>
              </a:cxn>
            </a:cxnLst>
            <a:rect l="0" t="0" r="r" b="b"/>
            <a:pathLst>
              <a:path w="1" h="3">
                <a:moveTo>
                  <a:pt x="1" y="0"/>
                </a:moveTo>
                <a:cubicBezTo>
                  <a:pt x="1" y="1"/>
                  <a:pt x="0" y="2"/>
                  <a:pt x="0" y="3"/>
                </a:cubicBezTo>
                <a:cubicBezTo>
                  <a:pt x="0" y="2"/>
                  <a:pt x="1" y="1"/>
                  <a:pt x="1" y="0"/>
                </a:cubicBezTo>
                <a:cubicBezTo>
                  <a:pt x="1" y="0"/>
                  <a:pt x="1" y="0"/>
                  <a:pt x="1" y="0"/>
                </a:cubicBezTo>
              </a:path>
            </a:pathLst>
          </a:custGeom>
          <a:solidFill>
            <a:srgbClr val="4848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56" name="Freeform 2691"/>
          <p:cNvSpPr>
            <a:spLocks/>
          </p:cNvSpPr>
          <p:nvPr/>
        </p:nvSpPr>
        <p:spPr bwMode="auto">
          <a:xfrm rot="16200000">
            <a:off x="9832561" y="2531552"/>
            <a:ext cx="2308" cy="10385"/>
          </a:xfrm>
          <a:custGeom>
            <a:avLst/>
            <a:gdLst>
              <a:gd name="T0" fmla="*/ 2 w 2"/>
              <a:gd name="T1" fmla="*/ 0 h 7"/>
              <a:gd name="T2" fmla="*/ 0 w 2"/>
              <a:gd name="T3" fmla="*/ 7 h 7"/>
              <a:gd name="T4" fmla="*/ 0 w 2"/>
              <a:gd name="T5" fmla="*/ 7 h 7"/>
              <a:gd name="T6" fmla="*/ 2 w 2"/>
              <a:gd name="T7" fmla="*/ 0 h 7"/>
              <a:gd name="T8" fmla="*/ 2 w 2"/>
              <a:gd name="T9" fmla="*/ 0 h 7"/>
            </a:gdLst>
            <a:ahLst/>
            <a:cxnLst>
              <a:cxn ang="0">
                <a:pos x="T0" y="T1"/>
              </a:cxn>
              <a:cxn ang="0">
                <a:pos x="T2" y="T3"/>
              </a:cxn>
              <a:cxn ang="0">
                <a:pos x="T4" y="T5"/>
              </a:cxn>
              <a:cxn ang="0">
                <a:pos x="T6" y="T7"/>
              </a:cxn>
              <a:cxn ang="0">
                <a:pos x="T8" y="T9"/>
              </a:cxn>
            </a:cxnLst>
            <a:rect l="0" t="0" r="r" b="b"/>
            <a:pathLst>
              <a:path w="2" h="7">
                <a:moveTo>
                  <a:pt x="2" y="0"/>
                </a:moveTo>
                <a:cubicBezTo>
                  <a:pt x="2" y="2"/>
                  <a:pt x="1" y="4"/>
                  <a:pt x="0" y="7"/>
                </a:cubicBezTo>
                <a:cubicBezTo>
                  <a:pt x="0" y="7"/>
                  <a:pt x="0" y="7"/>
                  <a:pt x="0" y="7"/>
                </a:cubicBezTo>
                <a:cubicBezTo>
                  <a:pt x="1" y="5"/>
                  <a:pt x="2" y="2"/>
                  <a:pt x="2" y="0"/>
                </a:cubicBezTo>
                <a:cubicBezTo>
                  <a:pt x="2" y="0"/>
                  <a:pt x="2" y="0"/>
                  <a:pt x="2" y="0"/>
                </a:cubicBezTo>
              </a:path>
            </a:pathLst>
          </a:custGeom>
          <a:solidFill>
            <a:srgbClr val="5658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57" name="Freeform 2692"/>
          <p:cNvSpPr>
            <a:spLocks/>
          </p:cNvSpPr>
          <p:nvPr/>
        </p:nvSpPr>
        <p:spPr bwMode="auto">
          <a:xfrm rot="16200000">
            <a:off x="9806021" y="2538476"/>
            <a:ext cx="43849" cy="38079"/>
          </a:xfrm>
          <a:custGeom>
            <a:avLst/>
            <a:gdLst>
              <a:gd name="T0" fmla="*/ 5 w 30"/>
              <a:gd name="T1" fmla="*/ 0 h 26"/>
              <a:gd name="T2" fmla="*/ 5 w 30"/>
              <a:gd name="T3" fmla="*/ 0 h 26"/>
              <a:gd name="T4" fmla="*/ 2 w 30"/>
              <a:gd name="T5" fmla="*/ 8 h 26"/>
              <a:gd name="T6" fmla="*/ 0 w 30"/>
              <a:gd name="T7" fmla="*/ 12 h 26"/>
              <a:gd name="T8" fmla="*/ 26 w 30"/>
              <a:gd name="T9" fmla="*/ 26 h 26"/>
              <a:gd name="T10" fmla="*/ 27 w 30"/>
              <a:gd name="T11" fmla="*/ 24 h 26"/>
              <a:gd name="T12" fmla="*/ 28 w 30"/>
              <a:gd name="T13" fmla="*/ 21 h 26"/>
              <a:gd name="T14" fmla="*/ 28 w 30"/>
              <a:gd name="T15" fmla="*/ 21 h 26"/>
              <a:gd name="T16" fmla="*/ 30 w 30"/>
              <a:gd name="T17" fmla="*/ 14 h 26"/>
              <a:gd name="T18" fmla="*/ 30 w 30"/>
              <a:gd name="T19" fmla="*/ 14 h 26"/>
              <a:gd name="T20" fmla="*/ 5 w 30"/>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6">
                <a:moveTo>
                  <a:pt x="5" y="0"/>
                </a:moveTo>
                <a:cubicBezTo>
                  <a:pt x="5" y="0"/>
                  <a:pt x="5" y="0"/>
                  <a:pt x="5" y="0"/>
                </a:cubicBezTo>
                <a:cubicBezTo>
                  <a:pt x="4" y="2"/>
                  <a:pt x="3" y="5"/>
                  <a:pt x="2" y="8"/>
                </a:cubicBezTo>
                <a:cubicBezTo>
                  <a:pt x="2" y="9"/>
                  <a:pt x="1" y="11"/>
                  <a:pt x="0" y="12"/>
                </a:cubicBezTo>
                <a:cubicBezTo>
                  <a:pt x="26" y="26"/>
                  <a:pt x="26" y="26"/>
                  <a:pt x="26" y="26"/>
                </a:cubicBezTo>
                <a:cubicBezTo>
                  <a:pt x="26" y="25"/>
                  <a:pt x="26" y="25"/>
                  <a:pt x="27" y="24"/>
                </a:cubicBezTo>
                <a:cubicBezTo>
                  <a:pt x="27" y="23"/>
                  <a:pt x="28" y="22"/>
                  <a:pt x="28" y="21"/>
                </a:cubicBezTo>
                <a:cubicBezTo>
                  <a:pt x="28" y="21"/>
                  <a:pt x="28" y="21"/>
                  <a:pt x="28" y="21"/>
                </a:cubicBezTo>
                <a:cubicBezTo>
                  <a:pt x="29" y="18"/>
                  <a:pt x="30" y="16"/>
                  <a:pt x="30" y="14"/>
                </a:cubicBezTo>
                <a:cubicBezTo>
                  <a:pt x="30" y="14"/>
                  <a:pt x="30" y="14"/>
                  <a:pt x="30" y="14"/>
                </a:cubicBezTo>
                <a:cubicBezTo>
                  <a:pt x="5" y="0"/>
                  <a:pt x="5" y="0"/>
                  <a:pt x="5" y="0"/>
                </a:cubicBezTo>
              </a:path>
            </a:pathLst>
          </a:custGeom>
          <a:solidFill>
            <a:srgbClr val="5254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558" name="Freeform 2693"/>
          <p:cNvSpPr>
            <a:spLocks/>
          </p:cNvSpPr>
          <p:nvPr/>
        </p:nvSpPr>
        <p:spPr bwMode="auto">
          <a:xfrm rot="16200000">
            <a:off x="9797367" y="2555208"/>
            <a:ext cx="53079" cy="83081"/>
          </a:xfrm>
          <a:custGeom>
            <a:avLst/>
            <a:gdLst>
              <a:gd name="T0" fmla="*/ 29 w 36"/>
              <a:gd name="T1" fmla="*/ 34 h 57"/>
              <a:gd name="T2" fmla="*/ 3 w 36"/>
              <a:gd name="T3" fmla="*/ 53 h 57"/>
              <a:gd name="T4" fmla="*/ 0 w 36"/>
              <a:gd name="T5" fmla="*/ 52 h 57"/>
              <a:gd name="T6" fmla="*/ 26 w 36"/>
              <a:gd name="T7" fmla="*/ 32 h 57"/>
              <a:gd name="T8" fmla="*/ 28 w 36"/>
              <a:gd name="T9" fmla="*/ 29 h 57"/>
              <a:gd name="T10" fmla="*/ 32 w 36"/>
              <a:gd name="T11" fmla="*/ 16 h 57"/>
              <a:gd name="T12" fmla="*/ 28 w 36"/>
              <a:gd name="T13" fmla="*/ 0 h 57"/>
              <a:gd name="T14" fmla="*/ 31 w 36"/>
              <a:gd name="T15" fmla="*/ 2 h 57"/>
              <a:gd name="T16" fmla="*/ 34 w 36"/>
              <a:gd name="T17" fmla="*/ 18 h 57"/>
              <a:gd name="T18" fmla="*/ 30 w 36"/>
              <a:gd name="T19" fmla="*/ 30 h 57"/>
              <a:gd name="T20" fmla="*/ 29 w 36"/>
              <a:gd name="T21"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57">
                <a:moveTo>
                  <a:pt x="29" y="34"/>
                </a:moveTo>
                <a:cubicBezTo>
                  <a:pt x="21" y="48"/>
                  <a:pt x="9" y="57"/>
                  <a:pt x="3" y="53"/>
                </a:cubicBezTo>
                <a:cubicBezTo>
                  <a:pt x="0" y="52"/>
                  <a:pt x="0" y="52"/>
                  <a:pt x="0" y="52"/>
                </a:cubicBezTo>
                <a:cubicBezTo>
                  <a:pt x="7" y="55"/>
                  <a:pt x="18" y="47"/>
                  <a:pt x="26" y="32"/>
                </a:cubicBezTo>
                <a:cubicBezTo>
                  <a:pt x="26" y="31"/>
                  <a:pt x="27" y="30"/>
                  <a:pt x="28" y="29"/>
                </a:cubicBezTo>
                <a:cubicBezTo>
                  <a:pt x="30" y="24"/>
                  <a:pt x="31" y="20"/>
                  <a:pt x="32" y="16"/>
                </a:cubicBezTo>
                <a:cubicBezTo>
                  <a:pt x="33" y="8"/>
                  <a:pt x="32" y="2"/>
                  <a:pt x="28" y="0"/>
                </a:cubicBezTo>
                <a:cubicBezTo>
                  <a:pt x="31" y="2"/>
                  <a:pt x="31" y="2"/>
                  <a:pt x="31" y="2"/>
                </a:cubicBezTo>
                <a:cubicBezTo>
                  <a:pt x="35" y="4"/>
                  <a:pt x="36" y="10"/>
                  <a:pt x="34" y="18"/>
                </a:cubicBezTo>
                <a:cubicBezTo>
                  <a:pt x="34" y="22"/>
                  <a:pt x="32" y="26"/>
                  <a:pt x="30" y="30"/>
                </a:cubicBezTo>
                <a:cubicBezTo>
                  <a:pt x="30" y="31"/>
                  <a:pt x="29" y="33"/>
                  <a:pt x="29" y="34"/>
                </a:cubicBezTo>
              </a:path>
            </a:pathLst>
          </a:custGeom>
          <a:solidFill>
            <a:srgbClr val="1112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2400"/>
          </a:p>
        </p:txBody>
      </p:sp>
      <p:sp>
        <p:nvSpPr>
          <p:cNvPr id="11" name="任意多边形 10"/>
          <p:cNvSpPr/>
          <p:nvPr/>
        </p:nvSpPr>
        <p:spPr>
          <a:xfrm>
            <a:off x="10962313" y="3037287"/>
            <a:ext cx="323850" cy="685800"/>
          </a:xfrm>
          <a:custGeom>
            <a:avLst/>
            <a:gdLst>
              <a:gd name="connsiteX0" fmla="*/ 0 w 323850"/>
              <a:gd name="connsiteY0" fmla="*/ 0 h 685800"/>
              <a:gd name="connsiteX1" fmla="*/ 323850 w 323850"/>
              <a:gd name="connsiteY1" fmla="*/ 342900 h 685800"/>
              <a:gd name="connsiteX2" fmla="*/ 0 w 323850"/>
              <a:gd name="connsiteY2" fmla="*/ 685800 h 685800"/>
            </a:gdLst>
            <a:ahLst/>
            <a:cxnLst>
              <a:cxn ang="0">
                <a:pos x="connsiteX0" y="connsiteY0"/>
              </a:cxn>
              <a:cxn ang="0">
                <a:pos x="connsiteX1" y="connsiteY1"/>
              </a:cxn>
              <a:cxn ang="0">
                <a:pos x="connsiteX2" y="connsiteY2"/>
              </a:cxn>
            </a:cxnLst>
            <a:rect l="l" t="t" r="r" b="b"/>
            <a:pathLst>
              <a:path w="323850" h="685800">
                <a:moveTo>
                  <a:pt x="0" y="0"/>
                </a:moveTo>
                <a:lnTo>
                  <a:pt x="323850" y="342900"/>
                </a:lnTo>
                <a:lnTo>
                  <a:pt x="0" y="685800"/>
                </a:lnTo>
              </a:path>
            </a:pathLst>
          </a:custGeom>
          <a:noFill/>
          <a:ln w="38100" cap="rnd">
            <a:solidFill>
              <a:schemeClr val="bg1">
                <a:lumMod val="75000"/>
              </a:schemeClr>
            </a:solidFill>
            <a:round/>
          </a:ln>
          <a:effectLst>
            <a:outerShdw blurRad="38100" dist="50800" dir="2700000" sx="96000" sy="96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06" name="组合 105"/>
          <p:cNvGrpSpPr/>
          <p:nvPr/>
        </p:nvGrpSpPr>
        <p:grpSpPr>
          <a:xfrm>
            <a:off x="4171441" y="6324105"/>
            <a:ext cx="3849118" cy="223428"/>
            <a:chOff x="2194746" y="14730823"/>
            <a:chExt cx="3849118" cy="223428"/>
          </a:xfrm>
        </p:grpSpPr>
        <p:sp>
          <p:nvSpPr>
            <p:cNvPr id="107" name="椭圆 106"/>
            <p:cNvSpPr/>
            <p:nvPr/>
          </p:nvSpPr>
          <p:spPr>
            <a:xfrm>
              <a:off x="2557816" y="1473082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108" name="椭圆 107"/>
            <p:cNvSpPr/>
            <p:nvPr/>
          </p:nvSpPr>
          <p:spPr>
            <a:xfrm>
              <a:off x="292088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110" name="椭圆 109"/>
            <p:cNvSpPr/>
            <p:nvPr/>
          </p:nvSpPr>
          <p:spPr>
            <a:xfrm>
              <a:off x="328395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111" name="椭圆 110"/>
            <p:cNvSpPr/>
            <p:nvPr/>
          </p:nvSpPr>
          <p:spPr>
            <a:xfrm>
              <a:off x="364702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112" name="椭圆 111"/>
            <p:cNvSpPr/>
            <p:nvPr/>
          </p:nvSpPr>
          <p:spPr>
            <a:xfrm>
              <a:off x="401009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121" name="椭圆 120"/>
            <p:cNvSpPr/>
            <p:nvPr/>
          </p:nvSpPr>
          <p:spPr>
            <a:xfrm>
              <a:off x="437316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122" name="椭圆 121"/>
            <p:cNvSpPr/>
            <p:nvPr/>
          </p:nvSpPr>
          <p:spPr>
            <a:xfrm>
              <a:off x="473623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123" name="椭圆 122"/>
            <p:cNvSpPr/>
            <p:nvPr/>
          </p:nvSpPr>
          <p:spPr>
            <a:xfrm>
              <a:off x="509930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124" name="椭圆 123"/>
            <p:cNvSpPr/>
            <p:nvPr/>
          </p:nvSpPr>
          <p:spPr>
            <a:xfrm>
              <a:off x="546237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125" name="椭圆 124"/>
            <p:cNvSpPr/>
            <p:nvPr/>
          </p:nvSpPr>
          <p:spPr>
            <a:xfrm>
              <a:off x="58254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113" name="椭圆 112"/>
            <p:cNvSpPr/>
            <p:nvPr/>
          </p:nvSpPr>
          <p:spPr>
            <a:xfrm>
              <a:off x="2194746" y="1473583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grpSp>
        <p:nvGrpSpPr>
          <p:cNvPr id="3" name="组合 2"/>
          <p:cNvGrpSpPr/>
          <p:nvPr/>
        </p:nvGrpSpPr>
        <p:grpSpPr>
          <a:xfrm>
            <a:off x="3234436" y="2136854"/>
            <a:ext cx="5620769" cy="2561154"/>
            <a:chOff x="3233304" y="2152885"/>
            <a:chExt cx="5620769" cy="2561154"/>
          </a:xfrm>
        </p:grpSpPr>
        <p:sp>
          <p:nvSpPr>
            <p:cNvPr id="40" name="矩形 39"/>
            <p:cNvSpPr/>
            <p:nvPr/>
          </p:nvSpPr>
          <p:spPr>
            <a:xfrm>
              <a:off x="4207747" y="2485020"/>
              <a:ext cx="3941848" cy="1104533"/>
            </a:xfrm>
            <a:prstGeom prst="rect">
              <a:avLst/>
            </a:prstGeom>
          </p:spPr>
          <p:txBody>
            <a:bodyPr wrap="square">
              <a:spAutoFit/>
            </a:bodyPr>
            <a:lstStyle/>
            <a:p>
              <a:pPr algn="just">
                <a:lnSpc>
                  <a:spcPct val="120000"/>
                </a:lnSpc>
              </a:pP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           过网上问卷的形式，向全国153所大学，总回收2682份问卷。简要介绍问卷大致方向，抽取其中关于在线教育时长问题重点分析，以此作为在线教育下一步发展完善的参考。</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4235383" y="2269532"/>
              <a:ext cx="543738" cy="572914"/>
            </a:xfrm>
            <a:prstGeom prst="rect">
              <a:avLst/>
            </a:prstGeom>
          </p:spPr>
          <p:txBody>
            <a:bodyPr wrap="none">
              <a:spAutoFit/>
            </a:bodyPr>
            <a:lstStyle/>
            <a:p>
              <a:pPr>
                <a:lnSpc>
                  <a:spcPct val="120000"/>
                </a:lnSpc>
              </a:pPr>
              <a:r>
                <a:rPr lang="zh-CN" altLang="en-US" sz="2800" dirty="0" smtClean="0">
                  <a:solidFill>
                    <a:srgbClr val="555251"/>
                  </a:solidFill>
                  <a:latin typeface="微软雅黑" panose="020B0503020204020204" pitchFamily="34" charset="-122"/>
                  <a:ea typeface="微软雅黑" panose="020B0503020204020204" pitchFamily="34" charset="-122"/>
                </a:rPr>
                <a:t>通</a:t>
              </a:r>
              <a:endParaRPr lang="zh-CN" altLang="en-US" sz="2800" dirty="0"/>
            </a:p>
          </p:txBody>
        </p:sp>
        <p:sp>
          <p:nvSpPr>
            <p:cNvPr id="10" name="文本框 9"/>
            <p:cNvSpPr txBox="1"/>
            <p:nvPr/>
          </p:nvSpPr>
          <p:spPr>
            <a:xfrm>
              <a:off x="3233304" y="2152885"/>
              <a:ext cx="954107" cy="1053172"/>
            </a:xfrm>
            <a:prstGeom prst="rect">
              <a:avLst/>
            </a:prstGeom>
            <a:noFill/>
          </p:spPr>
          <p:txBody>
            <a:bodyPr wrap="none" rtlCol="0">
              <a:spAutoFit/>
            </a:bodyPr>
            <a:lstStyle/>
            <a:p>
              <a:pPr>
                <a:lnSpc>
                  <a:spcPct val="120000"/>
                </a:lnSpc>
              </a:pPr>
              <a:r>
                <a:rPr lang="en-US" altLang="zh-CN" sz="6000" dirty="0" smtClean="0">
                  <a:solidFill>
                    <a:schemeClr val="bg1">
                      <a:lumMod val="85000"/>
                    </a:schemeClr>
                  </a:solidFill>
                  <a:latin typeface="黑体" panose="02010609060101010101" pitchFamily="49" charset="-122"/>
                  <a:ea typeface="黑体" panose="02010609060101010101" pitchFamily="49" charset="-122"/>
                </a:rPr>
                <a:t>“</a:t>
              </a:r>
              <a:endParaRPr lang="zh-CN" altLang="en-US" sz="6000" dirty="0">
                <a:solidFill>
                  <a:schemeClr val="bg1">
                    <a:lumMod val="85000"/>
                  </a:schemeClr>
                </a:solidFill>
                <a:latin typeface="黑体" panose="02010609060101010101" pitchFamily="49" charset="-122"/>
                <a:ea typeface="黑体" panose="02010609060101010101" pitchFamily="49" charset="-122"/>
              </a:endParaRPr>
            </a:p>
          </p:txBody>
        </p:sp>
        <p:sp>
          <p:nvSpPr>
            <p:cNvPr id="109" name="文本框 108"/>
            <p:cNvSpPr txBox="1"/>
            <p:nvPr/>
          </p:nvSpPr>
          <p:spPr>
            <a:xfrm rot="10800000">
              <a:off x="7899966" y="3660867"/>
              <a:ext cx="954107" cy="1053172"/>
            </a:xfrm>
            <a:prstGeom prst="rect">
              <a:avLst/>
            </a:prstGeom>
            <a:noFill/>
          </p:spPr>
          <p:txBody>
            <a:bodyPr wrap="none" rtlCol="0">
              <a:spAutoFit/>
            </a:bodyPr>
            <a:lstStyle/>
            <a:p>
              <a:pPr>
                <a:lnSpc>
                  <a:spcPct val="120000"/>
                </a:lnSpc>
              </a:pPr>
              <a:r>
                <a:rPr lang="en-US" altLang="zh-CN" sz="6000" dirty="0" smtClean="0">
                  <a:solidFill>
                    <a:schemeClr val="bg1">
                      <a:lumMod val="85000"/>
                    </a:schemeClr>
                  </a:solidFill>
                  <a:latin typeface="黑体" panose="02010609060101010101" pitchFamily="49" charset="-122"/>
                  <a:ea typeface="黑体" panose="02010609060101010101" pitchFamily="49" charset="-122"/>
                </a:rPr>
                <a:t>“</a:t>
              </a:r>
              <a:endParaRPr lang="zh-CN" altLang="en-US" sz="6000" dirty="0">
                <a:solidFill>
                  <a:schemeClr val="bg1">
                    <a:lumMod val="85000"/>
                  </a:schemeClr>
                </a:solidFill>
                <a:latin typeface="黑体" panose="02010609060101010101" pitchFamily="49" charset="-122"/>
                <a:ea typeface="黑体" panose="02010609060101010101" pitchFamily="49" charset="-122"/>
              </a:endParaRPr>
            </a:p>
          </p:txBody>
        </p:sp>
        <p:sp>
          <p:nvSpPr>
            <p:cNvPr id="2" name="矩形 1"/>
            <p:cNvSpPr/>
            <p:nvPr/>
          </p:nvSpPr>
          <p:spPr>
            <a:xfrm>
              <a:off x="4209536" y="3603501"/>
              <a:ext cx="3931981" cy="867930"/>
            </a:xfrm>
            <a:prstGeom prst="rect">
              <a:avLst/>
            </a:prstGeom>
          </p:spPr>
          <p:txBody>
            <a:bodyPr wrap="square">
              <a:spAutoFit/>
            </a:bodyPr>
            <a:lstStyle/>
            <a:p>
              <a:pPr algn="just">
                <a:lnSpc>
                  <a:spcPct val="120000"/>
                </a:lnSpc>
              </a:pPr>
              <a:r>
                <a:rPr lang="zh-CN" altLang="zh-CN" sz="1400" dirty="0">
                  <a:solidFill>
                    <a:schemeClr val="tx1">
                      <a:lumMod val="65000"/>
                      <a:lumOff val="35000"/>
                    </a:schemeClr>
                  </a:solidFill>
                  <a:latin typeface="微软雅黑" panose="020B0503020204020204" pitchFamily="34" charset="-122"/>
                  <a:ea typeface="微软雅黑" panose="020B0503020204020204" pitchFamily="34" charset="-122"/>
                </a:rPr>
                <a:t>统计数据指出大学生更习惯在晚上</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18</a:t>
              </a:r>
              <a:r>
                <a:rPr lang="zh-CN" altLang="zh-CN" sz="1400" dirty="0">
                  <a:solidFill>
                    <a:schemeClr val="tx1">
                      <a:lumMod val="65000"/>
                      <a:lumOff val="35000"/>
                    </a:schemeClr>
                  </a:solidFill>
                  <a:latin typeface="微软雅黑" panose="020B0503020204020204" pitchFamily="34" charset="-122"/>
                  <a:ea typeface="微软雅黑" panose="020B0503020204020204" pitchFamily="34" charset="-122"/>
                </a:rPr>
                <a:t>点之后进行在线学习，学习地点主要是寝室，学习工具主要是电脑。</a:t>
              </a:r>
            </a:p>
          </p:txBody>
        </p:sp>
      </p:grpSp>
      <p:grpSp>
        <p:nvGrpSpPr>
          <p:cNvPr id="114" name="组合 113"/>
          <p:cNvGrpSpPr/>
          <p:nvPr/>
        </p:nvGrpSpPr>
        <p:grpSpPr>
          <a:xfrm>
            <a:off x="1949637" y="1192324"/>
            <a:ext cx="930882" cy="930882"/>
            <a:chOff x="6606752" y="912984"/>
            <a:chExt cx="1473958" cy="1473958"/>
          </a:xfrm>
          <a:effectLst>
            <a:outerShdw blurRad="50800" dist="38100" dir="8100000" algn="tr" rotWithShape="0">
              <a:prstClr val="black">
                <a:alpha val="40000"/>
              </a:prstClr>
            </a:outerShdw>
          </a:effectLst>
        </p:grpSpPr>
        <p:sp>
          <p:nvSpPr>
            <p:cNvPr id="115" name="椭圆 114"/>
            <p:cNvSpPr/>
            <p:nvPr/>
          </p:nvSpPr>
          <p:spPr>
            <a:xfrm>
              <a:off x="6606752" y="912984"/>
              <a:ext cx="1473958" cy="1473958"/>
            </a:xfrm>
            <a:prstGeom prst="ellipse">
              <a:avLst/>
            </a:prstGeom>
            <a:blipFill>
              <a:blip r:embed="rId2"/>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6" name="图片 115"/>
            <p:cNvPicPr>
              <a:picLocks noChangeAspect="1"/>
            </p:cNvPicPr>
            <p:nvPr/>
          </p:nvPicPr>
          <p:blipFill>
            <a:blip r:embed="rId3"/>
            <a:srcRect/>
            <a:stretch>
              <a:fillRect/>
            </a:stretch>
          </p:blipFill>
          <p:spPr>
            <a:xfrm>
              <a:off x="6765203" y="1118864"/>
              <a:ext cx="1146147" cy="1268078"/>
            </a:xfrm>
            <a:custGeom>
              <a:avLst/>
              <a:gdLst>
                <a:gd name="connsiteX0" fmla="*/ 74882 w 1146147"/>
                <a:gd name="connsiteY0" fmla="*/ 0 h 1268078"/>
                <a:gd name="connsiteX1" fmla="*/ 1092945 w 1146147"/>
                <a:gd name="connsiteY1" fmla="*/ 0 h 1268078"/>
                <a:gd name="connsiteX2" fmla="*/ 1105036 w 1146147"/>
                <a:gd name="connsiteY2" fmla="*/ 9976 h 1268078"/>
                <a:gd name="connsiteX3" fmla="*/ 1146147 w 1146147"/>
                <a:gd name="connsiteY3" fmla="*/ 59804 h 1268078"/>
                <a:gd name="connsiteX4" fmla="*/ 1146147 w 1146147"/>
                <a:gd name="connsiteY4" fmla="*/ 1002395 h 1268078"/>
                <a:gd name="connsiteX5" fmla="*/ 1105036 w 1146147"/>
                <a:gd name="connsiteY5" fmla="*/ 1052222 h 1268078"/>
                <a:gd name="connsiteX6" fmla="*/ 583913 w 1146147"/>
                <a:gd name="connsiteY6" fmla="*/ 1268078 h 1268078"/>
                <a:gd name="connsiteX7" fmla="*/ 62791 w 1146147"/>
                <a:gd name="connsiteY7" fmla="*/ 1052222 h 1268078"/>
                <a:gd name="connsiteX8" fmla="*/ 0 w 1146147"/>
                <a:gd name="connsiteY8" fmla="*/ 976119 h 1268078"/>
                <a:gd name="connsiteX9" fmla="*/ 0 w 1146147"/>
                <a:gd name="connsiteY9" fmla="*/ 86079 h 1268078"/>
                <a:gd name="connsiteX10" fmla="*/ 62791 w 1146147"/>
                <a:gd name="connsiteY10" fmla="*/ 9976 h 126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6147" h="1268078">
                  <a:moveTo>
                    <a:pt x="74882" y="0"/>
                  </a:moveTo>
                  <a:lnTo>
                    <a:pt x="1092945" y="0"/>
                  </a:lnTo>
                  <a:lnTo>
                    <a:pt x="1105036" y="9976"/>
                  </a:lnTo>
                  <a:lnTo>
                    <a:pt x="1146147" y="59804"/>
                  </a:lnTo>
                  <a:lnTo>
                    <a:pt x="1146147" y="1002395"/>
                  </a:lnTo>
                  <a:lnTo>
                    <a:pt x="1105036" y="1052222"/>
                  </a:lnTo>
                  <a:cubicBezTo>
                    <a:pt x="971669" y="1185589"/>
                    <a:pt x="787424" y="1268078"/>
                    <a:pt x="583913" y="1268078"/>
                  </a:cubicBezTo>
                  <a:cubicBezTo>
                    <a:pt x="380402" y="1268078"/>
                    <a:pt x="196158" y="1185589"/>
                    <a:pt x="62791" y="1052222"/>
                  </a:cubicBezTo>
                  <a:lnTo>
                    <a:pt x="0" y="976119"/>
                  </a:lnTo>
                  <a:lnTo>
                    <a:pt x="0" y="86079"/>
                  </a:lnTo>
                  <a:lnTo>
                    <a:pt x="62791" y="9976"/>
                  </a:lnTo>
                  <a:close/>
                </a:path>
              </a:pathLst>
            </a:custGeom>
          </p:spPr>
        </p:pic>
      </p:grpSp>
    </p:spTree>
    <p:extLst>
      <p:ext uri="{BB962C8B-B14F-4D97-AF65-F5344CB8AC3E}">
        <p14:creationId xmlns:p14="http://schemas.microsoft.com/office/powerpoint/2010/main" val="1066731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93696" y="1053104"/>
            <a:ext cx="4819363" cy="5036949"/>
          </a:xfrm>
          <a:prstGeom prst="rect">
            <a:avLst/>
          </a:prstGeom>
          <a:pattFill prst="lt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dirty="0" smtClean="0"/>
              <a:t>女</a:t>
            </a:r>
            <a:endParaRPr lang="zh-CN" altLang="en-US" dirty="0"/>
          </a:p>
        </p:txBody>
      </p:sp>
      <p:sp>
        <p:nvSpPr>
          <p:cNvPr id="61" name="矩形 60"/>
          <p:cNvSpPr/>
          <p:nvPr/>
        </p:nvSpPr>
        <p:spPr>
          <a:xfrm>
            <a:off x="5958437" y="1389437"/>
            <a:ext cx="4889880" cy="4187530"/>
          </a:xfrm>
          <a:prstGeom prst="rect">
            <a:avLst/>
          </a:prstGeom>
          <a:solidFill>
            <a:schemeClr val="bg1"/>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4" name="直接连接符 13"/>
          <p:cNvCxnSpPr/>
          <p:nvPr/>
        </p:nvCxnSpPr>
        <p:spPr>
          <a:xfrm>
            <a:off x="1869181" y="1430392"/>
            <a:ext cx="12243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758089" y="820533"/>
            <a:ext cx="723275" cy="757130"/>
          </a:xfrm>
          <a:prstGeom prst="rect">
            <a:avLst/>
          </a:prstGeom>
          <a:noFill/>
        </p:spPr>
        <p:txBody>
          <a:bodyPr wrap="none" rtlCol="0">
            <a:spAutoFit/>
          </a:bodyPr>
          <a:lstStyle/>
          <a:p>
            <a:pPr>
              <a:lnSpc>
                <a:spcPct val="120000"/>
              </a:lnSpc>
            </a:pPr>
            <a:r>
              <a:rPr lang="en-US" altLang="zh-CN" sz="3600" dirty="0" smtClean="0">
                <a:solidFill>
                  <a:srgbClr val="5CBC4B"/>
                </a:solidFill>
                <a:latin typeface="黑体" panose="02010609060101010101" pitchFamily="49" charset="-122"/>
                <a:ea typeface="黑体" panose="02010609060101010101" pitchFamily="49" charset="-122"/>
              </a:rPr>
              <a:t>8</a:t>
            </a:r>
            <a:r>
              <a:rPr lang="en-US" altLang="zh-CN" sz="2400" dirty="0" smtClean="0">
                <a:solidFill>
                  <a:srgbClr val="ABABAB"/>
                </a:solidFill>
                <a:latin typeface="黑体" panose="02010609060101010101" pitchFamily="49" charset="-122"/>
                <a:ea typeface="黑体" panose="02010609060101010101" pitchFamily="49" charset="-122"/>
              </a:rPr>
              <a:t>/8</a:t>
            </a:r>
            <a:endParaRPr lang="zh-CN" altLang="en-US" sz="2400" dirty="0">
              <a:solidFill>
                <a:srgbClr val="ABABAB"/>
              </a:solidFill>
              <a:latin typeface="黑体" panose="02010609060101010101" pitchFamily="49" charset="-122"/>
              <a:ea typeface="黑体" panose="02010609060101010101" pitchFamily="49" charset="-122"/>
            </a:endParaRPr>
          </a:p>
        </p:txBody>
      </p:sp>
      <p:grpSp>
        <p:nvGrpSpPr>
          <p:cNvPr id="32" name="组合 31"/>
          <p:cNvGrpSpPr/>
          <p:nvPr/>
        </p:nvGrpSpPr>
        <p:grpSpPr>
          <a:xfrm>
            <a:off x="1496222" y="-10586"/>
            <a:ext cx="407345" cy="454025"/>
            <a:chOff x="1500841" y="203199"/>
            <a:chExt cx="407345" cy="454025"/>
          </a:xfrm>
        </p:grpSpPr>
        <p:sp>
          <p:nvSpPr>
            <p:cNvPr id="33" name="任意多边形 32"/>
            <p:cNvSpPr/>
            <p:nvPr/>
          </p:nvSpPr>
          <p:spPr>
            <a:xfrm>
              <a:off x="1539875" y="203199"/>
              <a:ext cx="339725" cy="454025"/>
            </a:xfrm>
            <a:custGeom>
              <a:avLst/>
              <a:gdLst>
                <a:gd name="connsiteX0" fmla="*/ 0 w 339725"/>
                <a:gd name="connsiteY0" fmla="*/ 0 h 454025"/>
                <a:gd name="connsiteX1" fmla="*/ 0 w 339725"/>
                <a:gd name="connsiteY1" fmla="*/ 339725 h 454025"/>
                <a:gd name="connsiteX2" fmla="*/ 165100 w 339725"/>
                <a:gd name="connsiteY2" fmla="*/ 454025 h 454025"/>
                <a:gd name="connsiteX3" fmla="*/ 339725 w 339725"/>
                <a:gd name="connsiteY3" fmla="*/ 352425 h 454025"/>
                <a:gd name="connsiteX4" fmla="*/ 339725 w 339725"/>
                <a:gd name="connsiteY4" fmla="*/ 3175 h 454025"/>
                <a:gd name="connsiteX5" fmla="*/ 0 w 339725"/>
                <a:gd name="connsiteY5" fmla="*/ 0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725" h="454025">
                  <a:moveTo>
                    <a:pt x="0" y="0"/>
                  </a:moveTo>
                  <a:lnTo>
                    <a:pt x="0" y="339725"/>
                  </a:lnTo>
                  <a:lnTo>
                    <a:pt x="165100" y="454025"/>
                  </a:lnTo>
                  <a:lnTo>
                    <a:pt x="339725" y="352425"/>
                  </a:lnTo>
                  <a:lnTo>
                    <a:pt x="339725" y="3175"/>
                  </a:lnTo>
                  <a:lnTo>
                    <a:pt x="0" y="0"/>
                  </a:lnTo>
                  <a:close/>
                </a:path>
              </a:pathLst>
            </a:custGeom>
            <a:gradFill flip="none" rotWithShape="1">
              <a:gsLst>
                <a:gs pos="61000">
                  <a:srgbClr val="EF4F14"/>
                </a:gs>
                <a:gs pos="1000">
                  <a:srgbClr val="F3782D"/>
                </a:gs>
              </a:gsLst>
              <a:path path="circle">
                <a:fillToRect l="50000" t="50000" r="50000" b="50000"/>
              </a:path>
              <a:tileRect/>
            </a:gradFill>
            <a:ln>
              <a:noFill/>
            </a:ln>
            <a:effectLst>
              <a:outerShdw blurRad="508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4" name="文本框 33"/>
            <p:cNvSpPr txBox="1"/>
            <p:nvPr/>
          </p:nvSpPr>
          <p:spPr>
            <a:xfrm>
              <a:off x="1500841" y="364870"/>
              <a:ext cx="407345" cy="227563"/>
            </a:xfrm>
            <a:prstGeom prst="rect">
              <a:avLst/>
            </a:prstGeom>
            <a:noFill/>
          </p:spPr>
          <p:txBody>
            <a:bodyPr wrap="square" rtlCol="0">
              <a:spAutoFit/>
            </a:bodyPr>
            <a:lstStyle/>
            <a:p>
              <a:pPr algn="dist">
                <a:lnSpc>
                  <a:spcPct val="120000"/>
                </a:lnSpc>
              </a:pPr>
              <a:r>
                <a:rPr lang="zh-CN" altLang="en-US" sz="800" dirty="0" smtClean="0">
                  <a:solidFill>
                    <a:schemeClr val="bg1">
                      <a:lumMod val="95000"/>
                    </a:schemeClr>
                  </a:solidFill>
                  <a:latin typeface="微软雅黑" panose="020B0503020204020204" pitchFamily="34" charset="-122"/>
                  <a:ea typeface="微软雅黑" panose="020B0503020204020204" pitchFamily="34" charset="-122"/>
                </a:rPr>
                <a:t>论点</a:t>
              </a:r>
              <a:endParaRPr lang="zh-CN" altLang="en-US" sz="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5" name="文本框 34"/>
          <p:cNvSpPr txBox="1"/>
          <p:nvPr/>
        </p:nvSpPr>
        <p:spPr>
          <a:xfrm>
            <a:off x="1932153" y="43429"/>
            <a:ext cx="2723823" cy="369332"/>
          </a:xfrm>
          <a:prstGeom prst="rect">
            <a:avLst/>
          </a:prstGeom>
          <a:noFill/>
        </p:spPr>
        <p:txBody>
          <a:bodyPr wrap="none" rtlCol="0">
            <a:spAutoFit/>
          </a:bodyPr>
          <a:lstStyle/>
          <a:p>
            <a:r>
              <a:rPr lang="zh-CN" altLang="en-US" dirty="0">
                <a:solidFill>
                  <a:schemeClr val="bg1">
                    <a:lumMod val="95000"/>
                  </a:schemeClr>
                </a:solidFill>
                <a:latin typeface="微软雅黑" panose="020B0503020204020204" pitchFamily="34" charset="-122"/>
                <a:ea typeface="微软雅黑" panose="020B0503020204020204" pitchFamily="34" charset="-122"/>
              </a:rPr>
              <a:t>对在线学习现状不满统计</a:t>
            </a:r>
          </a:p>
        </p:txBody>
      </p:sp>
      <p:sp>
        <p:nvSpPr>
          <p:cNvPr id="36" name="Freeform 96"/>
          <p:cNvSpPr>
            <a:spLocks noEditPoints="1"/>
          </p:cNvSpPr>
          <p:nvPr/>
        </p:nvSpPr>
        <p:spPr bwMode="auto">
          <a:xfrm>
            <a:off x="1580800" y="46302"/>
            <a:ext cx="238188" cy="127847"/>
          </a:xfrm>
          <a:custGeom>
            <a:avLst/>
            <a:gdLst>
              <a:gd name="T0" fmla="*/ 372 w 380"/>
              <a:gd name="T1" fmla="*/ 188 h 204"/>
              <a:gd name="T2" fmla="*/ 353 w 380"/>
              <a:gd name="T3" fmla="*/ 188 h 204"/>
              <a:gd name="T4" fmla="*/ 217 w 380"/>
              <a:gd name="T5" fmla="*/ 32 h 204"/>
              <a:gd name="T6" fmla="*/ 217 w 380"/>
              <a:gd name="T7" fmla="*/ 26 h 204"/>
              <a:gd name="T8" fmla="*/ 191 w 380"/>
              <a:gd name="T9" fmla="*/ 0 h 204"/>
              <a:gd name="T10" fmla="*/ 165 w 380"/>
              <a:gd name="T11" fmla="*/ 26 h 204"/>
              <a:gd name="T12" fmla="*/ 166 w 380"/>
              <a:gd name="T13" fmla="*/ 32 h 204"/>
              <a:gd name="T14" fmla="*/ 29 w 380"/>
              <a:gd name="T15" fmla="*/ 188 h 204"/>
              <a:gd name="T16" fmla="*/ 8 w 380"/>
              <a:gd name="T17" fmla="*/ 188 h 204"/>
              <a:gd name="T18" fmla="*/ 0 w 380"/>
              <a:gd name="T19" fmla="*/ 196 h 204"/>
              <a:gd name="T20" fmla="*/ 8 w 380"/>
              <a:gd name="T21" fmla="*/ 204 h 204"/>
              <a:gd name="T22" fmla="*/ 372 w 380"/>
              <a:gd name="T23" fmla="*/ 204 h 204"/>
              <a:gd name="T24" fmla="*/ 380 w 380"/>
              <a:gd name="T25" fmla="*/ 196 h 204"/>
              <a:gd name="T26" fmla="*/ 372 w 380"/>
              <a:gd name="T27" fmla="*/ 188 h 204"/>
              <a:gd name="T28" fmla="*/ 191 w 380"/>
              <a:gd name="T29" fmla="*/ 16 h 204"/>
              <a:gd name="T30" fmla="*/ 201 w 380"/>
              <a:gd name="T31" fmla="*/ 26 h 204"/>
              <a:gd name="T32" fmla="*/ 201 w 380"/>
              <a:gd name="T33" fmla="*/ 30 h 204"/>
              <a:gd name="T34" fmla="*/ 191 w 380"/>
              <a:gd name="T35" fmla="*/ 30 h 204"/>
              <a:gd name="T36" fmla="*/ 182 w 380"/>
              <a:gd name="T37" fmla="*/ 30 h 204"/>
              <a:gd name="T38" fmla="*/ 181 w 380"/>
              <a:gd name="T39" fmla="*/ 26 h 204"/>
              <a:gd name="T40" fmla="*/ 191 w 380"/>
              <a:gd name="T41" fmla="*/ 16 h 204"/>
              <a:gd name="T42" fmla="*/ 191 w 380"/>
              <a:gd name="T43" fmla="*/ 46 h 204"/>
              <a:gd name="T44" fmla="*/ 337 w 380"/>
              <a:gd name="T45" fmla="*/ 188 h 204"/>
              <a:gd name="T46" fmla="*/ 45 w 380"/>
              <a:gd name="T47" fmla="*/ 188 h 204"/>
              <a:gd name="T48" fmla="*/ 191 w 380"/>
              <a:gd name="T4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204">
                <a:moveTo>
                  <a:pt x="372" y="188"/>
                </a:moveTo>
                <a:cubicBezTo>
                  <a:pt x="353" y="188"/>
                  <a:pt x="353" y="188"/>
                  <a:pt x="353" y="188"/>
                </a:cubicBezTo>
                <a:cubicBezTo>
                  <a:pt x="351" y="109"/>
                  <a:pt x="293" y="44"/>
                  <a:pt x="217" y="32"/>
                </a:cubicBezTo>
                <a:cubicBezTo>
                  <a:pt x="217" y="30"/>
                  <a:pt x="217" y="28"/>
                  <a:pt x="217" y="26"/>
                </a:cubicBezTo>
                <a:cubicBezTo>
                  <a:pt x="217" y="12"/>
                  <a:pt x="206" y="0"/>
                  <a:pt x="191" y="0"/>
                </a:cubicBezTo>
                <a:cubicBezTo>
                  <a:pt x="177" y="0"/>
                  <a:pt x="165" y="12"/>
                  <a:pt x="165" y="26"/>
                </a:cubicBezTo>
                <a:cubicBezTo>
                  <a:pt x="165" y="28"/>
                  <a:pt x="165" y="30"/>
                  <a:pt x="166" y="32"/>
                </a:cubicBezTo>
                <a:cubicBezTo>
                  <a:pt x="90" y="44"/>
                  <a:pt x="31" y="109"/>
                  <a:pt x="29" y="188"/>
                </a:cubicBezTo>
                <a:cubicBezTo>
                  <a:pt x="8" y="188"/>
                  <a:pt x="8" y="188"/>
                  <a:pt x="8" y="188"/>
                </a:cubicBezTo>
                <a:cubicBezTo>
                  <a:pt x="4" y="188"/>
                  <a:pt x="0" y="191"/>
                  <a:pt x="0" y="196"/>
                </a:cubicBezTo>
                <a:cubicBezTo>
                  <a:pt x="0" y="200"/>
                  <a:pt x="4" y="204"/>
                  <a:pt x="8" y="204"/>
                </a:cubicBezTo>
                <a:cubicBezTo>
                  <a:pt x="372" y="204"/>
                  <a:pt x="372" y="204"/>
                  <a:pt x="372" y="204"/>
                </a:cubicBezTo>
                <a:cubicBezTo>
                  <a:pt x="376" y="204"/>
                  <a:pt x="380" y="200"/>
                  <a:pt x="380" y="196"/>
                </a:cubicBezTo>
                <a:cubicBezTo>
                  <a:pt x="380" y="191"/>
                  <a:pt x="376" y="188"/>
                  <a:pt x="372" y="188"/>
                </a:cubicBezTo>
                <a:moveTo>
                  <a:pt x="191" y="16"/>
                </a:moveTo>
                <a:cubicBezTo>
                  <a:pt x="197" y="16"/>
                  <a:pt x="201" y="21"/>
                  <a:pt x="201" y="26"/>
                </a:cubicBezTo>
                <a:cubicBezTo>
                  <a:pt x="201" y="28"/>
                  <a:pt x="201" y="29"/>
                  <a:pt x="201" y="30"/>
                </a:cubicBezTo>
                <a:cubicBezTo>
                  <a:pt x="197" y="30"/>
                  <a:pt x="194" y="30"/>
                  <a:pt x="191" y="30"/>
                </a:cubicBezTo>
                <a:cubicBezTo>
                  <a:pt x="188" y="30"/>
                  <a:pt x="185" y="30"/>
                  <a:pt x="182" y="30"/>
                </a:cubicBezTo>
                <a:cubicBezTo>
                  <a:pt x="181" y="29"/>
                  <a:pt x="181" y="28"/>
                  <a:pt x="181" y="26"/>
                </a:cubicBezTo>
                <a:cubicBezTo>
                  <a:pt x="181" y="21"/>
                  <a:pt x="186" y="16"/>
                  <a:pt x="191" y="16"/>
                </a:cubicBezTo>
                <a:moveTo>
                  <a:pt x="191" y="46"/>
                </a:moveTo>
                <a:cubicBezTo>
                  <a:pt x="270" y="46"/>
                  <a:pt x="335" y="109"/>
                  <a:pt x="337" y="188"/>
                </a:cubicBezTo>
                <a:cubicBezTo>
                  <a:pt x="45" y="188"/>
                  <a:pt x="45" y="188"/>
                  <a:pt x="45" y="188"/>
                </a:cubicBezTo>
                <a:cubicBezTo>
                  <a:pt x="47" y="109"/>
                  <a:pt x="112" y="46"/>
                  <a:pt x="191" y="46"/>
                </a:cubicBezTo>
              </a:path>
            </a:pathLst>
          </a:custGeom>
          <a:solidFill>
            <a:srgbClr val="C9270D"/>
          </a:solidFill>
          <a:ln w="9525">
            <a:solidFill>
              <a:srgbClr val="C9270D"/>
            </a:solidFill>
            <a:round/>
            <a:headEnd/>
            <a:tailEnd/>
          </a:ln>
          <a:effectLst>
            <a:innerShdw blurRad="12700">
              <a:prstClr val="black">
                <a:alpha val="43000"/>
              </a:prstClr>
            </a:innerShdw>
          </a:effectLst>
        </p:spPr>
        <p:txBody>
          <a:bodyPr vert="horz" wrap="square" lIns="91440" tIns="45720" rIns="91440" bIns="45720" numCol="1" anchor="t" anchorCtr="0" compatLnSpc="1">
            <a:prstTxWarp prst="textNoShape">
              <a:avLst/>
            </a:prstTxWarp>
          </a:bodyPr>
          <a:lstStyle/>
          <a:p>
            <a:pPr>
              <a:lnSpc>
                <a:spcPct val="120000"/>
              </a:lnSpc>
            </a:pPr>
            <a:endParaRPr lang="zh-CN" altLang="en-US"/>
          </a:p>
        </p:txBody>
      </p:sp>
      <p:sp>
        <p:nvSpPr>
          <p:cNvPr id="154" name="矩形 153"/>
          <p:cNvSpPr/>
          <p:nvPr/>
        </p:nvSpPr>
        <p:spPr>
          <a:xfrm>
            <a:off x="6095999" y="1587243"/>
            <a:ext cx="4717059" cy="307777"/>
          </a:xfrm>
          <a:prstGeom prst="rect">
            <a:avLst/>
          </a:prstGeom>
          <a:noFill/>
        </p:spPr>
        <p:txBody>
          <a:bodyPr wrap="square" rtlCol="0">
            <a:spAutoFit/>
          </a:bodyPr>
          <a:lstStyle/>
          <a:p>
            <a:pPr>
              <a:defRPr sz="1400" b="0" i="0" u="none" strike="noStrike" kern="1200" spc="0" baseline="0">
                <a:solidFill>
                  <a:prstClr val="black">
                    <a:lumMod val="65000"/>
                    <a:lumOff val="35000"/>
                  </a:prstClr>
                </a:solidFill>
                <a:latin typeface="+mn-lt"/>
                <a:ea typeface="+mn-ea"/>
                <a:cs typeface="+mn-cs"/>
              </a:defRPr>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在线教育目前让您不满意的地方是？</a:t>
            </a:r>
          </a:p>
        </p:txBody>
      </p:sp>
      <p:sp>
        <p:nvSpPr>
          <p:cNvPr id="87" name="矩形 86"/>
          <p:cNvSpPr/>
          <p:nvPr/>
        </p:nvSpPr>
        <p:spPr>
          <a:xfrm>
            <a:off x="6096000" y="1587243"/>
            <a:ext cx="45719" cy="313899"/>
          </a:xfrm>
          <a:prstGeom prst="rect">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5CBC4B"/>
              </a:solidFill>
            </a:endParaRPr>
          </a:p>
        </p:txBody>
      </p:sp>
      <p:sp>
        <p:nvSpPr>
          <p:cNvPr id="2" name="矩形 1"/>
          <p:cNvSpPr/>
          <p:nvPr/>
        </p:nvSpPr>
        <p:spPr>
          <a:xfrm>
            <a:off x="1818988" y="1587243"/>
            <a:ext cx="3870183" cy="2723374"/>
          </a:xfrm>
          <a:prstGeom prst="rect">
            <a:avLst/>
          </a:prstGeom>
          <a:noFill/>
        </p:spPr>
        <p:txBody>
          <a:bodyPr wrap="square" rtlCol="0">
            <a:spAutoFit/>
          </a:bodyPr>
          <a:lstStyle/>
          <a:p>
            <a:pPr algn="just">
              <a:lnSpc>
                <a:spcPct val="120000"/>
              </a:lnSpc>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大学生对在线教育不满意的主要原因之一则是“课程太长、不能坚持，实际学习效果不好”，比重高达</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33.4%</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，而选择“无老师批改作业、无老师答疑、无同伴学习氛围”这三方面因素的占</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37.4%</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，“无配套教材”的也占</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27.7%</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，突出了学习环境和时长对大学生在线教育的重要影响。</a:t>
            </a:r>
          </a:p>
        </p:txBody>
      </p:sp>
      <p:grpSp>
        <p:nvGrpSpPr>
          <p:cNvPr id="52" name="组合 51"/>
          <p:cNvGrpSpPr/>
          <p:nvPr/>
        </p:nvGrpSpPr>
        <p:grpSpPr>
          <a:xfrm>
            <a:off x="4643720" y="1992893"/>
            <a:ext cx="6174687" cy="3265674"/>
            <a:chOff x="4357729" y="1872383"/>
            <a:chExt cx="7035800" cy="3721100"/>
          </a:xfrm>
        </p:grpSpPr>
        <p:sp>
          <p:nvSpPr>
            <p:cNvPr id="18" name="AutoShape 3"/>
            <p:cNvSpPr>
              <a:spLocks noChangeAspect="1" noChangeArrowheads="1" noTextEdit="1"/>
            </p:cNvSpPr>
            <p:nvPr/>
          </p:nvSpPr>
          <p:spPr bwMode="auto">
            <a:xfrm>
              <a:off x="4357729" y="1872383"/>
              <a:ext cx="70358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Freeform 5"/>
            <p:cNvSpPr>
              <a:spLocks noEditPoints="1"/>
            </p:cNvSpPr>
            <p:nvPr/>
          </p:nvSpPr>
          <p:spPr bwMode="auto">
            <a:xfrm>
              <a:off x="7366042" y="2172421"/>
              <a:ext cx="3282950" cy="3121025"/>
            </a:xfrm>
            <a:custGeom>
              <a:avLst/>
              <a:gdLst>
                <a:gd name="T0" fmla="*/ 0 w 2068"/>
                <a:gd name="T1" fmla="*/ 1910 h 1966"/>
                <a:gd name="T2" fmla="*/ 1042 w 2068"/>
                <a:gd name="T3" fmla="*/ 1910 h 1966"/>
                <a:gd name="T4" fmla="*/ 1042 w 2068"/>
                <a:gd name="T5" fmla="*/ 1966 h 1966"/>
                <a:gd name="T6" fmla="*/ 0 w 2068"/>
                <a:gd name="T7" fmla="*/ 1966 h 1966"/>
                <a:gd name="T8" fmla="*/ 0 w 2068"/>
                <a:gd name="T9" fmla="*/ 1910 h 1966"/>
                <a:gd name="T10" fmla="*/ 0 w 2068"/>
                <a:gd name="T11" fmla="*/ 1717 h 1966"/>
                <a:gd name="T12" fmla="*/ 1675 w 2068"/>
                <a:gd name="T13" fmla="*/ 1717 h 1966"/>
                <a:gd name="T14" fmla="*/ 1675 w 2068"/>
                <a:gd name="T15" fmla="*/ 1774 h 1966"/>
                <a:gd name="T16" fmla="*/ 0 w 2068"/>
                <a:gd name="T17" fmla="*/ 1774 h 1966"/>
                <a:gd name="T18" fmla="*/ 0 w 2068"/>
                <a:gd name="T19" fmla="*/ 1717 h 1966"/>
                <a:gd name="T20" fmla="*/ 0 w 2068"/>
                <a:gd name="T21" fmla="*/ 1525 h 1966"/>
                <a:gd name="T22" fmla="*/ 2068 w 2068"/>
                <a:gd name="T23" fmla="*/ 1525 h 1966"/>
                <a:gd name="T24" fmla="*/ 2068 w 2068"/>
                <a:gd name="T25" fmla="*/ 1589 h 1966"/>
                <a:gd name="T26" fmla="*/ 0 w 2068"/>
                <a:gd name="T27" fmla="*/ 1589 h 1966"/>
                <a:gd name="T28" fmla="*/ 0 w 2068"/>
                <a:gd name="T29" fmla="*/ 1525 h 1966"/>
                <a:gd name="T30" fmla="*/ 0 w 2068"/>
                <a:gd name="T31" fmla="*/ 1332 h 1966"/>
                <a:gd name="T32" fmla="*/ 1691 w 2068"/>
                <a:gd name="T33" fmla="*/ 1332 h 1966"/>
                <a:gd name="T34" fmla="*/ 1691 w 2068"/>
                <a:gd name="T35" fmla="*/ 1396 h 1966"/>
                <a:gd name="T36" fmla="*/ 0 w 2068"/>
                <a:gd name="T37" fmla="*/ 1396 h 1966"/>
                <a:gd name="T38" fmla="*/ 0 w 2068"/>
                <a:gd name="T39" fmla="*/ 1332 h 1966"/>
                <a:gd name="T40" fmla="*/ 0 w 2068"/>
                <a:gd name="T41" fmla="*/ 1148 h 1966"/>
                <a:gd name="T42" fmla="*/ 2020 w 2068"/>
                <a:gd name="T43" fmla="*/ 1148 h 1966"/>
                <a:gd name="T44" fmla="*/ 2020 w 2068"/>
                <a:gd name="T45" fmla="*/ 1204 h 1966"/>
                <a:gd name="T46" fmla="*/ 0 w 2068"/>
                <a:gd name="T47" fmla="*/ 1204 h 1966"/>
                <a:gd name="T48" fmla="*/ 0 w 2068"/>
                <a:gd name="T49" fmla="*/ 1148 h 1966"/>
                <a:gd name="T50" fmla="*/ 0 w 2068"/>
                <a:gd name="T51" fmla="*/ 955 h 1966"/>
                <a:gd name="T52" fmla="*/ 1315 w 2068"/>
                <a:gd name="T53" fmla="*/ 955 h 1966"/>
                <a:gd name="T54" fmla="*/ 1315 w 2068"/>
                <a:gd name="T55" fmla="*/ 1011 h 1966"/>
                <a:gd name="T56" fmla="*/ 0 w 2068"/>
                <a:gd name="T57" fmla="*/ 1011 h 1966"/>
                <a:gd name="T58" fmla="*/ 0 w 2068"/>
                <a:gd name="T59" fmla="*/ 955 h 1966"/>
                <a:gd name="T60" fmla="*/ 0 w 2068"/>
                <a:gd name="T61" fmla="*/ 762 h 1966"/>
                <a:gd name="T62" fmla="*/ 1203 w 2068"/>
                <a:gd name="T63" fmla="*/ 762 h 1966"/>
                <a:gd name="T64" fmla="*/ 1203 w 2068"/>
                <a:gd name="T65" fmla="*/ 818 h 1966"/>
                <a:gd name="T66" fmla="*/ 0 w 2068"/>
                <a:gd name="T67" fmla="*/ 818 h 1966"/>
                <a:gd name="T68" fmla="*/ 0 w 2068"/>
                <a:gd name="T69" fmla="*/ 762 h 1966"/>
                <a:gd name="T70" fmla="*/ 0 w 2068"/>
                <a:gd name="T71" fmla="*/ 570 h 1966"/>
                <a:gd name="T72" fmla="*/ 618 w 2068"/>
                <a:gd name="T73" fmla="*/ 570 h 1966"/>
                <a:gd name="T74" fmla="*/ 618 w 2068"/>
                <a:gd name="T75" fmla="*/ 634 h 1966"/>
                <a:gd name="T76" fmla="*/ 0 w 2068"/>
                <a:gd name="T77" fmla="*/ 634 h 1966"/>
                <a:gd name="T78" fmla="*/ 0 w 2068"/>
                <a:gd name="T79" fmla="*/ 570 h 1966"/>
                <a:gd name="T80" fmla="*/ 0 w 2068"/>
                <a:gd name="T81" fmla="*/ 377 h 1966"/>
                <a:gd name="T82" fmla="*/ 1243 w 2068"/>
                <a:gd name="T83" fmla="*/ 377 h 1966"/>
                <a:gd name="T84" fmla="*/ 1243 w 2068"/>
                <a:gd name="T85" fmla="*/ 441 h 1966"/>
                <a:gd name="T86" fmla="*/ 0 w 2068"/>
                <a:gd name="T87" fmla="*/ 441 h 1966"/>
                <a:gd name="T88" fmla="*/ 0 w 2068"/>
                <a:gd name="T89" fmla="*/ 377 h 1966"/>
                <a:gd name="T90" fmla="*/ 0 w 2068"/>
                <a:gd name="T91" fmla="*/ 184 h 1966"/>
                <a:gd name="T92" fmla="*/ 1090 w 2068"/>
                <a:gd name="T93" fmla="*/ 184 h 1966"/>
                <a:gd name="T94" fmla="*/ 1090 w 2068"/>
                <a:gd name="T95" fmla="*/ 248 h 1966"/>
                <a:gd name="T96" fmla="*/ 0 w 2068"/>
                <a:gd name="T97" fmla="*/ 248 h 1966"/>
                <a:gd name="T98" fmla="*/ 0 w 2068"/>
                <a:gd name="T99" fmla="*/ 184 h 1966"/>
                <a:gd name="T100" fmla="*/ 0 w 2068"/>
                <a:gd name="T101" fmla="*/ 0 h 1966"/>
                <a:gd name="T102" fmla="*/ 121 w 2068"/>
                <a:gd name="T103" fmla="*/ 0 h 1966"/>
                <a:gd name="T104" fmla="*/ 121 w 2068"/>
                <a:gd name="T105" fmla="*/ 56 h 1966"/>
                <a:gd name="T106" fmla="*/ 0 w 2068"/>
                <a:gd name="T107" fmla="*/ 56 h 1966"/>
                <a:gd name="T108" fmla="*/ 0 w 2068"/>
                <a:gd name="T109" fmla="*/ 0 h 1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68" h="1966">
                  <a:moveTo>
                    <a:pt x="0" y="1910"/>
                  </a:moveTo>
                  <a:lnTo>
                    <a:pt x="1042" y="1910"/>
                  </a:lnTo>
                  <a:lnTo>
                    <a:pt x="1042" y="1966"/>
                  </a:lnTo>
                  <a:lnTo>
                    <a:pt x="0" y="1966"/>
                  </a:lnTo>
                  <a:lnTo>
                    <a:pt x="0" y="1910"/>
                  </a:lnTo>
                  <a:close/>
                  <a:moveTo>
                    <a:pt x="0" y="1717"/>
                  </a:moveTo>
                  <a:lnTo>
                    <a:pt x="1675" y="1717"/>
                  </a:lnTo>
                  <a:lnTo>
                    <a:pt x="1675" y="1774"/>
                  </a:lnTo>
                  <a:lnTo>
                    <a:pt x="0" y="1774"/>
                  </a:lnTo>
                  <a:lnTo>
                    <a:pt x="0" y="1717"/>
                  </a:lnTo>
                  <a:close/>
                  <a:moveTo>
                    <a:pt x="0" y="1525"/>
                  </a:moveTo>
                  <a:lnTo>
                    <a:pt x="2068" y="1525"/>
                  </a:lnTo>
                  <a:lnTo>
                    <a:pt x="2068" y="1589"/>
                  </a:lnTo>
                  <a:lnTo>
                    <a:pt x="0" y="1589"/>
                  </a:lnTo>
                  <a:lnTo>
                    <a:pt x="0" y="1525"/>
                  </a:lnTo>
                  <a:close/>
                  <a:moveTo>
                    <a:pt x="0" y="1332"/>
                  </a:moveTo>
                  <a:lnTo>
                    <a:pt x="1691" y="1332"/>
                  </a:lnTo>
                  <a:lnTo>
                    <a:pt x="1691" y="1396"/>
                  </a:lnTo>
                  <a:lnTo>
                    <a:pt x="0" y="1396"/>
                  </a:lnTo>
                  <a:lnTo>
                    <a:pt x="0" y="1332"/>
                  </a:lnTo>
                  <a:close/>
                  <a:moveTo>
                    <a:pt x="0" y="1148"/>
                  </a:moveTo>
                  <a:lnTo>
                    <a:pt x="2020" y="1148"/>
                  </a:lnTo>
                  <a:lnTo>
                    <a:pt x="2020" y="1204"/>
                  </a:lnTo>
                  <a:lnTo>
                    <a:pt x="0" y="1204"/>
                  </a:lnTo>
                  <a:lnTo>
                    <a:pt x="0" y="1148"/>
                  </a:lnTo>
                  <a:close/>
                  <a:moveTo>
                    <a:pt x="0" y="955"/>
                  </a:moveTo>
                  <a:lnTo>
                    <a:pt x="1315" y="955"/>
                  </a:lnTo>
                  <a:lnTo>
                    <a:pt x="1315" y="1011"/>
                  </a:lnTo>
                  <a:lnTo>
                    <a:pt x="0" y="1011"/>
                  </a:lnTo>
                  <a:lnTo>
                    <a:pt x="0" y="955"/>
                  </a:lnTo>
                  <a:close/>
                  <a:moveTo>
                    <a:pt x="0" y="762"/>
                  </a:moveTo>
                  <a:lnTo>
                    <a:pt x="1203" y="762"/>
                  </a:lnTo>
                  <a:lnTo>
                    <a:pt x="1203" y="818"/>
                  </a:lnTo>
                  <a:lnTo>
                    <a:pt x="0" y="818"/>
                  </a:lnTo>
                  <a:lnTo>
                    <a:pt x="0" y="762"/>
                  </a:lnTo>
                  <a:close/>
                  <a:moveTo>
                    <a:pt x="0" y="570"/>
                  </a:moveTo>
                  <a:lnTo>
                    <a:pt x="618" y="570"/>
                  </a:lnTo>
                  <a:lnTo>
                    <a:pt x="618" y="634"/>
                  </a:lnTo>
                  <a:lnTo>
                    <a:pt x="0" y="634"/>
                  </a:lnTo>
                  <a:lnTo>
                    <a:pt x="0" y="570"/>
                  </a:lnTo>
                  <a:close/>
                  <a:moveTo>
                    <a:pt x="0" y="377"/>
                  </a:moveTo>
                  <a:lnTo>
                    <a:pt x="1243" y="377"/>
                  </a:lnTo>
                  <a:lnTo>
                    <a:pt x="1243" y="441"/>
                  </a:lnTo>
                  <a:lnTo>
                    <a:pt x="0" y="441"/>
                  </a:lnTo>
                  <a:lnTo>
                    <a:pt x="0" y="377"/>
                  </a:lnTo>
                  <a:close/>
                  <a:moveTo>
                    <a:pt x="0" y="184"/>
                  </a:moveTo>
                  <a:lnTo>
                    <a:pt x="1090" y="184"/>
                  </a:lnTo>
                  <a:lnTo>
                    <a:pt x="1090" y="248"/>
                  </a:lnTo>
                  <a:lnTo>
                    <a:pt x="0" y="248"/>
                  </a:lnTo>
                  <a:lnTo>
                    <a:pt x="0" y="184"/>
                  </a:lnTo>
                  <a:close/>
                  <a:moveTo>
                    <a:pt x="0" y="0"/>
                  </a:moveTo>
                  <a:lnTo>
                    <a:pt x="121" y="0"/>
                  </a:lnTo>
                  <a:lnTo>
                    <a:pt x="121" y="56"/>
                  </a:lnTo>
                  <a:lnTo>
                    <a:pt x="0" y="56"/>
                  </a:lnTo>
                  <a:lnTo>
                    <a:pt x="0" y="0"/>
                  </a:lnTo>
                  <a:close/>
                </a:path>
              </a:pathLst>
            </a:custGeom>
            <a:solidFill>
              <a:srgbClr val="70A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Rectangle 6"/>
            <p:cNvSpPr>
              <a:spLocks noChangeArrowheads="1"/>
            </p:cNvSpPr>
            <p:nvPr/>
          </p:nvSpPr>
          <p:spPr bwMode="auto">
            <a:xfrm>
              <a:off x="9123404" y="5163271"/>
              <a:ext cx="40556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rgbClr val="404040"/>
                  </a:solidFill>
                  <a:effectLst/>
                  <a:latin typeface="Calibri" panose="020F0502020204030204" pitchFamily="34" charset="0"/>
                </a:rPr>
                <a:t>17.20%</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21" name="Rectangle 7"/>
            <p:cNvSpPr>
              <a:spLocks noChangeArrowheads="1"/>
            </p:cNvSpPr>
            <p:nvPr/>
          </p:nvSpPr>
          <p:spPr bwMode="auto">
            <a:xfrm>
              <a:off x="10133054" y="4860058"/>
              <a:ext cx="40556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rgbClr val="404040"/>
                  </a:solidFill>
                  <a:effectLst/>
                  <a:latin typeface="Calibri" panose="020F0502020204030204" pitchFamily="34" charset="0"/>
                </a:rPr>
                <a:t>27.70%</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22" name="Rectangle 8"/>
            <p:cNvSpPr>
              <a:spLocks noChangeArrowheads="1"/>
            </p:cNvSpPr>
            <p:nvPr/>
          </p:nvSpPr>
          <p:spPr bwMode="auto">
            <a:xfrm>
              <a:off x="10758529" y="4556846"/>
              <a:ext cx="40556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rgbClr val="404040"/>
                  </a:solidFill>
                  <a:effectLst/>
                  <a:latin typeface="Calibri" panose="020F0502020204030204" pitchFamily="34" charset="0"/>
                </a:rPr>
                <a:t>34.20%</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23" name="Rectangle 9"/>
            <p:cNvSpPr>
              <a:spLocks noChangeArrowheads="1"/>
            </p:cNvSpPr>
            <p:nvPr/>
          </p:nvSpPr>
          <p:spPr bwMode="auto">
            <a:xfrm>
              <a:off x="10152104" y="4250458"/>
              <a:ext cx="40556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rgbClr val="404040"/>
                  </a:solidFill>
                  <a:effectLst/>
                  <a:latin typeface="Calibri" panose="020F0502020204030204" pitchFamily="34" charset="0"/>
                </a:rPr>
                <a:t>27.90%</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24" name="Rectangle 10"/>
            <p:cNvSpPr>
              <a:spLocks noChangeArrowheads="1"/>
            </p:cNvSpPr>
            <p:nvPr/>
          </p:nvSpPr>
          <p:spPr bwMode="auto">
            <a:xfrm>
              <a:off x="10680742" y="3947246"/>
              <a:ext cx="40556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rgbClr val="404040"/>
                  </a:solidFill>
                  <a:effectLst/>
                  <a:latin typeface="Calibri" panose="020F0502020204030204" pitchFamily="34" charset="0"/>
                </a:rPr>
                <a:t>33.40%</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25" name="Rectangle 11"/>
            <p:cNvSpPr>
              <a:spLocks noChangeArrowheads="1"/>
            </p:cNvSpPr>
            <p:nvPr/>
          </p:nvSpPr>
          <p:spPr bwMode="auto">
            <a:xfrm>
              <a:off x="9556792" y="3645621"/>
              <a:ext cx="40556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rgbClr val="404040"/>
                  </a:solidFill>
                  <a:effectLst/>
                  <a:latin typeface="Calibri" panose="020F0502020204030204" pitchFamily="34" charset="0"/>
                </a:rPr>
                <a:t>21.70%</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9383754" y="3342408"/>
              <a:ext cx="40556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rgbClr val="404040"/>
                  </a:solidFill>
                  <a:effectLst/>
                  <a:latin typeface="Calibri" panose="020F0502020204030204" pitchFamily="34" charset="0"/>
                </a:rPr>
                <a:t>19.90%</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27" name="Rectangle 13"/>
            <p:cNvSpPr>
              <a:spLocks noChangeArrowheads="1"/>
            </p:cNvSpPr>
            <p:nvPr/>
          </p:nvSpPr>
          <p:spPr bwMode="auto">
            <a:xfrm>
              <a:off x="8450304" y="3039196"/>
              <a:ext cx="40556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rgbClr val="404040"/>
                  </a:solidFill>
                  <a:effectLst/>
                  <a:latin typeface="Calibri" panose="020F0502020204030204" pitchFamily="34" charset="0"/>
                </a:rPr>
                <a:t>10.20%</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28" name="Rectangle 14"/>
            <p:cNvSpPr>
              <a:spLocks noChangeArrowheads="1"/>
            </p:cNvSpPr>
            <p:nvPr/>
          </p:nvSpPr>
          <p:spPr bwMode="auto">
            <a:xfrm>
              <a:off x="9440904" y="2735983"/>
              <a:ext cx="40556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rgbClr val="404040"/>
                  </a:solidFill>
                  <a:effectLst/>
                  <a:latin typeface="Calibri" panose="020F0502020204030204" pitchFamily="34" charset="0"/>
                </a:rPr>
                <a:t>20.50%</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30" name="Rectangle 15"/>
            <p:cNvSpPr>
              <a:spLocks noChangeArrowheads="1"/>
            </p:cNvSpPr>
            <p:nvPr/>
          </p:nvSpPr>
          <p:spPr bwMode="auto">
            <a:xfrm>
              <a:off x="9201192" y="2432771"/>
              <a:ext cx="405560"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rgbClr val="404040"/>
                  </a:solidFill>
                  <a:effectLst/>
                  <a:latin typeface="Calibri" panose="020F0502020204030204" pitchFamily="34" charset="0"/>
                </a:rPr>
                <a:t>18.00%</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31" name="Rectangle 16"/>
            <p:cNvSpPr>
              <a:spLocks noChangeArrowheads="1"/>
            </p:cNvSpPr>
            <p:nvPr/>
          </p:nvSpPr>
          <p:spPr bwMode="auto">
            <a:xfrm>
              <a:off x="7662904" y="2126383"/>
              <a:ext cx="33663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smtClean="0">
                  <a:ln>
                    <a:noFill/>
                  </a:ln>
                  <a:solidFill>
                    <a:srgbClr val="404040"/>
                  </a:solidFill>
                  <a:effectLst/>
                  <a:latin typeface="Calibri" panose="020F0502020204030204" pitchFamily="34" charset="0"/>
                </a:rPr>
                <a:t>2.00%</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41" name="Rectangle 17"/>
            <p:cNvSpPr>
              <a:spLocks noChangeArrowheads="1"/>
            </p:cNvSpPr>
            <p:nvPr/>
          </p:nvSpPr>
          <p:spPr bwMode="auto">
            <a:xfrm rot="20782911">
              <a:off x="5996540" y="5288234"/>
              <a:ext cx="1260475"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无证书或学分认可</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2" name="Rectangle 18"/>
            <p:cNvSpPr>
              <a:spLocks noChangeArrowheads="1"/>
            </p:cNvSpPr>
            <p:nvPr/>
          </p:nvSpPr>
          <p:spPr bwMode="auto">
            <a:xfrm rot="20782911">
              <a:off x="6292301" y="4993438"/>
              <a:ext cx="992002"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无配套的教材</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3" name="Rectangle 19"/>
            <p:cNvSpPr>
              <a:spLocks noChangeArrowheads="1"/>
            </p:cNvSpPr>
            <p:nvPr/>
          </p:nvSpPr>
          <p:spPr bwMode="auto">
            <a:xfrm rot="20782911">
              <a:off x="5080041" y="4822740"/>
              <a:ext cx="217646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课程太多，难以选择出精品课程</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4" name="Rectangle 20"/>
            <p:cNvSpPr>
              <a:spLocks noChangeArrowheads="1"/>
            </p:cNvSpPr>
            <p:nvPr/>
          </p:nvSpPr>
          <p:spPr bwMode="auto">
            <a:xfrm rot="20782911">
              <a:off x="5080287" y="4492854"/>
              <a:ext cx="215900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网络课程教学质量没有达到预期</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5" name="Rectangle 21"/>
            <p:cNvSpPr>
              <a:spLocks noChangeArrowheads="1"/>
            </p:cNvSpPr>
            <p:nvPr/>
          </p:nvSpPr>
          <p:spPr bwMode="auto">
            <a:xfrm rot="20782911">
              <a:off x="4472644" y="4245450"/>
              <a:ext cx="280670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课程太长、不能坚持，实际学习效果不好</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6" name="Rectangle 22"/>
            <p:cNvSpPr>
              <a:spLocks noChangeArrowheads="1"/>
            </p:cNvSpPr>
            <p:nvPr/>
          </p:nvSpPr>
          <p:spPr bwMode="auto">
            <a:xfrm rot="20782911">
              <a:off x="6080907" y="3781497"/>
              <a:ext cx="109799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无同伴学习氛围</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7" name="Rectangle 23"/>
            <p:cNvSpPr>
              <a:spLocks noChangeArrowheads="1"/>
            </p:cNvSpPr>
            <p:nvPr/>
          </p:nvSpPr>
          <p:spPr bwMode="auto">
            <a:xfrm rot="20782911">
              <a:off x="6408779" y="3433471"/>
              <a:ext cx="79319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无老师答疑</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8" name="Rectangle 24"/>
            <p:cNvSpPr>
              <a:spLocks noChangeArrowheads="1"/>
            </p:cNvSpPr>
            <p:nvPr/>
          </p:nvSpPr>
          <p:spPr bwMode="auto">
            <a:xfrm rot="20782911">
              <a:off x="6104683" y="3149498"/>
              <a:ext cx="1097996"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无老师批改作业</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49" name="Rectangle 25"/>
            <p:cNvSpPr>
              <a:spLocks noChangeArrowheads="1"/>
            </p:cNvSpPr>
            <p:nvPr/>
          </p:nvSpPr>
          <p:spPr bwMode="auto">
            <a:xfrm rot="20782911">
              <a:off x="5943981" y="2840342"/>
              <a:ext cx="135554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登录注册流程麻烦</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0" name="Rectangle 26"/>
            <p:cNvSpPr>
              <a:spLocks noChangeArrowheads="1"/>
            </p:cNvSpPr>
            <p:nvPr/>
          </p:nvSpPr>
          <p:spPr bwMode="auto">
            <a:xfrm rot="20782911">
              <a:off x="6148428" y="2467585"/>
              <a:ext cx="117670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课程加载速度慢</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51" name="Rectangle 27"/>
            <p:cNvSpPr>
              <a:spLocks noChangeArrowheads="1"/>
            </p:cNvSpPr>
            <p:nvPr/>
          </p:nvSpPr>
          <p:spPr bwMode="auto">
            <a:xfrm rot="20782911">
              <a:off x="6912017" y="2145623"/>
              <a:ext cx="344488"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其他</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grpSp>
      <p:sp>
        <p:nvSpPr>
          <p:cNvPr id="53" name="任意多边形 52"/>
          <p:cNvSpPr/>
          <p:nvPr/>
        </p:nvSpPr>
        <p:spPr>
          <a:xfrm>
            <a:off x="4586514" y="2104571"/>
            <a:ext cx="2191657" cy="3251200"/>
          </a:xfrm>
          <a:custGeom>
            <a:avLst/>
            <a:gdLst>
              <a:gd name="connsiteX0" fmla="*/ 2191657 w 2191657"/>
              <a:gd name="connsiteY0" fmla="*/ 0 h 3251200"/>
              <a:gd name="connsiteX1" fmla="*/ 2191657 w 2191657"/>
              <a:gd name="connsiteY1" fmla="*/ 0 h 3251200"/>
              <a:gd name="connsiteX2" fmla="*/ 2017486 w 2191657"/>
              <a:gd name="connsiteY2" fmla="*/ 58058 h 3251200"/>
              <a:gd name="connsiteX3" fmla="*/ 1959429 w 2191657"/>
              <a:gd name="connsiteY3" fmla="*/ 116115 h 3251200"/>
              <a:gd name="connsiteX4" fmla="*/ 1393372 w 2191657"/>
              <a:gd name="connsiteY4" fmla="*/ 653143 h 3251200"/>
              <a:gd name="connsiteX5" fmla="*/ 1436915 w 2191657"/>
              <a:gd name="connsiteY5" fmla="*/ 1277258 h 3251200"/>
              <a:gd name="connsiteX6" fmla="*/ 1814286 w 2191657"/>
              <a:gd name="connsiteY6" fmla="*/ 1407886 h 3251200"/>
              <a:gd name="connsiteX7" fmla="*/ 1509486 w 2191657"/>
              <a:gd name="connsiteY7" fmla="*/ 1698172 h 3251200"/>
              <a:gd name="connsiteX8" fmla="*/ 1524000 w 2191657"/>
              <a:gd name="connsiteY8" fmla="*/ 1857829 h 3251200"/>
              <a:gd name="connsiteX9" fmla="*/ 0 w 2191657"/>
              <a:gd name="connsiteY9" fmla="*/ 2249715 h 3251200"/>
              <a:gd name="connsiteX10" fmla="*/ 145143 w 2191657"/>
              <a:gd name="connsiteY10" fmla="*/ 2540000 h 3251200"/>
              <a:gd name="connsiteX11" fmla="*/ 653143 w 2191657"/>
              <a:gd name="connsiteY11" fmla="*/ 2409372 h 3251200"/>
              <a:gd name="connsiteX12" fmla="*/ 682172 w 2191657"/>
              <a:gd name="connsiteY12" fmla="*/ 2583543 h 3251200"/>
              <a:gd name="connsiteX13" fmla="*/ 580572 w 2191657"/>
              <a:gd name="connsiteY13" fmla="*/ 2728686 h 3251200"/>
              <a:gd name="connsiteX14" fmla="*/ 638629 w 2191657"/>
              <a:gd name="connsiteY14" fmla="*/ 2946400 h 3251200"/>
              <a:gd name="connsiteX15" fmla="*/ 1756229 w 2191657"/>
              <a:gd name="connsiteY15" fmla="*/ 2714172 h 3251200"/>
              <a:gd name="connsiteX16" fmla="*/ 1741715 w 2191657"/>
              <a:gd name="connsiteY16" fmla="*/ 2931886 h 3251200"/>
              <a:gd name="connsiteX17" fmla="*/ 1204686 w 2191657"/>
              <a:gd name="connsiteY17" fmla="*/ 3120572 h 3251200"/>
              <a:gd name="connsiteX18" fmla="*/ 1393372 w 2191657"/>
              <a:gd name="connsiteY18" fmla="*/ 3251200 h 3251200"/>
              <a:gd name="connsiteX19" fmla="*/ 1712686 w 2191657"/>
              <a:gd name="connsiteY19" fmla="*/ 3251200 h 325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91657" h="3251200">
                <a:moveTo>
                  <a:pt x="2191657" y="0"/>
                </a:moveTo>
                <a:lnTo>
                  <a:pt x="2191657" y="0"/>
                </a:lnTo>
                <a:cubicBezTo>
                  <a:pt x="2133600" y="19353"/>
                  <a:pt x="2060759" y="14785"/>
                  <a:pt x="2017486" y="58058"/>
                </a:cubicBezTo>
                <a:lnTo>
                  <a:pt x="1959429" y="116115"/>
                </a:lnTo>
                <a:lnTo>
                  <a:pt x="1393372" y="653143"/>
                </a:lnTo>
                <a:lnTo>
                  <a:pt x="1436915" y="1277258"/>
                </a:lnTo>
                <a:lnTo>
                  <a:pt x="1814286" y="1407886"/>
                </a:lnTo>
                <a:lnTo>
                  <a:pt x="1509486" y="1698172"/>
                </a:lnTo>
                <a:lnTo>
                  <a:pt x="1524000" y="1857829"/>
                </a:lnTo>
                <a:lnTo>
                  <a:pt x="0" y="2249715"/>
                </a:lnTo>
                <a:lnTo>
                  <a:pt x="145143" y="2540000"/>
                </a:lnTo>
                <a:lnTo>
                  <a:pt x="653143" y="2409372"/>
                </a:lnTo>
                <a:lnTo>
                  <a:pt x="682172" y="2583543"/>
                </a:lnTo>
                <a:lnTo>
                  <a:pt x="580572" y="2728686"/>
                </a:lnTo>
                <a:lnTo>
                  <a:pt x="638629" y="2946400"/>
                </a:lnTo>
                <a:lnTo>
                  <a:pt x="1756229" y="2714172"/>
                </a:lnTo>
                <a:lnTo>
                  <a:pt x="1741715" y="2931886"/>
                </a:lnTo>
                <a:lnTo>
                  <a:pt x="1204686" y="3120572"/>
                </a:lnTo>
                <a:lnTo>
                  <a:pt x="1393372" y="3251200"/>
                </a:lnTo>
                <a:lnTo>
                  <a:pt x="1712686" y="3251200"/>
                </a:lnTo>
              </a:path>
            </a:pathLst>
          </a:custGeom>
          <a:noFill/>
          <a:ln>
            <a:solidFill>
              <a:schemeClr val="bg1">
                <a:lumMod val="75000"/>
              </a:schemeClr>
            </a:solidFill>
          </a:ln>
          <a:effectLst>
            <a:outerShdw blurRad="127000" dist="381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4171441" y="6319095"/>
            <a:ext cx="3849118" cy="223428"/>
            <a:chOff x="2194746" y="14730823"/>
            <a:chExt cx="3849118" cy="223428"/>
          </a:xfrm>
        </p:grpSpPr>
        <p:sp>
          <p:nvSpPr>
            <p:cNvPr id="80" name="椭圆 79"/>
            <p:cNvSpPr/>
            <p:nvPr/>
          </p:nvSpPr>
          <p:spPr>
            <a:xfrm>
              <a:off x="2557816" y="1473082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81" name="椭圆 80"/>
            <p:cNvSpPr/>
            <p:nvPr/>
          </p:nvSpPr>
          <p:spPr>
            <a:xfrm>
              <a:off x="292088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82" name="椭圆 81"/>
            <p:cNvSpPr/>
            <p:nvPr/>
          </p:nvSpPr>
          <p:spPr>
            <a:xfrm>
              <a:off x="328395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83" name="椭圆 82"/>
            <p:cNvSpPr/>
            <p:nvPr/>
          </p:nvSpPr>
          <p:spPr>
            <a:xfrm>
              <a:off x="364702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84" name="椭圆 83"/>
            <p:cNvSpPr/>
            <p:nvPr/>
          </p:nvSpPr>
          <p:spPr>
            <a:xfrm>
              <a:off x="401009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85" name="椭圆 84"/>
            <p:cNvSpPr/>
            <p:nvPr/>
          </p:nvSpPr>
          <p:spPr>
            <a:xfrm>
              <a:off x="437316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86" name="椭圆 85"/>
            <p:cNvSpPr/>
            <p:nvPr/>
          </p:nvSpPr>
          <p:spPr>
            <a:xfrm>
              <a:off x="473623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88" name="椭圆 87"/>
            <p:cNvSpPr/>
            <p:nvPr/>
          </p:nvSpPr>
          <p:spPr>
            <a:xfrm>
              <a:off x="509930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89" name="椭圆 88"/>
            <p:cNvSpPr/>
            <p:nvPr/>
          </p:nvSpPr>
          <p:spPr>
            <a:xfrm>
              <a:off x="5462376" y="1473583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90" name="椭圆 89"/>
            <p:cNvSpPr/>
            <p:nvPr/>
          </p:nvSpPr>
          <p:spPr>
            <a:xfrm>
              <a:off x="58254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91" name="椭圆 90"/>
            <p:cNvSpPr/>
            <p:nvPr/>
          </p:nvSpPr>
          <p:spPr>
            <a:xfrm>
              <a:off x="21947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spTree>
    <p:extLst>
      <p:ext uri="{BB962C8B-B14F-4D97-AF65-F5344CB8AC3E}">
        <p14:creationId xmlns:p14="http://schemas.microsoft.com/office/powerpoint/2010/main" val="2734185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71441" y="6324105"/>
            <a:ext cx="3849118" cy="223428"/>
            <a:chOff x="2194746" y="14730823"/>
            <a:chExt cx="3849118" cy="223428"/>
          </a:xfrm>
        </p:grpSpPr>
        <p:sp>
          <p:nvSpPr>
            <p:cNvPr id="3" name="椭圆 2"/>
            <p:cNvSpPr/>
            <p:nvPr/>
          </p:nvSpPr>
          <p:spPr>
            <a:xfrm>
              <a:off x="2557816" y="1473082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4" name="椭圆 3"/>
            <p:cNvSpPr/>
            <p:nvPr/>
          </p:nvSpPr>
          <p:spPr>
            <a:xfrm>
              <a:off x="292088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5" name="椭圆 4"/>
            <p:cNvSpPr/>
            <p:nvPr/>
          </p:nvSpPr>
          <p:spPr>
            <a:xfrm>
              <a:off x="328395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6" name="椭圆 5"/>
            <p:cNvSpPr/>
            <p:nvPr/>
          </p:nvSpPr>
          <p:spPr>
            <a:xfrm>
              <a:off x="364702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7" name="椭圆 6"/>
            <p:cNvSpPr/>
            <p:nvPr/>
          </p:nvSpPr>
          <p:spPr>
            <a:xfrm>
              <a:off x="401009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8" name="椭圆 7"/>
            <p:cNvSpPr/>
            <p:nvPr/>
          </p:nvSpPr>
          <p:spPr>
            <a:xfrm>
              <a:off x="437316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9" name="椭圆 8"/>
            <p:cNvSpPr/>
            <p:nvPr/>
          </p:nvSpPr>
          <p:spPr>
            <a:xfrm>
              <a:off x="473623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10" name="椭圆 9"/>
            <p:cNvSpPr/>
            <p:nvPr/>
          </p:nvSpPr>
          <p:spPr>
            <a:xfrm>
              <a:off x="509930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11" name="椭圆 10"/>
            <p:cNvSpPr/>
            <p:nvPr/>
          </p:nvSpPr>
          <p:spPr>
            <a:xfrm>
              <a:off x="546237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12" name="椭圆 11"/>
            <p:cNvSpPr/>
            <p:nvPr/>
          </p:nvSpPr>
          <p:spPr>
            <a:xfrm>
              <a:off x="5825446" y="1473583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13" name="椭圆 12"/>
            <p:cNvSpPr/>
            <p:nvPr/>
          </p:nvSpPr>
          <p:spPr>
            <a:xfrm>
              <a:off x="21947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sp>
        <p:nvSpPr>
          <p:cNvPr id="16" name="矩形 15"/>
          <p:cNvSpPr/>
          <p:nvPr/>
        </p:nvSpPr>
        <p:spPr>
          <a:xfrm>
            <a:off x="3342576" y="2541360"/>
            <a:ext cx="7106433" cy="369332"/>
          </a:xfrm>
          <a:prstGeom prst="rect">
            <a:avLst/>
          </a:prstGeom>
        </p:spPr>
        <p:txBody>
          <a:bodyPr wrap="none">
            <a:spAutoFit/>
          </a:bodyPr>
          <a:lstStyle/>
          <a:p>
            <a:r>
              <a:rPr lang="zh-CN"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在线课程时长应大于</a:t>
            </a:r>
            <a:r>
              <a:rPr lang="en-US" altLang="zh-CN" kern="100" dirty="0" err="1" smtClean="0">
                <a:solidFill>
                  <a:schemeClr val="tx1">
                    <a:lumMod val="50000"/>
                    <a:lumOff val="50000"/>
                  </a:schemeClr>
                </a:solidFill>
                <a:latin typeface="微软雅黑" panose="020B0503020204020204" pitchFamily="34" charset="-122"/>
                <a:ea typeface="微软雅黑" panose="020B0503020204020204" pitchFamily="34" charset="-122"/>
              </a:rPr>
              <a:t>30</a:t>
            </a:r>
            <a:r>
              <a:rPr lang="en-US" altLang="zh-CN" kern="100" dirty="0" err="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tx1">
                    <a:lumMod val="50000"/>
                    <a:lumOff val="50000"/>
                  </a:schemeClr>
                </a:solidFill>
                <a:latin typeface="微软雅黑" panose="020B0503020204020204" pitchFamily="34" charset="-122"/>
                <a:ea typeface="微软雅黑" panose="020B0503020204020204" pitchFamily="34" charset="-122"/>
              </a:rPr>
              <a:t>大学生理解吸收</a:t>
            </a:r>
            <a:r>
              <a:rPr lang="zh-CN" altLang="zh-CN" dirty="0" smtClean="0">
                <a:solidFill>
                  <a:schemeClr val="tx1">
                    <a:lumMod val="50000"/>
                    <a:lumOff val="50000"/>
                  </a:schemeClr>
                </a:solidFill>
                <a:latin typeface="微软雅黑" panose="020B0503020204020204" pitchFamily="34" charset="-122"/>
                <a:ea typeface="微软雅黑" panose="020B0503020204020204" pitchFamily="34" charset="-122"/>
              </a:rPr>
              <a:t>一</a:t>
            </a:r>
            <a:r>
              <a:rPr lang="zh-CN" altLang="zh-CN" dirty="0">
                <a:solidFill>
                  <a:schemeClr val="tx1">
                    <a:lumMod val="50000"/>
                    <a:lumOff val="50000"/>
                  </a:schemeClr>
                </a:solidFill>
                <a:latin typeface="微软雅黑" panose="020B0503020204020204" pitchFamily="34" charset="-122"/>
                <a:ea typeface="微软雅黑" panose="020B0503020204020204" pitchFamily="34" charset="-122"/>
              </a:rPr>
              <a:t>定内容的在线课</a:t>
            </a:r>
            <a:r>
              <a:rPr lang="zh-CN" altLang="zh-CN" dirty="0" smtClean="0">
                <a:solidFill>
                  <a:schemeClr val="tx1">
                    <a:lumMod val="50000"/>
                    <a:lumOff val="50000"/>
                  </a:schemeClr>
                </a:solidFill>
                <a:latin typeface="微软雅黑" panose="020B0503020204020204" pitchFamily="34" charset="-122"/>
                <a:ea typeface="微软雅黑" panose="020B0503020204020204" pitchFamily="34" charset="-122"/>
              </a:rPr>
              <a:t>程</a:t>
            </a:r>
            <a:r>
              <a:rPr lang="zh-CN" altLang="en-US"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zh-CN"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3342576" y="3581520"/>
            <a:ext cx="4105611" cy="369332"/>
          </a:xfrm>
          <a:prstGeom prst="rect">
            <a:avLst/>
          </a:prstGeom>
        </p:spPr>
        <p:txBody>
          <a:bodyPr wrap="none">
            <a:spAutoFit/>
          </a:bodyPr>
          <a:lstStyle/>
          <a:p>
            <a:pPr lvl="0" algn="just">
              <a:spcBef>
                <a:spcPts val="1200"/>
              </a:spcBef>
              <a:spcAft>
                <a:spcPts val="1200"/>
              </a:spcAft>
            </a:pPr>
            <a:r>
              <a:rPr lang="zh-CN"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大学生在线学习生理极限时</a:t>
            </a:r>
            <a:r>
              <a:rPr lang="zh-CN"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间</a:t>
            </a:r>
            <a:r>
              <a:rPr lang="zh-CN" altLang="en-US"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kern="100" dirty="0" err="1"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45</a:t>
            </a:r>
            <a:r>
              <a:rPr lang="en-US" altLang="zh-CN" kern="100" dirty="0" err="1">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min</a:t>
            </a:r>
            <a:endPar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3342576" y="1501285"/>
            <a:ext cx="4855816" cy="369332"/>
          </a:xfrm>
          <a:prstGeom prst="rect">
            <a:avLst/>
          </a:prstGeom>
        </p:spPr>
        <p:txBody>
          <a:bodyPr wrap="none">
            <a:spAutoFit/>
          </a:bodyPr>
          <a:lstStyle/>
          <a:p>
            <a:pPr lvl="0" algn="just">
              <a:spcBef>
                <a:spcPts val="1200"/>
              </a:spcBef>
              <a:spcAft>
                <a:spcPts val="1200"/>
              </a:spcAft>
            </a:pPr>
            <a:r>
              <a:rPr lang="zh-CN" altLang="zh-CN"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大学生在线学习能集中注意力时</a:t>
            </a:r>
            <a:r>
              <a:rPr lang="zh-CN"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间</a:t>
            </a:r>
            <a:r>
              <a:rPr lang="en-US" altLang="zh-CN" kern="100" dirty="0"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15—</a:t>
            </a:r>
            <a:r>
              <a:rPr lang="en-US" altLang="zh-CN" kern="100" dirty="0" err="1" smtClean="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rPr>
              <a:t>50min</a:t>
            </a:r>
            <a:endParaRPr lang="zh-CN" altLang="zh-CN" sz="1400" kern="100" dirty="0">
              <a:solidFill>
                <a:schemeClr val="tx1">
                  <a:lumMod val="50000"/>
                  <a:lumOff val="50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文本框 19"/>
          <p:cNvSpPr txBox="1"/>
          <p:nvPr/>
        </p:nvSpPr>
        <p:spPr>
          <a:xfrm>
            <a:off x="3250956" y="923779"/>
            <a:ext cx="2372765" cy="646331"/>
          </a:xfrm>
          <a:prstGeom prst="rect">
            <a:avLst/>
          </a:prstGeom>
          <a:noFill/>
        </p:spPr>
        <p:txBody>
          <a:bodyPr wrap="none" rtlCol="0">
            <a:spAutoFit/>
          </a:bodyPr>
          <a:lstStyle/>
          <a:p>
            <a:r>
              <a:rPr lang="en-US" altLang="zh-CN" sz="3600" dirty="0" smtClean="0">
                <a:solidFill>
                  <a:schemeClr val="tx1">
                    <a:lumMod val="65000"/>
                    <a:lumOff val="35000"/>
                  </a:schemeClr>
                </a:solidFill>
                <a:latin typeface="Impact" panose="020B0806030902050204" pitchFamily="34" charset="0"/>
                <a:ea typeface="微软雅黑" panose="020B0503020204020204" pitchFamily="34" charset="-122"/>
              </a:rPr>
              <a:t>15—50 min</a:t>
            </a:r>
            <a:endParaRPr lang="zh-CN" altLang="en-US" sz="3600" dirty="0">
              <a:solidFill>
                <a:schemeClr val="tx1">
                  <a:lumMod val="65000"/>
                  <a:lumOff val="35000"/>
                </a:schemeClr>
              </a:solidFill>
              <a:latin typeface="Impact" panose="020B0806030902050204" pitchFamily="34" charset="0"/>
              <a:ea typeface="微软雅黑" panose="020B0503020204020204" pitchFamily="34" charset="-122"/>
            </a:endParaRPr>
          </a:p>
        </p:txBody>
      </p:sp>
      <p:sp>
        <p:nvSpPr>
          <p:cNvPr id="21" name="文本框 20"/>
          <p:cNvSpPr txBox="1"/>
          <p:nvPr/>
        </p:nvSpPr>
        <p:spPr>
          <a:xfrm>
            <a:off x="3149358" y="2040704"/>
            <a:ext cx="1944763" cy="646331"/>
          </a:xfrm>
          <a:prstGeom prst="rect">
            <a:avLst/>
          </a:prstGeom>
          <a:noFill/>
        </p:spPr>
        <p:txBody>
          <a:bodyPr wrap="none" rtlCol="0">
            <a:spAutoFit/>
          </a:bodyPr>
          <a:lstStyle/>
          <a:p>
            <a:r>
              <a:rPr lang="zh-CN" altLang="en-US" sz="3600" dirty="0">
                <a:solidFill>
                  <a:schemeClr val="tx1">
                    <a:lumMod val="65000"/>
                    <a:lumOff val="35000"/>
                  </a:schemeClr>
                </a:solidFill>
                <a:latin typeface="Impact" panose="020B0806030902050204" pitchFamily="34" charset="0"/>
                <a:ea typeface="微软雅黑" panose="020B0503020204020204" pitchFamily="34" charset="-122"/>
              </a:rPr>
              <a:t>＞</a:t>
            </a:r>
            <a:r>
              <a:rPr lang="en-US" altLang="zh-CN" sz="3600" dirty="0" smtClean="0">
                <a:solidFill>
                  <a:schemeClr val="tx1">
                    <a:lumMod val="65000"/>
                    <a:lumOff val="35000"/>
                  </a:schemeClr>
                </a:solidFill>
                <a:latin typeface="Impact" panose="020B0806030902050204" pitchFamily="34" charset="0"/>
                <a:ea typeface="微软雅黑" panose="020B0503020204020204" pitchFamily="34" charset="-122"/>
              </a:rPr>
              <a:t>30 min</a:t>
            </a:r>
            <a:endParaRPr lang="zh-CN" altLang="en-US" sz="3600" dirty="0">
              <a:solidFill>
                <a:schemeClr val="tx1">
                  <a:lumMod val="65000"/>
                  <a:lumOff val="35000"/>
                </a:schemeClr>
              </a:solidFill>
              <a:latin typeface="Impact" panose="020B0806030902050204" pitchFamily="34" charset="0"/>
              <a:ea typeface="微软雅黑" panose="020B0503020204020204" pitchFamily="34" charset="-122"/>
            </a:endParaRPr>
          </a:p>
        </p:txBody>
      </p:sp>
      <p:sp>
        <p:nvSpPr>
          <p:cNvPr id="22" name="文本框 21"/>
          <p:cNvSpPr txBox="1"/>
          <p:nvPr/>
        </p:nvSpPr>
        <p:spPr>
          <a:xfrm>
            <a:off x="3149358" y="3061353"/>
            <a:ext cx="1931939" cy="646331"/>
          </a:xfrm>
          <a:prstGeom prst="rect">
            <a:avLst/>
          </a:prstGeom>
          <a:noFill/>
        </p:spPr>
        <p:txBody>
          <a:bodyPr wrap="none" rtlCol="0">
            <a:spAutoFit/>
          </a:bodyPr>
          <a:lstStyle/>
          <a:p>
            <a:r>
              <a:rPr lang="zh-CN" altLang="en-US" sz="3600" dirty="0" smtClean="0">
                <a:solidFill>
                  <a:schemeClr val="tx1">
                    <a:lumMod val="65000"/>
                    <a:lumOff val="35000"/>
                  </a:schemeClr>
                </a:solidFill>
                <a:latin typeface="Impact" panose="020B0806030902050204" pitchFamily="34" charset="0"/>
                <a:ea typeface="微软雅黑" panose="020B0503020204020204" pitchFamily="34" charset="-122"/>
              </a:rPr>
              <a:t>＜</a:t>
            </a:r>
            <a:r>
              <a:rPr lang="en-US" altLang="zh-CN" sz="3600" dirty="0" smtClean="0">
                <a:solidFill>
                  <a:schemeClr val="tx1">
                    <a:lumMod val="65000"/>
                    <a:lumOff val="35000"/>
                  </a:schemeClr>
                </a:solidFill>
                <a:latin typeface="Impact" panose="020B0806030902050204" pitchFamily="34" charset="0"/>
                <a:ea typeface="微软雅黑" panose="020B0503020204020204" pitchFamily="34" charset="-122"/>
              </a:rPr>
              <a:t>45 min</a:t>
            </a:r>
            <a:endParaRPr lang="zh-CN" altLang="en-US" sz="3600" dirty="0">
              <a:solidFill>
                <a:schemeClr val="tx1">
                  <a:lumMod val="65000"/>
                  <a:lumOff val="35000"/>
                </a:schemeClr>
              </a:solidFill>
              <a:latin typeface="Impact" panose="020B0806030902050204" pitchFamily="34" charset="0"/>
              <a:ea typeface="微软雅黑" panose="020B0503020204020204" pitchFamily="34" charset="-122"/>
            </a:endParaRPr>
          </a:p>
        </p:txBody>
      </p:sp>
      <p:cxnSp>
        <p:nvCxnSpPr>
          <p:cNvPr id="24" name="直接连接符 23"/>
          <p:cNvCxnSpPr/>
          <p:nvPr/>
        </p:nvCxnSpPr>
        <p:spPr>
          <a:xfrm>
            <a:off x="3387026" y="1608008"/>
            <a:ext cx="0" cy="155886"/>
          </a:xfrm>
          <a:prstGeom prst="line">
            <a:avLst/>
          </a:prstGeom>
          <a:ln w="38100" cap="rnd">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388334" y="2646990"/>
            <a:ext cx="0" cy="155886"/>
          </a:xfrm>
          <a:prstGeom prst="line">
            <a:avLst/>
          </a:prstGeom>
          <a:ln w="38100" cap="rnd">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399681" y="3688243"/>
            <a:ext cx="0" cy="155886"/>
          </a:xfrm>
          <a:prstGeom prst="line">
            <a:avLst/>
          </a:prstGeom>
          <a:ln w="38100" cap="rnd">
            <a:solidFill>
              <a:srgbClr val="70AD47"/>
            </a:solidFill>
          </a:ln>
        </p:spPr>
        <p:style>
          <a:lnRef idx="1">
            <a:schemeClr val="accent1"/>
          </a:lnRef>
          <a:fillRef idx="0">
            <a:schemeClr val="accent1"/>
          </a:fillRef>
          <a:effectRef idx="0">
            <a:schemeClr val="accent1"/>
          </a:effectRef>
          <a:fontRef idx="minor">
            <a:schemeClr val="tx1"/>
          </a:fontRef>
        </p:style>
      </p:cxnSp>
      <p:pic>
        <p:nvPicPr>
          <p:cNvPr id="39" name="图片 38"/>
          <p:cNvPicPr>
            <a:picLocks noChangeAspect="1"/>
          </p:cNvPicPr>
          <p:nvPr/>
        </p:nvPicPr>
        <p:blipFill>
          <a:blip r:embed="rId2"/>
          <a:stretch>
            <a:fillRect/>
          </a:stretch>
        </p:blipFill>
        <p:spPr>
          <a:xfrm>
            <a:off x="1646478" y="864123"/>
            <a:ext cx="1457070" cy="1499746"/>
          </a:xfrm>
          <a:prstGeom prst="rect">
            <a:avLst/>
          </a:prstGeom>
        </p:spPr>
      </p:pic>
      <p:grpSp>
        <p:nvGrpSpPr>
          <p:cNvPr id="45" name="组合 44"/>
          <p:cNvGrpSpPr/>
          <p:nvPr/>
        </p:nvGrpSpPr>
        <p:grpSpPr>
          <a:xfrm>
            <a:off x="5115999" y="4333446"/>
            <a:ext cx="1537916" cy="1598782"/>
            <a:chOff x="3760006" y="4160838"/>
            <a:chExt cx="912801" cy="948926"/>
          </a:xfrm>
        </p:grpSpPr>
        <p:sp>
          <p:nvSpPr>
            <p:cNvPr id="44" name="饼形 43"/>
            <p:cNvSpPr/>
            <p:nvPr/>
          </p:nvSpPr>
          <p:spPr>
            <a:xfrm rot="5400000">
              <a:off x="3992958" y="4227851"/>
              <a:ext cx="667543" cy="667543"/>
            </a:xfrm>
            <a:prstGeom prst="pie">
              <a:avLst>
                <a:gd name="adj1" fmla="val 0"/>
                <a:gd name="adj2" fmla="val 5400000"/>
              </a:avLst>
            </a:prstGeom>
            <a:solidFill>
              <a:srgbClr val="70AD47"/>
            </a:solidFill>
            <a:ln>
              <a:solidFill>
                <a:srgbClr val="4155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endParaRPr>
            </a:p>
          </p:txBody>
        </p:sp>
        <p:sp>
          <p:nvSpPr>
            <p:cNvPr id="32" name="文本框 31"/>
            <p:cNvSpPr txBox="1"/>
            <p:nvPr/>
          </p:nvSpPr>
          <p:spPr>
            <a:xfrm>
              <a:off x="4206753" y="4908822"/>
              <a:ext cx="239952" cy="200942"/>
            </a:xfrm>
            <a:prstGeom prst="rect">
              <a:avLst/>
            </a:prstGeom>
            <a:noFill/>
          </p:spPr>
          <p:txBody>
            <a:bodyPr wrap="none" rtlCol="0">
              <a:spAutoFit/>
            </a:bodyPr>
            <a:lstStyle/>
            <a:p>
              <a:r>
                <a:rPr lang="en-US" altLang="zh-CN" sz="1600" dirty="0" smtClean="0">
                  <a:solidFill>
                    <a:srgbClr val="70AD47"/>
                  </a:solidFill>
                  <a:latin typeface="Impact" panose="020B0806030902050204" pitchFamily="34" charset="0"/>
                </a:rPr>
                <a:t>30</a:t>
              </a:r>
              <a:endParaRPr lang="zh-CN" altLang="en-US" sz="1600" dirty="0">
                <a:solidFill>
                  <a:srgbClr val="70AD47"/>
                </a:solidFill>
                <a:latin typeface="Impact" panose="020B0806030902050204" pitchFamily="34" charset="0"/>
              </a:endParaRPr>
            </a:p>
          </p:txBody>
        </p:sp>
        <p:sp>
          <p:nvSpPr>
            <p:cNvPr id="33" name="文本框 32"/>
            <p:cNvSpPr txBox="1"/>
            <p:nvPr/>
          </p:nvSpPr>
          <p:spPr>
            <a:xfrm>
              <a:off x="3760006" y="4461151"/>
              <a:ext cx="236146" cy="200942"/>
            </a:xfrm>
            <a:prstGeom prst="rect">
              <a:avLst/>
            </a:prstGeom>
            <a:noFill/>
          </p:spPr>
          <p:txBody>
            <a:bodyPr wrap="none" rtlCol="0">
              <a:spAutoFit/>
            </a:bodyPr>
            <a:lstStyle/>
            <a:p>
              <a:r>
                <a:rPr lang="en-US" altLang="zh-CN" sz="1600" dirty="0" smtClean="0">
                  <a:solidFill>
                    <a:srgbClr val="70AD47"/>
                  </a:solidFill>
                  <a:latin typeface="Impact" panose="020B0806030902050204" pitchFamily="34" charset="0"/>
                </a:rPr>
                <a:t>45</a:t>
              </a:r>
              <a:endParaRPr lang="zh-CN" altLang="en-US" sz="1600" dirty="0">
                <a:solidFill>
                  <a:srgbClr val="70AD47"/>
                </a:solidFill>
                <a:latin typeface="Impact" panose="020B0806030902050204" pitchFamily="34" charset="0"/>
              </a:endParaRPr>
            </a:p>
          </p:txBody>
        </p:sp>
        <p:sp>
          <p:nvSpPr>
            <p:cNvPr id="40" name="Freeform 21"/>
            <p:cNvSpPr>
              <a:spLocks noEditPoints="1"/>
            </p:cNvSpPr>
            <p:nvPr/>
          </p:nvSpPr>
          <p:spPr bwMode="auto">
            <a:xfrm>
              <a:off x="3982244" y="4160838"/>
              <a:ext cx="690563" cy="750888"/>
            </a:xfrm>
            <a:custGeom>
              <a:avLst/>
              <a:gdLst>
                <a:gd name="T0" fmla="*/ 160 w 184"/>
                <a:gd name="T1" fmla="*/ 45 h 200"/>
                <a:gd name="T2" fmla="*/ 167 w 184"/>
                <a:gd name="T3" fmla="*/ 39 h 200"/>
                <a:gd name="T4" fmla="*/ 174 w 184"/>
                <a:gd name="T5" fmla="*/ 46 h 200"/>
                <a:gd name="T6" fmla="*/ 182 w 184"/>
                <a:gd name="T7" fmla="*/ 37 h 200"/>
                <a:gd name="T8" fmla="*/ 163 w 184"/>
                <a:gd name="T9" fmla="*/ 18 h 200"/>
                <a:gd name="T10" fmla="*/ 155 w 184"/>
                <a:gd name="T11" fmla="*/ 26 h 200"/>
                <a:gd name="T12" fmla="*/ 161 w 184"/>
                <a:gd name="T13" fmla="*/ 33 h 200"/>
                <a:gd name="T14" fmla="*/ 155 w 184"/>
                <a:gd name="T15" fmla="*/ 40 h 200"/>
                <a:gd name="T16" fmla="*/ 98 w 184"/>
                <a:gd name="T17" fmla="*/ 16 h 200"/>
                <a:gd name="T18" fmla="*/ 98 w 184"/>
                <a:gd name="T19" fmla="*/ 0 h 200"/>
                <a:gd name="T20" fmla="*/ 86 w 184"/>
                <a:gd name="T21" fmla="*/ 0 h 200"/>
                <a:gd name="T22" fmla="*/ 86 w 184"/>
                <a:gd name="T23" fmla="*/ 16 h 200"/>
                <a:gd name="T24" fmla="*/ 0 w 184"/>
                <a:gd name="T25" fmla="*/ 108 h 200"/>
                <a:gd name="T26" fmla="*/ 92 w 184"/>
                <a:gd name="T27" fmla="*/ 200 h 200"/>
                <a:gd name="T28" fmla="*/ 184 w 184"/>
                <a:gd name="T29" fmla="*/ 108 h 200"/>
                <a:gd name="T30" fmla="*/ 160 w 184"/>
                <a:gd name="T31" fmla="*/ 45 h 200"/>
                <a:gd name="T32" fmla="*/ 92 w 184"/>
                <a:gd name="T33" fmla="*/ 192 h 200"/>
                <a:gd name="T34" fmla="*/ 8 w 184"/>
                <a:gd name="T35" fmla="*/ 108 h 200"/>
                <a:gd name="T36" fmla="*/ 92 w 184"/>
                <a:gd name="T37" fmla="*/ 24 h 200"/>
                <a:gd name="T38" fmla="*/ 176 w 184"/>
                <a:gd name="T39" fmla="*/ 108 h 200"/>
                <a:gd name="T40" fmla="*/ 92 w 184"/>
                <a:gd name="T41" fmla="*/ 19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 h="200">
                  <a:moveTo>
                    <a:pt x="160" y="45"/>
                  </a:moveTo>
                  <a:cubicBezTo>
                    <a:pt x="167" y="39"/>
                    <a:pt x="167" y="39"/>
                    <a:pt x="167" y="39"/>
                  </a:cubicBezTo>
                  <a:cubicBezTo>
                    <a:pt x="174" y="46"/>
                    <a:pt x="174" y="46"/>
                    <a:pt x="174" y="46"/>
                  </a:cubicBezTo>
                  <a:cubicBezTo>
                    <a:pt x="182" y="37"/>
                    <a:pt x="182" y="37"/>
                    <a:pt x="182" y="37"/>
                  </a:cubicBezTo>
                  <a:cubicBezTo>
                    <a:pt x="163" y="18"/>
                    <a:pt x="163" y="18"/>
                    <a:pt x="163" y="18"/>
                  </a:cubicBezTo>
                  <a:cubicBezTo>
                    <a:pt x="155" y="26"/>
                    <a:pt x="155" y="26"/>
                    <a:pt x="155" y="26"/>
                  </a:cubicBezTo>
                  <a:cubicBezTo>
                    <a:pt x="161" y="33"/>
                    <a:pt x="161" y="33"/>
                    <a:pt x="161" y="33"/>
                  </a:cubicBezTo>
                  <a:cubicBezTo>
                    <a:pt x="155" y="40"/>
                    <a:pt x="155" y="40"/>
                    <a:pt x="155" y="40"/>
                  </a:cubicBezTo>
                  <a:cubicBezTo>
                    <a:pt x="140" y="26"/>
                    <a:pt x="120" y="17"/>
                    <a:pt x="98" y="16"/>
                  </a:cubicBezTo>
                  <a:cubicBezTo>
                    <a:pt x="98" y="0"/>
                    <a:pt x="98" y="0"/>
                    <a:pt x="98" y="0"/>
                  </a:cubicBezTo>
                  <a:cubicBezTo>
                    <a:pt x="86" y="0"/>
                    <a:pt x="86" y="0"/>
                    <a:pt x="86" y="0"/>
                  </a:cubicBezTo>
                  <a:cubicBezTo>
                    <a:pt x="86" y="16"/>
                    <a:pt x="86" y="16"/>
                    <a:pt x="86" y="16"/>
                  </a:cubicBezTo>
                  <a:cubicBezTo>
                    <a:pt x="38" y="19"/>
                    <a:pt x="0" y="59"/>
                    <a:pt x="0" y="108"/>
                  </a:cubicBezTo>
                  <a:cubicBezTo>
                    <a:pt x="0" y="158"/>
                    <a:pt x="42" y="200"/>
                    <a:pt x="92" y="200"/>
                  </a:cubicBezTo>
                  <a:cubicBezTo>
                    <a:pt x="143" y="200"/>
                    <a:pt x="184" y="158"/>
                    <a:pt x="184" y="108"/>
                  </a:cubicBezTo>
                  <a:cubicBezTo>
                    <a:pt x="184" y="84"/>
                    <a:pt x="175" y="62"/>
                    <a:pt x="160" y="45"/>
                  </a:cubicBezTo>
                  <a:close/>
                  <a:moveTo>
                    <a:pt x="92" y="192"/>
                  </a:moveTo>
                  <a:cubicBezTo>
                    <a:pt x="46" y="192"/>
                    <a:pt x="8" y="154"/>
                    <a:pt x="8" y="108"/>
                  </a:cubicBezTo>
                  <a:cubicBezTo>
                    <a:pt x="8" y="61"/>
                    <a:pt x="46" y="24"/>
                    <a:pt x="92" y="24"/>
                  </a:cubicBezTo>
                  <a:cubicBezTo>
                    <a:pt x="139" y="24"/>
                    <a:pt x="176" y="61"/>
                    <a:pt x="176" y="108"/>
                  </a:cubicBezTo>
                  <a:cubicBezTo>
                    <a:pt x="176" y="154"/>
                    <a:pt x="139" y="192"/>
                    <a:pt x="92" y="192"/>
                  </a:cubicBezTo>
                  <a:close/>
                </a:path>
              </a:pathLst>
            </a:custGeom>
            <a:solidFill>
              <a:srgbClr val="415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3200"/>
            </a:p>
          </p:txBody>
        </p:sp>
        <p:grpSp>
          <p:nvGrpSpPr>
            <p:cNvPr id="43" name="组合 42"/>
            <p:cNvGrpSpPr/>
            <p:nvPr/>
          </p:nvGrpSpPr>
          <p:grpSpPr>
            <a:xfrm>
              <a:off x="4091263" y="4448642"/>
              <a:ext cx="346075" cy="346075"/>
              <a:chOff x="4090426" y="4495088"/>
              <a:chExt cx="346075" cy="346075"/>
            </a:xfrm>
          </p:grpSpPr>
          <p:sp>
            <p:nvSpPr>
              <p:cNvPr id="41" name="Freeform 22"/>
              <p:cNvSpPr>
                <a:spLocks/>
              </p:cNvSpPr>
              <p:nvPr/>
            </p:nvSpPr>
            <p:spPr bwMode="auto">
              <a:xfrm rot="10800000">
                <a:off x="4280650" y="4495088"/>
                <a:ext cx="90488" cy="346075"/>
              </a:xfrm>
              <a:custGeom>
                <a:avLst/>
                <a:gdLst>
                  <a:gd name="T0" fmla="*/ 16 w 24"/>
                  <a:gd name="T1" fmla="*/ 52 h 92"/>
                  <a:gd name="T2" fmla="*/ 16 w 24"/>
                  <a:gd name="T3" fmla="*/ 0 h 92"/>
                  <a:gd name="T4" fmla="*/ 8 w 24"/>
                  <a:gd name="T5" fmla="*/ 0 h 92"/>
                  <a:gd name="T6" fmla="*/ 8 w 24"/>
                  <a:gd name="T7" fmla="*/ 52 h 92"/>
                  <a:gd name="T8" fmla="*/ 0 w 24"/>
                  <a:gd name="T9" fmla="*/ 64 h 92"/>
                  <a:gd name="T10" fmla="*/ 8 w 24"/>
                  <a:gd name="T11" fmla="*/ 75 h 92"/>
                  <a:gd name="T12" fmla="*/ 8 w 24"/>
                  <a:gd name="T13" fmla="*/ 92 h 92"/>
                  <a:gd name="T14" fmla="*/ 16 w 24"/>
                  <a:gd name="T15" fmla="*/ 92 h 92"/>
                  <a:gd name="T16" fmla="*/ 16 w 24"/>
                  <a:gd name="T17" fmla="*/ 75 h 92"/>
                  <a:gd name="T18" fmla="*/ 24 w 24"/>
                  <a:gd name="T19" fmla="*/ 64 h 92"/>
                  <a:gd name="T20" fmla="*/ 16 w 24"/>
                  <a:gd name="T21"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92">
                    <a:moveTo>
                      <a:pt x="16" y="52"/>
                    </a:moveTo>
                    <a:cubicBezTo>
                      <a:pt x="16" y="0"/>
                      <a:pt x="16" y="0"/>
                      <a:pt x="16" y="0"/>
                    </a:cubicBezTo>
                    <a:cubicBezTo>
                      <a:pt x="8" y="0"/>
                      <a:pt x="8" y="0"/>
                      <a:pt x="8" y="0"/>
                    </a:cubicBezTo>
                    <a:cubicBezTo>
                      <a:pt x="8" y="52"/>
                      <a:pt x="8" y="52"/>
                      <a:pt x="8" y="52"/>
                    </a:cubicBezTo>
                    <a:cubicBezTo>
                      <a:pt x="4" y="54"/>
                      <a:pt x="0" y="58"/>
                      <a:pt x="0" y="64"/>
                    </a:cubicBezTo>
                    <a:cubicBezTo>
                      <a:pt x="0" y="69"/>
                      <a:pt x="4" y="73"/>
                      <a:pt x="8" y="75"/>
                    </a:cubicBezTo>
                    <a:cubicBezTo>
                      <a:pt x="8" y="92"/>
                      <a:pt x="8" y="92"/>
                      <a:pt x="8" y="92"/>
                    </a:cubicBezTo>
                    <a:cubicBezTo>
                      <a:pt x="16" y="92"/>
                      <a:pt x="16" y="92"/>
                      <a:pt x="16" y="92"/>
                    </a:cubicBezTo>
                    <a:cubicBezTo>
                      <a:pt x="16" y="75"/>
                      <a:pt x="16" y="75"/>
                      <a:pt x="16" y="75"/>
                    </a:cubicBezTo>
                    <a:cubicBezTo>
                      <a:pt x="21" y="73"/>
                      <a:pt x="24" y="69"/>
                      <a:pt x="24" y="64"/>
                    </a:cubicBezTo>
                    <a:cubicBezTo>
                      <a:pt x="24" y="58"/>
                      <a:pt x="21" y="54"/>
                      <a:pt x="16" y="52"/>
                    </a:cubicBezTo>
                    <a:close/>
                  </a:path>
                </a:pathLst>
              </a:custGeom>
              <a:solidFill>
                <a:srgbClr val="415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42" name="Freeform 22"/>
              <p:cNvSpPr>
                <a:spLocks/>
              </p:cNvSpPr>
              <p:nvPr/>
            </p:nvSpPr>
            <p:spPr bwMode="auto">
              <a:xfrm rot="16200000">
                <a:off x="4218220" y="4427749"/>
                <a:ext cx="90488" cy="346075"/>
              </a:xfrm>
              <a:custGeom>
                <a:avLst/>
                <a:gdLst>
                  <a:gd name="T0" fmla="*/ 16 w 24"/>
                  <a:gd name="T1" fmla="*/ 52 h 92"/>
                  <a:gd name="T2" fmla="*/ 16 w 24"/>
                  <a:gd name="T3" fmla="*/ 0 h 92"/>
                  <a:gd name="T4" fmla="*/ 8 w 24"/>
                  <a:gd name="T5" fmla="*/ 0 h 92"/>
                  <a:gd name="T6" fmla="*/ 8 w 24"/>
                  <a:gd name="T7" fmla="*/ 52 h 92"/>
                  <a:gd name="T8" fmla="*/ 0 w 24"/>
                  <a:gd name="T9" fmla="*/ 64 h 92"/>
                  <a:gd name="T10" fmla="*/ 8 w 24"/>
                  <a:gd name="T11" fmla="*/ 75 h 92"/>
                  <a:gd name="T12" fmla="*/ 8 w 24"/>
                  <a:gd name="T13" fmla="*/ 92 h 92"/>
                  <a:gd name="T14" fmla="*/ 16 w 24"/>
                  <a:gd name="T15" fmla="*/ 92 h 92"/>
                  <a:gd name="T16" fmla="*/ 16 w 24"/>
                  <a:gd name="T17" fmla="*/ 75 h 92"/>
                  <a:gd name="T18" fmla="*/ 24 w 24"/>
                  <a:gd name="T19" fmla="*/ 64 h 92"/>
                  <a:gd name="T20" fmla="*/ 16 w 24"/>
                  <a:gd name="T21" fmla="*/ 5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92">
                    <a:moveTo>
                      <a:pt x="16" y="52"/>
                    </a:moveTo>
                    <a:cubicBezTo>
                      <a:pt x="16" y="0"/>
                      <a:pt x="16" y="0"/>
                      <a:pt x="16" y="0"/>
                    </a:cubicBezTo>
                    <a:cubicBezTo>
                      <a:pt x="8" y="0"/>
                      <a:pt x="8" y="0"/>
                      <a:pt x="8" y="0"/>
                    </a:cubicBezTo>
                    <a:cubicBezTo>
                      <a:pt x="8" y="52"/>
                      <a:pt x="8" y="52"/>
                      <a:pt x="8" y="52"/>
                    </a:cubicBezTo>
                    <a:cubicBezTo>
                      <a:pt x="4" y="54"/>
                      <a:pt x="0" y="58"/>
                      <a:pt x="0" y="64"/>
                    </a:cubicBezTo>
                    <a:cubicBezTo>
                      <a:pt x="0" y="69"/>
                      <a:pt x="4" y="73"/>
                      <a:pt x="8" y="75"/>
                    </a:cubicBezTo>
                    <a:cubicBezTo>
                      <a:pt x="8" y="92"/>
                      <a:pt x="8" y="92"/>
                      <a:pt x="8" y="92"/>
                    </a:cubicBezTo>
                    <a:cubicBezTo>
                      <a:pt x="16" y="92"/>
                      <a:pt x="16" y="92"/>
                      <a:pt x="16" y="92"/>
                    </a:cubicBezTo>
                    <a:cubicBezTo>
                      <a:pt x="16" y="75"/>
                      <a:pt x="16" y="75"/>
                      <a:pt x="16" y="75"/>
                    </a:cubicBezTo>
                    <a:cubicBezTo>
                      <a:pt x="21" y="73"/>
                      <a:pt x="24" y="69"/>
                      <a:pt x="24" y="64"/>
                    </a:cubicBezTo>
                    <a:cubicBezTo>
                      <a:pt x="24" y="58"/>
                      <a:pt x="21" y="54"/>
                      <a:pt x="16" y="52"/>
                    </a:cubicBezTo>
                    <a:close/>
                  </a:path>
                </a:pathLst>
              </a:custGeom>
              <a:solidFill>
                <a:srgbClr val="415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3200"/>
              </a:p>
            </p:txBody>
          </p:sp>
        </p:grpSp>
      </p:grpSp>
    </p:spTree>
    <p:extLst>
      <p:ext uri="{BB962C8B-B14F-4D97-AF65-F5344CB8AC3E}">
        <p14:creationId xmlns:p14="http://schemas.microsoft.com/office/powerpoint/2010/main" val="2411076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929333" y="2448118"/>
            <a:ext cx="1473958" cy="1473958"/>
            <a:chOff x="6606752" y="912984"/>
            <a:chExt cx="1473958" cy="1473958"/>
          </a:xfrm>
        </p:grpSpPr>
        <p:sp>
          <p:nvSpPr>
            <p:cNvPr id="2" name="椭圆 1"/>
            <p:cNvSpPr/>
            <p:nvPr/>
          </p:nvSpPr>
          <p:spPr>
            <a:xfrm>
              <a:off x="6606752" y="912984"/>
              <a:ext cx="1473958" cy="1473958"/>
            </a:xfrm>
            <a:prstGeom prst="ellipse">
              <a:avLst/>
            </a:prstGeom>
            <a:blipFill>
              <a:blip r:embed="rId2"/>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a:srcRect/>
            <a:stretch>
              <a:fillRect/>
            </a:stretch>
          </p:blipFill>
          <p:spPr>
            <a:xfrm>
              <a:off x="6765203" y="1118864"/>
              <a:ext cx="1146147" cy="1268078"/>
            </a:xfrm>
            <a:custGeom>
              <a:avLst/>
              <a:gdLst>
                <a:gd name="connsiteX0" fmla="*/ 74882 w 1146147"/>
                <a:gd name="connsiteY0" fmla="*/ 0 h 1268078"/>
                <a:gd name="connsiteX1" fmla="*/ 1092945 w 1146147"/>
                <a:gd name="connsiteY1" fmla="*/ 0 h 1268078"/>
                <a:gd name="connsiteX2" fmla="*/ 1105036 w 1146147"/>
                <a:gd name="connsiteY2" fmla="*/ 9976 h 1268078"/>
                <a:gd name="connsiteX3" fmla="*/ 1146147 w 1146147"/>
                <a:gd name="connsiteY3" fmla="*/ 59804 h 1268078"/>
                <a:gd name="connsiteX4" fmla="*/ 1146147 w 1146147"/>
                <a:gd name="connsiteY4" fmla="*/ 1002395 h 1268078"/>
                <a:gd name="connsiteX5" fmla="*/ 1105036 w 1146147"/>
                <a:gd name="connsiteY5" fmla="*/ 1052222 h 1268078"/>
                <a:gd name="connsiteX6" fmla="*/ 583913 w 1146147"/>
                <a:gd name="connsiteY6" fmla="*/ 1268078 h 1268078"/>
                <a:gd name="connsiteX7" fmla="*/ 62791 w 1146147"/>
                <a:gd name="connsiteY7" fmla="*/ 1052222 h 1268078"/>
                <a:gd name="connsiteX8" fmla="*/ 0 w 1146147"/>
                <a:gd name="connsiteY8" fmla="*/ 976119 h 1268078"/>
                <a:gd name="connsiteX9" fmla="*/ 0 w 1146147"/>
                <a:gd name="connsiteY9" fmla="*/ 86079 h 1268078"/>
                <a:gd name="connsiteX10" fmla="*/ 62791 w 1146147"/>
                <a:gd name="connsiteY10" fmla="*/ 9976 h 126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6147" h="1268078">
                  <a:moveTo>
                    <a:pt x="74882" y="0"/>
                  </a:moveTo>
                  <a:lnTo>
                    <a:pt x="1092945" y="0"/>
                  </a:lnTo>
                  <a:lnTo>
                    <a:pt x="1105036" y="9976"/>
                  </a:lnTo>
                  <a:lnTo>
                    <a:pt x="1146147" y="59804"/>
                  </a:lnTo>
                  <a:lnTo>
                    <a:pt x="1146147" y="1002395"/>
                  </a:lnTo>
                  <a:lnTo>
                    <a:pt x="1105036" y="1052222"/>
                  </a:lnTo>
                  <a:cubicBezTo>
                    <a:pt x="971669" y="1185589"/>
                    <a:pt x="787424" y="1268078"/>
                    <a:pt x="583913" y="1268078"/>
                  </a:cubicBezTo>
                  <a:cubicBezTo>
                    <a:pt x="380402" y="1268078"/>
                    <a:pt x="196158" y="1185589"/>
                    <a:pt x="62791" y="1052222"/>
                  </a:cubicBezTo>
                  <a:lnTo>
                    <a:pt x="0" y="976119"/>
                  </a:lnTo>
                  <a:lnTo>
                    <a:pt x="0" y="86079"/>
                  </a:lnTo>
                  <a:lnTo>
                    <a:pt x="62791" y="9976"/>
                  </a:lnTo>
                  <a:close/>
                </a:path>
              </a:pathLst>
            </a:custGeom>
          </p:spPr>
        </p:pic>
      </p:grpSp>
      <p:grpSp>
        <p:nvGrpSpPr>
          <p:cNvPr id="104" name="组合 103"/>
          <p:cNvGrpSpPr/>
          <p:nvPr/>
        </p:nvGrpSpPr>
        <p:grpSpPr>
          <a:xfrm>
            <a:off x="2468460" y="2104801"/>
            <a:ext cx="5579825" cy="2206307"/>
            <a:chOff x="369636" y="2661034"/>
            <a:chExt cx="5579825" cy="2206307"/>
          </a:xfrm>
        </p:grpSpPr>
        <p:sp>
          <p:nvSpPr>
            <p:cNvPr id="21" name="文本框 20"/>
            <p:cNvSpPr txBox="1"/>
            <p:nvPr/>
          </p:nvSpPr>
          <p:spPr>
            <a:xfrm>
              <a:off x="369636" y="2661034"/>
              <a:ext cx="954107" cy="1053173"/>
            </a:xfrm>
            <a:prstGeom prst="rect">
              <a:avLst/>
            </a:prstGeom>
            <a:noFill/>
          </p:spPr>
          <p:txBody>
            <a:bodyPr wrap="none" rtlCol="0">
              <a:spAutoFit/>
            </a:bodyPr>
            <a:lstStyle/>
            <a:p>
              <a:pPr>
                <a:lnSpc>
                  <a:spcPct val="120000"/>
                </a:lnSpc>
              </a:pPr>
              <a:r>
                <a:rPr lang="en-US" altLang="zh-CN" sz="6000" dirty="0" smtClean="0">
                  <a:solidFill>
                    <a:schemeClr val="bg1">
                      <a:lumMod val="65000"/>
                    </a:schemeClr>
                  </a:solidFill>
                  <a:latin typeface="黑体" panose="02010609060101010101" pitchFamily="49" charset="-122"/>
                  <a:ea typeface="黑体" panose="02010609060101010101" pitchFamily="49" charset="-122"/>
                </a:rPr>
                <a:t>“</a:t>
              </a:r>
              <a:endParaRPr lang="zh-CN" altLang="en-US" sz="6000" dirty="0">
                <a:solidFill>
                  <a:schemeClr val="bg1">
                    <a:lumMod val="65000"/>
                  </a:schemeClr>
                </a:solidFill>
                <a:latin typeface="黑体" panose="02010609060101010101" pitchFamily="49" charset="-122"/>
                <a:ea typeface="黑体" panose="02010609060101010101" pitchFamily="49" charset="-122"/>
              </a:endParaRPr>
            </a:p>
          </p:txBody>
        </p:sp>
        <p:sp>
          <p:nvSpPr>
            <p:cNvPr id="22" name="文本框 21"/>
            <p:cNvSpPr txBox="1"/>
            <p:nvPr/>
          </p:nvSpPr>
          <p:spPr>
            <a:xfrm rot="10800000">
              <a:off x="4995354" y="3814168"/>
              <a:ext cx="954107" cy="1053173"/>
            </a:xfrm>
            <a:prstGeom prst="rect">
              <a:avLst/>
            </a:prstGeom>
            <a:noFill/>
          </p:spPr>
          <p:txBody>
            <a:bodyPr wrap="none" rtlCol="0">
              <a:spAutoFit/>
            </a:bodyPr>
            <a:lstStyle>
              <a:defPPr>
                <a:defRPr lang="zh-CN"/>
              </a:defPPr>
              <a:lvl1pPr>
                <a:defRPr sz="6000">
                  <a:solidFill>
                    <a:srgbClr val="555251"/>
                  </a:solidFill>
                  <a:latin typeface="黑体" panose="02010609060101010101" pitchFamily="49" charset="-122"/>
                  <a:ea typeface="黑体" panose="02010609060101010101" pitchFamily="49" charset="-122"/>
                </a:defRPr>
              </a:lvl1pPr>
            </a:lstStyle>
            <a:p>
              <a:pPr>
                <a:lnSpc>
                  <a:spcPct val="120000"/>
                </a:lnSpc>
              </a:pPr>
              <a:r>
                <a:rPr lang="en-US" altLang="zh-CN" dirty="0">
                  <a:solidFill>
                    <a:schemeClr val="bg1">
                      <a:lumMod val="65000"/>
                    </a:schemeClr>
                  </a:solidFill>
                </a:rPr>
                <a:t>“</a:t>
              </a:r>
              <a:endParaRPr lang="zh-CN" altLang="en-US" dirty="0">
                <a:solidFill>
                  <a:schemeClr val="bg1">
                    <a:lumMod val="65000"/>
                  </a:schemeClr>
                </a:solidFill>
              </a:endParaRPr>
            </a:p>
          </p:txBody>
        </p:sp>
      </p:grpSp>
      <p:sp>
        <p:nvSpPr>
          <p:cNvPr id="105" name="文本框 104"/>
          <p:cNvSpPr txBox="1"/>
          <p:nvPr/>
        </p:nvSpPr>
        <p:spPr>
          <a:xfrm>
            <a:off x="3460188" y="2690745"/>
            <a:ext cx="3262432" cy="1106457"/>
          </a:xfrm>
          <a:prstGeom prst="rect">
            <a:avLst/>
          </a:prstGeom>
          <a:noFill/>
        </p:spPr>
        <p:txBody>
          <a:bodyPr wrap="none" rtlCol="0">
            <a:spAutoFit/>
          </a:bodyPr>
          <a:lstStyle/>
          <a:p>
            <a:pPr>
              <a:lnSpc>
                <a:spcPct val="120000"/>
              </a:lnSpc>
            </a:pPr>
            <a:r>
              <a:rPr lang="zh-CN" altLang="en-US" sz="6000" b="1" dirty="0">
                <a:solidFill>
                  <a:srgbClr val="555251"/>
                </a:solidFill>
                <a:latin typeface="微软雅黑" panose="020B0503020204020204" pitchFamily="34" charset="-122"/>
                <a:ea typeface="微软雅黑" panose="020B0503020204020204" pitchFamily="34" charset="-122"/>
              </a:rPr>
              <a:t>谢</a:t>
            </a:r>
            <a:r>
              <a:rPr lang="zh-CN" altLang="en-US" sz="6000" b="1" dirty="0" smtClean="0">
                <a:solidFill>
                  <a:srgbClr val="555251"/>
                </a:solidFill>
                <a:latin typeface="微软雅黑" panose="020B0503020204020204" pitchFamily="34" charset="-122"/>
                <a:ea typeface="微软雅黑" panose="020B0503020204020204" pitchFamily="34" charset="-122"/>
              </a:rPr>
              <a:t>谢观赏</a:t>
            </a:r>
            <a:endParaRPr lang="zh-CN" altLang="en-US" sz="6000" b="1" dirty="0">
              <a:solidFill>
                <a:srgbClr val="555251"/>
              </a:solidFill>
              <a:latin typeface="微软雅黑" panose="020B0503020204020204" pitchFamily="34" charset="-122"/>
              <a:ea typeface="微软雅黑" panose="020B0503020204020204" pitchFamily="34" charset="-122"/>
            </a:endParaRPr>
          </a:p>
        </p:txBody>
      </p:sp>
      <p:sp>
        <p:nvSpPr>
          <p:cNvPr id="116" name="任意多边形 115"/>
          <p:cNvSpPr/>
          <p:nvPr/>
        </p:nvSpPr>
        <p:spPr>
          <a:xfrm flipH="1">
            <a:off x="863786" y="3037287"/>
            <a:ext cx="323850" cy="685800"/>
          </a:xfrm>
          <a:custGeom>
            <a:avLst/>
            <a:gdLst>
              <a:gd name="connsiteX0" fmla="*/ 0 w 323850"/>
              <a:gd name="connsiteY0" fmla="*/ 0 h 685800"/>
              <a:gd name="connsiteX1" fmla="*/ 323850 w 323850"/>
              <a:gd name="connsiteY1" fmla="*/ 342900 h 685800"/>
              <a:gd name="connsiteX2" fmla="*/ 0 w 323850"/>
              <a:gd name="connsiteY2" fmla="*/ 685800 h 685800"/>
            </a:gdLst>
            <a:ahLst/>
            <a:cxnLst>
              <a:cxn ang="0">
                <a:pos x="connsiteX0" y="connsiteY0"/>
              </a:cxn>
              <a:cxn ang="0">
                <a:pos x="connsiteX1" y="connsiteY1"/>
              </a:cxn>
              <a:cxn ang="0">
                <a:pos x="connsiteX2" y="connsiteY2"/>
              </a:cxn>
            </a:cxnLst>
            <a:rect l="l" t="t" r="r" b="b"/>
            <a:pathLst>
              <a:path w="323850" h="685800">
                <a:moveTo>
                  <a:pt x="0" y="0"/>
                </a:moveTo>
                <a:lnTo>
                  <a:pt x="323850" y="342900"/>
                </a:lnTo>
                <a:lnTo>
                  <a:pt x="0" y="685800"/>
                </a:lnTo>
              </a:path>
            </a:pathLst>
          </a:custGeom>
          <a:noFill/>
          <a:ln w="38100" cap="rnd">
            <a:solidFill>
              <a:schemeClr val="bg1">
                <a:lumMod val="75000"/>
              </a:schemeClr>
            </a:solidFill>
            <a:round/>
          </a:ln>
          <a:effectLst>
            <a:outerShdw blurRad="38100" dist="50800" dir="2700000" sx="96000" sy="96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8" name="组合 17"/>
          <p:cNvGrpSpPr/>
          <p:nvPr/>
        </p:nvGrpSpPr>
        <p:grpSpPr>
          <a:xfrm>
            <a:off x="4171441" y="6324105"/>
            <a:ext cx="3849118" cy="223428"/>
            <a:chOff x="2194746" y="14730823"/>
            <a:chExt cx="3849118" cy="223428"/>
          </a:xfrm>
        </p:grpSpPr>
        <p:sp>
          <p:nvSpPr>
            <p:cNvPr id="19" name="椭圆 18"/>
            <p:cNvSpPr/>
            <p:nvPr/>
          </p:nvSpPr>
          <p:spPr>
            <a:xfrm>
              <a:off x="2557816" y="1473082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20" name="椭圆 19"/>
            <p:cNvSpPr/>
            <p:nvPr/>
          </p:nvSpPr>
          <p:spPr>
            <a:xfrm>
              <a:off x="292088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23" name="椭圆 22"/>
            <p:cNvSpPr/>
            <p:nvPr/>
          </p:nvSpPr>
          <p:spPr>
            <a:xfrm>
              <a:off x="328395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24" name="椭圆 23"/>
            <p:cNvSpPr/>
            <p:nvPr/>
          </p:nvSpPr>
          <p:spPr>
            <a:xfrm>
              <a:off x="364702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25" name="椭圆 24"/>
            <p:cNvSpPr/>
            <p:nvPr/>
          </p:nvSpPr>
          <p:spPr>
            <a:xfrm>
              <a:off x="401009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26" name="椭圆 25"/>
            <p:cNvSpPr/>
            <p:nvPr/>
          </p:nvSpPr>
          <p:spPr>
            <a:xfrm>
              <a:off x="437316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27" name="椭圆 26"/>
            <p:cNvSpPr/>
            <p:nvPr/>
          </p:nvSpPr>
          <p:spPr>
            <a:xfrm>
              <a:off x="473623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28" name="椭圆 27"/>
            <p:cNvSpPr/>
            <p:nvPr/>
          </p:nvSpPr>
          <p:spPr>
            <a:xfrm>
              <a:off x="509930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29" name="椭圆 28"/>
            <p:cNvSpPr/>
            <p:nvPr/>
          </p:nvSpPr>
          <p:spPr>
            <a:xfrm>
              <a:off x="546237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30" name="椭圆 29"/>
            <p:cNvSpPr/>
            <p:nvPr/>
          </p:nvSpPr>
          <p:spPr>
            <a:xfrm>
              <a:off x="5825446" y="1473583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31" name="椭圆 30"/>
            <p:cNvSpPr/>
            <p:nvPr/>
          </p:nvSpPr>
          <p:spPr>
            <a:xfrm>
              <a:off x="21947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spTree>
    <p:extLst>
      <p:ext uri="{BB962C8B-B14F-4D97-AF65-F5344CB8AC3E}">
        <p14:creationId xmlns:p14="http://schemas.microsoft.com/office/powerpoint/2010/main" val="3329481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 y="429"/>
            <a:ext cx="12190477" cy="6857143"/>
          </a:xfrm>
          <a:prstGeom prst="rect">
            <a:avLst/>
          </a:prstGeom>
        </p:spPr>
      </p:pic>
      <p:sp>
        <p:nvSpPr>
          <p:cNvPr id="3" name="灯片编号占位符 2"/>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1708007330"/>
      </p:ext>
    </p:extLst>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8" y="0"/>
            <a:ext cx="12184264" cy="6858000"/>
          </a:xfrm>
          <a:prstGeom prst="rect">
            <a:avLst/>
          </a:prstGeom>
        </p:spPr>
      </p:pic>
      <p:sp>
        <p:nvSpPr>
          <p:cNvPr id="2" name="灯片编号占位符 1"/>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2756777176"/>
      </p:ext>
    </p:extLst>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4141513" y="1238736"/>
            <a:ext cx="2816095" cy="400110"/>
            <a:chOff x="2722146" y="1238736"/>
            <a:chExt cx="2816095" cy="400110"/>
          </a:xfrm>
        </p:grpSpPr>
        <p:sp>
          <p:nvSpPr>
            <p:cNvPr id="3" name="椭圆 2"/>
            <p:cNvSpPr/>
            <p:nvPr/>
          </p:nvSpPr>
          <p:spPr>
            <a:xfrm>
              <a:off x="2722146" y="1267495"/>
              <a:ext cx="342593" cy="342593"/>
            </a:xfrm>
            <a:prstGeom prst="ellipse">
              <a:avLst/>
            </a:prstGeom>
            <a:solidFill>
              <a:srgbClr val="555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cxnSp>
          <p:nvCxnSpPr>
            <p:cNvPr id="17" name="直接箭头连接符 16"/>
            <p:cNvCxnSpPr/>
            <p:nvPr/>
          </p:nvCxnSpPr>
          <p:spPr>
            <a:xfrm flipV="1">
              <a:off x="3348831" y="1423988"/>
              <a:ext cx="181769" cy="1"/>
            </a:xfrm>
            <a:prstGeom prst="straightConnector1">
              <a:avLst/>
            </a:prstGeom>
            <a:ln w="28575" cap="rnd">
              <a:solidFill>
                <a:schemeClr val="bg1">
                  <a:lumMod val="85000"/>
                </a:schemeClr>
              </a:solidFill>
              <a:round/>
              <a:headEnd type="none" w="lg" len="lg"/>
              <a:tailEnd type="arrow"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814692" y="1238736"/>
              <a:ext cx="1723549" cy="400110"/>
            </a:xfrm>
            <a:prstGeom prst="rect">
              <a:avLst/>
            </a:prstGeom>
            <a:noFill/>
          </p:spPr>
          <p:txBody>
            <a:bodyPr wrap="none" rtlCol="0">
              <a:spAutoFit/>
            </a:bodyPr>
            <a:lstStyle/>
            <a:p>
              <a:r>
                <a:rPr lang="zh-CN" altLang="en-US" sz="2000" dirty="0">
                  <a:solidFill>
                    <a:srgbClr val="555251"/>
                  </a:solidFill>
                  <a:latin typeface="微软雅黑" panose="020B0503020204020204" pitchFamily="34" charset="-122"/>
                  <a:ea typeface="微软雅黑" panose="020B0503020204020204" pitchFamily="34" charset="-122"/>
                </a:rPr>
                <a:t>调</a:t>
              </a:r>
              <a:r>
                <a:rPr lang="zh-CN" altLang="en-US" sz="2000" dirty="0" smtClean="0">
                  <a:solidFill>
                    <a:srgbClr val="555251"/>
                  </a:solidFill>
                  <a:latin typeface="微软雅黑" panose="020B0503020204020204" pitchFamily="34" charset="-122"/>
                  <a:ea typeface="微软雅黑" panose="020B0503020204020204" pitchFamily="34" charset="-122"/>
                </a:rPr>
                <a:t>查样本分析</a:t>
              </a:r>
              <a:endParaRPr lang="zh-CN" altLang="en-US" sz="2000" dirty="0">
                <a:solidFill>
                  <a:srgbClr val="555251"/>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4141513" y="1727160"/>
            <a:ext cx="3329056" cy="400110"/>
            <a:chOff x="2722146" y="1727160"/>
            <a:chExt cx="3329056" cy="400110"/>
          </a:xfrm>
        </p:grpSpPr>
        <p:sp>
          <p:nvSpPr>
            <p:cNvPr id="4" name="椭圆 3"/>
            <p:cNvSpPr/>
            <p:nvPr/>
          </p:nvSpPr>
          <p:spPr>
            <a:xfrm>
              <a:off x="2722146" y="1755919"/>
              <a:ext cx="367623" cy="342593"/>
            </a:xfrm>
            <a:prstGeom prst="ellipse">
              <a:avLst/>
            </a:prstGeom>
            <a:solidFill>
              <a:srgbClr val="555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cxnSp>
          <p:nvCxnSpPr>
            <p:cNvPr id="20" name="直接箭头连接符 19"/>
            <p:cNvCxnSpPr/>
            <p:nvPr/>
          </p:nvCxnSpPr>
          <p:spPr>
            <a:xfrm flipV="1">
              <a:off x="3348831" y="1914262"/>
              <a:ext cx="181769" cy="1"/>
            </a:xfrm>
            <a:prstGeom prst="straightConnector1">
              <a:avLst/>
            </a:prstGeom>
            <a:ln w="28575" cap="rnd">
              <a:solidFill>
                <a:schemeClr val="bg1">
                  <a:lumMod val="85000"/>
                </a:schemeClr>
              </a:solidFill>
              <a:round/>
              <a:headEnd type="none" w="lg" len="lg"/>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814692" y="1727160"/>
              <a:ext cx="2236510" cy="400110"/>
            </a:xfrm>
            <a:prstGeom prst="rect">
              <a:avLst/>
            </a:prstGeom>
            <a:noFill/>
          </p:spPr>
          <p:txBody>
            <a:bodyPr wrap="none" rtlCol="0">
              <a:spAutoFit/>
            </a:bodyPr>
            <a:lstStyle/>
            <a:p>
              <a:r>
                <a:rPr lang="zh-CN" altLang="en-US" sz="2000" dirty="0" smtClean="0">
                  <a:solidFill>
                    <a:srgbClr val="555251"/>
                  </a:solidFill>
                  <a:latin typeface="微软雅黑" panose="020B0503020204020204" pitchFamily="34" charset="-122"/>
                  <a:ea typeface="微软雅黑" panose="020B0503020204020204" pitchFamily="34" charset="-122"/>
                </a:rPr>
                <a:t>在线学习时段统计</a:t>
              </a:r>
              <a:endParaRPr lang="zh-CN" altLang="en-US" sz="2000" dirty="0">
                <a:solidFill>
                  <a:srgbClr val="555251"/>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4141513" y="2215584"/>
            <a:ext cx="3329056" cy="400110"/>
            <a:chOff x="2722146" y="2215584"/>
            <a:chExt cx="3329056" cy="400110"/>
          </a:xfrm>
        </p:grpSpPr>
        <p:sp>
          <p:nvSpPr>
            <p:cNvPr id="5" name="椭圆 4"/>
            <p:cNvSpPr/>
            <p:nvPr/>
          </p:nvSpPr>
          <p:spPr>
            <a:xfrm>
              <a:off x="2722146" y="2244343"/>
              <a:ext cx="342593" cy="342593"/>
            </a:xfrm>
            <a:prstGeom prst="ellipse">
              <a:avLst/>
            </a:prstGeom>
            <a:solidFill>
              <a:srgbClr val="555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1" name="直接箭头连接符 20"/>
            <p:cNvCxnSpPr/>
            <p:nvPr/>
          </p:nvCxnSpPr>
          <p:spPr>
            <a:xfrm flipV="1">
              <a:off x="3348831" y="2404536"/>
              <a:ext cx="181769" cy="1"/>
            </a:xfrm>
            <a:prstGeom prst="straightConnector1">
              <a:avLst/>
            </a:prstGeom>
            <a:ln w="28575" cap="rnd">
              <a:solidFill>
                <a:schemeClr val="bg1">
                  <a:lumMod val="85000"/>
                </a:schemeClr>
              </a:solidFill>
              <a:round/>
              <a:headEnd type="none" w="lg" len="lg"/>
              <a:tailEnd type="arrow" w="med" len="med"/>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814692" y="2215584"/>
              <a:ext cx="2236510" cy="400110"/>
            </a:xfrm>
            <a:prstGeom prst="rect">
              <a:avLst/>
            </a:prstGeom>
            <a:noFill/>
          </p:spPr>
          <p:txBody>
            <a:bodyPr wrap="none" rtlCol="0">
              <a:spAutoFit/>
            </a:bodyPr>
            <a:lstStyle/>
            <a:p>
              <a:r>
                <a:rPr lang="zh-CN" altLang="en-US" sz="2000" dirty="0" smtClean="0">
                  <a:solidFill>
                    <a:srgbClr val="555251"/>
                  </a:solidFill>
                  <a:latin typeface="微软雅黑" panose="020B0503020204020204" pitchFamily="34" charset="-122"/>
                  <a:ea typeface="微软雅黑" panose="020B0503020204020204" pitchFamily="34" charset="-122"/>
                </a:rPr>
                <a:t>在线学习地点统计</a:t>
              </a:r>
              <a:endParaRPr lang="zh-CN" altLang="en-US" sz="2000" dirty="0">
                <a:solidFill>
                  <a:srgbClr val="55525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141513" y="2704008"/>
            <a:ext cx="3329056" cy="400110"/>
            <a:chOff x="2722146" y="2704008"/>
            <a:chExt cx="3329056" cy="400110"/>
          </a:xfrm>
        </p:grpSpPr>
        <p:sp>
          <p:nvSpPr>
            <p:cNvPr id="6" name="椭圆 5"/>
            <p:cNvSpPr/>
            <p:nvPr/>
          </p:nvSpPr>
          <p:spPr>
            <a:xfrm>
              <a:off x="2722146" y="2732767"/>
              <a:ext cx="342593" cy="342593"/>
            </a:xfrm>
            <a:prstGeom prst="ellipse">
              <a:avLst/>
            </a:prstGeom>
            <a:solidFill>
              <a:srgbClr val="555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p:txBody>
        </p:sp>
        <p:cxnSp>
          <p:nvCxnSpPr>
            <p:cNvPr id="22" name="直接箭头连接符 21"/>
            <p:cNvCxnSpPr/>
            <p:nvPr/>
          </p:nvCxnSpPr>
          <p:spPr>
            <a:xfrm flipV="1">
              <a:off x="3348831" y="2894810"/>
              <a:ext cx="181769" cy="1"/>
            </a:xfrm>
            <a:prstGeom prst="straightConnector1">
              <a:avLst/>
            </a:prstGeom>
            <a:ln w="28575" cap="rnd">
              <a:solidFill>
                <a:schemeClr val="bg1">
                  <a:lumMod val="85000"/>
                </a:schemeClr>
              </a:solidFill>
              <a:round/>
              <a:headEnd type="none" w="lg" len="lg"/>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814692" y="2704008"/>
              <a:ext cx="2236510" cy="400110"/>
            </a:xfrm>
            <a:prstGeom prst="rect">
              <a:avLst/>
            </a:prstGeom>
            <a:noFill/>
          </p:spPr>
          <p:txBody>
            <a:bodyPr wrap="none" rtlCol="0">
              <a:spAutoFit/>
            </a:bodyPr>
            <a:lstStyle/>
            <a:p>
              <a:r>
                <a:rPr lang="zh-CN" altLang="en-US" sz="2000" dirty="0" smtClean="0">
                  <a:solidFill>
                    <a:srgbClr val="555251"/>
                  </a:solidFill>
                  <a:latin typeface="微软雅黑" panose="020B0503020204020204" pitchFamily="34" charset="-122"/>
                  <a:ea typeface="微软雅黑" panose="020B0503020204020204" pitchFamily="34" charset="-122"/>
                </a:rPr>
                <a:t>在线学习工具统计</a:t>
              </a:r>
              <a:endParaRPr lang="zh-CN" altLang="en-US" sz="2000" dirty="0">
                <a:solidFill>
                  <a:srgbClr val="55525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4141513" y="3192432"/>
            <a:ext cx="4098497" cy="400110"/>
            <a:chOff x="2722146" y="3192432"/>
            <a:chExt cx="4098497" cy="400110"/>
          </a:xfrm>
        </p:grpSpPr>
        <p:sp>
          <p:nvSpPr>
            <p:cNvPr id="7" name="椭圆 6"/>
            <p:cNvSpPr/>
            <p:nvPr/>
          </p:nvSpPr>
          <p:spPr>
            <a:xfrm>
              <a:off x="2722146" y="3221191"/>
              <a:ext cx="342593" cy="342593"/>
            </a:xfrm>
            <a:prstGeom prst="ellipse">
              <a:avLst/>
            </a:prstGeom>
            <a:solidFill>
              <a:srgbClr val="555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p:txBody>
        </p:sp>
        <p:cxnSp>
          <p:nvCxnSpPr>
            <p:cNvPr id="23" name="直接箭头连接符 22"/>
            <p:cNvCxnSpPr/>
            <p:nvPr/>
          </p:nvCxnSpPr>
          <p:spPr>
            <a:xfrm flipV="1">
              <a:off x="3348831" y="3385084"/>
              <a:ext cx="181769" cy="1"/>
            </a:xfrm>
            <a:prstGeom prst="straightConnector1">
              <a:avLst/>
            </a:prstGeom>
            <a:ln w="28575" cap="rnd">
              <a:solidFill>
                <a:schemeClr val="bg1">
                  <a:lumMod val="85000"/>
                </a:schemeClr>
              </a:solidFill>
              <a:round/>
              <a:headEnd type="none" w="lg" len="lg"/>
              <a:tailEnd type="arrow" w="med"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814692" y="3192432"/>
              <a:ext cx="3005951" cy="400110"/>
            </a:xfrm>
            <a:prstGeom prst="rect">
              <a:avLst/>
            </a:prstGeom>
            <a:noFill/>
          </p:spPr>
          <p:txBody>
            <a:bodyPr wrap="none" rtlCol="0">
              <a:spAutoFit/>
            </a:bodyPr>
            <a:lstStyle/>
            <a:p>
              <a:r>
                <a:rPr lang="zh-CN" altLang="en-US" sz="2000" dirty="0">
                  <a:solidFill>
                    <a:srgbClr val="555251"/>
                  </a:solidFill>
                  <a:latin typeface="微软雅黑" panose="020B0503020204020204" pitchFamily="34" charset="-122"/>
                  <a:ea typeface="微软雅黑" panose="020B0503020204020204" pitchFamily="34" charset="-122"/>
                </a:rPr>
                <a:t>在</a:t>
              </a:r>
              <a:r>
                <a:rPr lang="zh-CN" altLang="en-US" sz="2000" dirty="0" smtClean="0">
                  <a:solidFill>
                    <a:srgbClr val="555251"/>
                  </a:solidFill>
                  <a:latin typeface="微软雅黑" panose="020B0503020204020204" pitchFamily="34" charset="-122"/>
                  <a:ea typeface="微软雅黑" panose="020B0503020204020204" pitchFamily="34" charset="-122"/>
                </a:rPr>
                <a:t>线学习模式喜爱度分析</a:t>
              </a:r>
              <a:endParaRPr lang="zh-CN" altLang="en-US" sz="2000" dirty="0">
                <a:solidFill>
                  <a:srgbClr val="555251"/>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4141513" y="3680856"/>
            <a:ext cx="3329056" cy="400110"/>
            <a:chOff x="2722146" y="3680856"/>
            <a:chExt cx="3329056" cy="400110"/>
          </a:xfrm>
        </p:grpSpPr>
        <p:sp>
          <p:nvSpPr>
            <p:cNvPr id="8" name="椭圆 7"/>
            <p:cNvSpPr/>
            <p:nvPr/>
          </p:nvSpPr>
          <p:spPr>
            <a:xfrm>
              <a:off x="2722146" y="3709615"/>
              <a:ext cx="342593" cy="342593"/>
            </a:xfrm>
            <a:prstGeom prst="ellipse">
              <a:avLst/>
            </a:prstGeom>
            <a:solidFill>
              <a:srgbClr val="555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dirty="0">
                  <a:latin typeface="黑体" panose="02010609060101010101" pitchFamily="49" charset="-122"/>
                  <a:ea typeface="黑体" panose="02010609060101010101" pitchFamily="49" charset="-122"/>
                </a:rPr>
                <a:t>6</a:t>
              </a:r>
              <a:endParaRPr lang="zh-CN" altLang="en-US" dirty="0">
                <a:latin typeface="黑体" panose="02010609060101010101" pitchFamily="49" charset="-122"/>
                <a:ea typeface="黑体" panose="02010609060101010101" pitchFamily="49" charset="-122"/>
              </a:endParaRPr>
            </a:p>
          </p:txBody>
        </p:sp>
        <p:cxnSp>
          <p:nvCxnSpPr>
            <p:cNvPr id="24" name="直接箭头连接符 23"/>
            <p:cNvCxnSpPr/>
            <p:nvPr/>
          </p:nvCxnSpPr>
          <p:spPr>
            <a:xfrm flipV="1">
              <a:off x="3348831" y="3875358"/>
              <a:ext cx="181769" cy="1"/>
            </a:xfrm>
            <a:prstGeom prst="straightConnector1">
              <a:avLst/>
            </a:prstGeom>
            <a:ln w="28575" cap="rnd">
              <a:solidFill>
                <a:schemeClr val="bg1">
                  <a:lumMod val="85000"/>
                </a:schemeClr>
              </a:solidFill>
              <a:round/>
              <a:headEnd type="none" w="lg" len="lg"/>
              <a:tailEnd type="arrow" w="med" len="med"/>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814692" y="3680856"/>
              <a:ext cx="2236510" cy="400110"/>
            </a:xfrm>
            <a:prstGeom prst="rect">
              <a:avLst/>
            </a:prstGeom>
            <a:noFill/>
          </p:spPr>
          <p:txBody>
            <a:bodyPr wrap="none" rtlCol="0">
              <a:spAutoFit/>
            </a:bodyPr>
            <a:lstStyle/>
            <a:p>
              <a:r>
                <a:rPr lang="zh-CN" altLang="en-US" sz="2000" dirty="0">
                  <a:solidFill>
                    <a:srgbClr val="555251"/>
                  </a:solidFill>
                  <a:latin typeface="微软雅黑" panose="020B0503020204020204" pitchFamily="34" charset="-122"/>
                  <a:ea typeface="微软雅黑" panose="020B0503020204020204" pitchFamily="34" charset="-122"/>
                </a:rPr>
                <a:t>在</a:t>
              </a:r>
              <a:r>
                <a:rPr lang="zh-CN" altLang="en-US" sz="2000" dirty="0" smtClean="0">
                  <a:solidFill>
                    <a:srgbClr val="555251"/>
                  </a:solidFill>
                  <a:latin typeface="微软雅黑" panose="020B0503020204020204" pitchFamily="34" charset="-122"/>
                  <a:ea typeface="微软雅黑" panose="020B0503020204020204" pitchFamily="34" charset="-122"/>
                </a:rPr>
                <a:t>线学习时长统计</a:t>
              </a:r>
              <a:endParaRPr lang="zh-CN" altLang="en-US" sz="2000" dirty="0">
                <a:solidFill>
                  <a:srgbClr val="555251"/>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4141513" y="4169280"/>
            <a:ext cx="4354978" cy="400110"/>
            <a:chOff x="2722146" y="4169280"/>
            <a:chExt cx="4354978" cy="400110"/>
          </a:xfrm>
        </p:grpSpPr>
        <p:sp>
          <p:nvSpPr>
            <p:cNvPr id="9" name="椭圆 8"/>
            <p:cNvSpPr/>
            <p:nvPr/>
          </p:nvSpPr>
          <p:spPr>
            <a:xfrm>
              <a:off x="2722146" y="4198039"/>
              <a:ext cx="342593" cy="342593"/>
            </a:xfrm>
            <a:prstGeom prst="ellipse">
              <a:avLst/>
            </a:prstGeom>
            <a:solidFill>
              <a:srgbClr val="555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dirty="0">
                  <a:latin typeface="黑体" panose="02010609060101010101" pitchFamily="49" charset="-122"/>
                  <a:ea typeface="黑体" panose="02010609060101010101" pitchFamily="49" charset="-122"/>
                </a:rPr>
                <a:t>7</a:t>
              </a:r>
              <a:endParaRPr lang="zh-CN" altLang="en-US" dirty="0">
                <a:latin typeface="黑体" panose="02010609060101010101" pitchFamily="49" charset="-122"/>
                <a:ea typeface="黑体" panose="02010609060101010101" pitchFamily="49" charset="-122"/>
              </a:endParaRPr>
            </a:p>
          </p:txBody>
        </p:sp>
        <p:cxnSp>
          <p:nvCxnSpPr>
            <p:cNvPr id="25" name="直接箭头连接符 24"/>
            <p:cNvCxnSpPr/>
            <p:nvPr/>
          </p:nvCxnSpPr>
          <p:spPr>
            <a:xfrm flipV="1">
              <a:off x="3348831" y="4365632"/>
              <a:ext cx="181769" cy="1"/>
            </a:xfrm>
            <a:prstGeom prst="straightConnector1">
              <a:avLst/>
            </a:prstGeom>
            <a:ln w="28575" cap="rnd">
              <a:solidFill>
                <a:schemeClr val="bg1">
                  <a:lumMod val="85000"/>
                </a:schemeClr>
              </a:solidFill>
              <a:round/>
              <a:headEnd type="none" w="lg" len="lg"/>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814692" y="4169280"/>
              <a:ext cx="3262432" cy="400110"/>
            </a:xfrm>
            <a:prstGeom prst="rect">
              <a:avLst/>
            </a:prstGeom>
            <a:noFill/>
          </p:spPr>
          <p:txBody>
            <a:bodyPr wrap="none" rtlCol="0">
              <a:spAutoFit/>
            </a:bodyPr>
            <a:lstStyle/>
            <a:p>
              <a:r>
                <a:rPr lang="zh-CN" altLang="en-US" sz="2000" dirty="0">
                  <a:solidFill>
                    <a:srgbClr val="555251"/>
                  </a:solidFill>
                  <a:latin typeface="微软雅黑" panose="020B0503020204020204" pitchFamily="34" charset="-122"/>
                  <a:ea typeface="微软雅黑" panose="020B0503020204020204" pitchFamily="34" charset="-122"/>
                </a:rPr>
                <a:t>在</a:t>
              </a:r>
              <a:r>
                <a:rPr lang="zh-CN" altLang="en-US" sz="2000" dirty="0" smtClean="0">
                  <a:solidFill>
                    <a:srgbClr val="555251"/>
                  </a:solidFill>
                  <a:latin typeface="微软雅黑" panose="020B0503020204020204" pitchFamily="34" charset="-122"/>
                  <a:ea typeface="微软雅黑" panose="020B0503020204020204" pitchFamily="34" charset="-122"/>
                </a:rPr>
                <a:t>线学习单次及每周总时长</a:t>
              </a:r>
              <a:endParaRPr lang="zh-CN" altLang="en-US" sz="2000" dirty="0">
                <a:solidFill>
                  <a:srgbClr val="555251"/>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4141513" y="4657704"/>
            <a:ext cx="4098497" cy="400110"/>
            <a:chOff x="2722146" y="4657704"/>
            <a:chExt cx="4098497" cy="400110"/>
          </a:xfrm>
        </p:grpSpPr>
        <p:sp>
          <p:nvSpPr>
            <p:cNvPr id="10" name="椭圆 9"/>
            <p:cNvSpPr/>
            <p:nvPr/>
          </p:nvSpPr>
          <p:spPr>
            <a:xfrm>
              <a:off x="2722146" y="4686463"/>
              <a:ext cx="342593" cy="342593"/>
            </a:xfrm>
            <a:prstGeom prst="ellipse">
              <a:avLst/>
            </a:prstGeom>
            <a:solidFill>
              <a:srgbClr val="555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dirty="0" smtClean="0">
                  <a:latin typeface="黑体" panose="02010609060101010101" pitchFamily="49" charset="-122"/>
                  <a:ea typeface="黑体" panose="02010609060101010101" pitchFamily="49" charset="-122"/>
                </a:rPr>
                <a:t>8</a:t>
              </a:r>
              <a:endParaRPr lang="zh-CN" altLang="en-US" dirty="0">
                <a:latin typeface="黑体" panose="02010609060101010101" pitchFamily="49" charset="-122"/>
                <a:ea typeface="黑体" panose="02010609060101010101" pitchFamily="49" charset="-122"/>
              </a:endParaRPr>
            </a:p>
          </p:txBody>
        </p:sp>
        <p:cxnSp>
          <p:nvCxnSpPr>
            <p:cNvPr id="26" name="直接箭头连接符 25"/>
            <p:cNvCxnSpPr/>
            <p:nvPr/>
          </p:nvCxnSpPr>
          <p:spPr>
            <a:xfrm flipV="1">
              <a:off x="3348831" y="4855906"/>
              <a:ext cx="181769" cy="1"/>
            </a:xfrm>
            <a:prstGeom prst="straightConnector1">
              <a:avLst/>
            </a:prstGeom>
            <a:ln w="28575" cap="rnd">
              <a:solidFill>
                <a:schemeClr val="bg1">
                  <a:lumMod val="85000"/>
                </a:schemeClr>
              </a:solidFill>
              <a:round/>
              <a:headEnd type="none" w="lg" len="lg"/>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814692" y="4657704"/>
              <a:ext cx="3005951" cy="400110"/>
            </a:xfrm>
            <a:prstGeom prst="rect">
              <a:avLst/>
            </a:prstGeom>
            <a:noFill/>
          </p:spPr>
          <p:txBody>
            <a:bodyPr wrap="none" rtlCol="0">
              <a:spAutoFit/>
            </a:bodyPr>
            <a:lstStyle/>
            <a:p>
              <a:r>
                <a:rPr lang="zh-CN" altLang="en-US" sz="2000" dirty="0" smtClean="0">
                  <a:solidFill>
                    <a:srgbClr val="555251"/>
                  </a:solidFill>
                  <a:latin typeface="微软雅黑" panose="020B0503020204020204" pitchFamily="34" charset="-122"/>
                  <a:ea typeface="微软雅黑" panose="020B0503020204020204" pitchFamily="34" charset="-122"/>
                </a:rPr>
                <a:t>对在线学习现状不满统计</a:t>
              </a:r>
              <a:endParaRPr lang="zh-CN" altLang="en-US" sz="2000" dirty="0">
                <a:solidFill>
                  <a:srgbClr val="55525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141513" y="5146128"/>
            <a:ext cx="4098497" cy="400110"/>
            <a:chOff x="2722146" y="5146128"/>
            <a:chExt cx="4098497" cy="400110"/>
          </a:xfrm>
        </p:grpSpPr>
        <p:sp>
          <p:nvSpPr>
            <p:cNvPr id="11" name="椭圆 10"/>
            <p:cNvSpPr/>
            <p:nvPr/>
          </p:nvSpPr>
          <p:spPr>
            <a:xfrm>
              <a:off x="2722146" y="5174888"/>
              <a:ext cx="342593" cy="342593"/>
            </a:xfrm>
            <a:prstGeom prst="ellipse">
              <a:avLst/>
            </a:prstGeom>
            <a:solidFill>
              <a:srgbClr val="555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dirty="0">
                  <a:latin typeface="黑体" panose="02010609060101010101" pitchFamily="49" charset="-122"/>
                  <a:ea typeface="黑体" panose="02010609060101010101" pitchFamily="49" charset="-122"/>
                </a:rPr>
                <a:t>尾</a:t>
              </a:r>
            </a:p>
          </p:txBody>
        </p:sp>
        <p:cxnSp>
          <p:nvCxnSpPr>
            <p:cNvPr id="27" name="直接箭头连接符 26"/>
            <p:cNvCxnSpPr/>
            <p:nvPr/>
          </p:nvCxnSpPr>
          <p:spPr>
            <a:xfrm flipV="1">
              <a:off x="3348831" y="5346183"/>
              <a:ext cx="181769" cy="1"/>
            </a:xfrm>
            <a:prstGeom prst="straightConnector1">
              <a:avLst/>
            </a:prstGeom>
            <a:ln w="28575" cap="rnd">
              <a:solidFill>
                <a:schemeClr val="bg1">
                  <a:lumMod val="85000"/>
                </a:schemeClr>
              </a:solidFill>
              <a:round/>
              <a:headEnd type="none" w="lg" len="lg"/>
              <a:tailEnd type="arrow" w="med" len="med"/>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814692" y="5146128"/>
              <a:ext cx="3005951" cy="400110"/>
            </a:xfrm>
            <a:prstGeom prst="rect">
              <a:avLst/>
            </a:prstGeom>
            <a:noFill/>
          </p:spPr>
          <p:txBody>
            <a:bodyPr wrap="none" rtlCol="0">
              <a:spAutoFit/>
            </a:bodyPr>
            <a:lstStyle/>
            <a:p>
              <a:r>
                <a:rPr lang="zh-CN" altLang="en-US" sz="2000" dirty="0">
                  <a:solidFill>
                    <a:srgbClr val="555251"/>
                  </a:solidFill>
                  <a:latin typeface="微软雅黑" panose="020B0503020204020204" pitchFamily="34" charset="-122"/>
                  <a:ea typeface="微软雅黑" panose="020B0503020204020204" pitchFamily="34" charset="-122"/>
                </a:rPr>
                <a:t>在线课</a:t>
              </a:r>
              <a:r>
                <a:rPr lang="zh-CN" altLang="en-US" sz="2000" dirty="0" smtClean="0">
                  <a:solidFill>
                    <a:srgbClr val="555251"/>
                  </a:solidFill>
                  <a:latin typeface="微软雅黑" panose="020B0503020204020204" pitchFamily="34" charset="-122"/>
                  <a:ea typeface="微软雅黑" panose="020B0503020204020204" pitchFamily="34" charset="-122"/>
                </a:rPr>
                <a:t>程时长应该为多少</a:t>
              </a:r>
              <a:endParaRPr lang="zh-CN" altLang="en-US" sz="2000" dirty="0">
                <a:solidFill>
                  <a:srgbClr val="555251"/>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4171441" y="6324105"/>
            <a:ext cx="3849118" cy="223428"/>
            <a:chOff x="2194746" y="14730823"/>
            <a:chExt cx="3849118" cy="223428"/>
          </a:xfrm>
        </p:grpSpPr>
        <p:sp>
          <p:nvSpPr>
            <p:cNvPr id="50" name="椭圆 49"/>
            <p:cNvSpPr/>
            <p:nvPr/>
          </p:nvSpPr>
          <p:spPr>
            <a:xfrm>
              <a:off x="2557816" y="1473082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51" name="椭圆 50"/>
            <p:cNvSpPr/>
            <p:nvPr/>
          </p:nvSpPr>
          <p:spPr>
            <a:xfrm>
              <a:off x="292088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52" name="椭圆 51"/>
            <p:cNvSpPr/>
            <p:nvPr/>
          </p:nvSpPr>
          <p:spPr>
            <a:xfrm>
              <a:off x="328395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53" name="椭圆 52"/>
            <p:cNvSpPr/>
            <p:nvPr/>
          </p:nvSpPr>
          <p:spPr>
            <a:xfrm>
              <a:off x="364702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54" name="椭圆 53"/>
            <p:cNvSpPr/>
            <p:nvPr/>
          </p:nvSpPr>
          <p:spPr>
            <a:xfrm>
              <a:off x="401009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55" name="椭圆 54"/>
            <p:cNvSpPr/>
            <p:nvPr/>
          </p:nvSpPr>
          <p:spPr>
            <a:xfrm>
              <a:off x="437316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56" name="椭圆 55"/>
            <p:cNvSpPr/>
            <p:nvPr/>
          </p:nvSpPr>
          <p:spPr>
            <a:xfrm>
              <a:off x="473623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57" name="椭圆 56"/>
            <p:cNvSpPr/>
            <p:nvPr/>
          </p:nvSpPr>
          <p:spPr>
            <a:xfrm>
              <a:off x="509930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58" name="椭圆 57"/>
            <p:cNvSpPr/>
            <p:nvPr/>
          </p:nvSpPr>
          <p:spPr>
            <a:xfrm>
              <a:off x="546237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59" name="椭圆 58"/>
            <p:cNvSpPr/>
            <p:nvPr/>
          </p:nvSpPr>
          <p:spPr>
            <a:xfrm>
              <a:off x="58254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60" name="椭圆 59"/>
            <p:cNvSpPr/>
            <p:nvPr/>
          </p:nvSpPr>
          <p:spPr>
            <a:xfrm>
              <a:off x="21947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pic>
        <p:nvPicPr>
          <p:cNvPr id="61" name="图片 60"/>
          <p:cNvPicPr>
            <a:picLocks noChangeAspect="1"/>
          </p:cNvPicPr>
          <p:nvPr/>
        </p:nvPicPr>
        <p:blipFill>
          <a:blip r:embed="rId2"/>
          <a:stretch>
            <a:fillRect/>
          </a:stretch>
        </p:blipFill>
        <p:spPr>
          <a:xfrm>
            <a:off x="2024192" y="882876"/>
            <a:ext cx="1316850" cy="1511939"/>
          </a:xfrm>
          <a:prstGeom prst="rect">
            <a:avLst/>
          </a:prstGeom>
        </p:spPr>
      </p:pic>
    </p:spTree>
    <p:extLst>
      <p:ext uri="{BB962C8B-B14F-4D97-AF65-F5344CB8AC3E}">
        <p14:creationId xmlns:p14="http://schemas.microsoft.com/office/powerpoint/2010/main" val="3699221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 name="组合 172"/>
          <p:cNvGrpSpPr/>
          <p:nvPr/>
        </p:nvGrpSpPr>
        <p:grpSpPr>
          <a:xfrm>
            <a:off x="4171441" y="6324105"/>
            <a:ext cx="3849118" cy="223428"/>
            <a:chOff x="2194746" y="14730823"/>
            <a:chExt cx="3849118" cy="223428"/>
          </a:xfrm>
        </p:grpSpPr>
        <p:sp>
          <p:nvSpPr>
            <p:cNvPr id="174" name="椭圆 173"/>
            <p:cNvSpPr/>
            <p:nvPr/>
          </p:nvSpPr>
          <p:spPr>
            <a:xfrm>
              <a:off x="2557816" y="1473082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175" name="椭圆 174"/>
            <p:cNvSpPr/>
            <p:nvPr/>
          </p:nvSpPr>
          <p:spPr>
            <a:xfrm>
              <a:off x="2920886" y="1473583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176" name="椭圆 175"/>
            <p:cNvSpPr/>
            <p:nvPr/>
          </p:nvSpPr>
          <p:spPr>
            <a:xfrm>
              <a:off x="328395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177" name="椭圆 176"/>
            <p:cNvSpPr/>
            <p:nvPr/>
          </p:nvSpPr>
          <p:spPr>
            <a:xfrm>
              <a:off x="364702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178" name="椭圆 177"/>
            <p:cNvSpPr/>
            <p:nvPr/>
          </p:nvSpPr>
          <p:spPr>
            <a:xfrm>
              <a:off x="401009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179" name="椭圆 178"/>
            <p:cNvSpPr/>
            <p:nvPr/>
          </p:nvSpPr>
          <p:spPr>
            <a:xfrm>
              <a:off x="437316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180" name="椭圆 179"/>
            <p:cNvSpPr/>
            <p:nvPr/>
          </p:nvSpPr>
          <p:spPr>
            <a:xfrm>
              <a:off x="473623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181" name="椭圆 180"/>
            <p:cNvSpPr/>
            <p:nvPr/>
          </p:nvSpPr>
          <p:spPr>
            <a:xfrm>
              <a:off x="509930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182" name="椭圆 181"/>
            <p:cNvSpPr/>
            <p:nvPr/>
          </p:nvSpPr>
          <p:spPr>
            <a:xfrm>
              <a:off x="546237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183" name="椭圆 182"/>
            <p:cNvSpPr/>
            <p:nvPr/>
          </p:nvSpPr>
          <p:spPr>
            <a:xfrm>
              <a:off x="58254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184" name="椭圆 183"/>
            <p:cNvSpPr/>
            <p:nvPr/>
          </p:nvSpPr>
          <p:spPr>
            <a:xfrm>
              <a:off x="21947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sp>
        <p:nvSpPr>
          <p:cNvPr id="3" name="矩形 2"/>
          <p:cNvSpPr/>
          <p:nvPr/>
        </p:nvSpPr>
        <p:spPr>
          <a:xfrm>
            <a:off x="1786922" y="1417459"/>
            <a:ext cx="3833690" cy="3083921"/>
          </a:xfrm>
          <a:prstGeom prst="rect">
            <a:avLst/>
          </a:prstGeom>
          <a:noFill/>
        </p:spPr>
        <p:txBody>
          <a:bodyPr wrap="square" rtlCol="0">
            <a:spAutoFit/>
          </a:bodyPr>
          <a:lstStyle/>
          <a:p>
            <a:pPr algn="just">
              <a:lnSpc>
                <a:spcPct val="120000"/>
              </a:lnSpc>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rPr>
              <a:t>本</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次调研通过网上问卷形式，向全国前一百所传统知名大学及全国排名前</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的省份和教育大省的知名大学，合计</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153</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所大学发布问卷，每所大学抽取</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10~20</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份问卷，总回收</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2682</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份问卷。</a:t>
            </a:r>
          </a:p>
          <a:p>
            <a:pPr algn="just">
              <a:lnSpc>
                <a:spcPct val="120000"/>
              </a:lnSpc>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统计数据指出大学生更习惯在晚上</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18</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点之后进行在线学习，学习地点主要是寝室，学习工具主要是电脑。</a:t>
            </a:r>
          </a:p>
        </p:txBody>
      </p:sp>
      <p:cxnSp>
        <p:nvCxnSpPr>
          <p:cNvPr id="14" name="直接连接符 13"/>
          <p:cNvCxnSpPr/>
          <p:nvPr/>
        </p:nvCxnSpPr>
        <p:spPr>
          <a:xfrm>
            <a:off x="1869181" y="1430392"/>
            <a:ext cx="1224365" cy="0"/>
          </a:xfrm>
          <a:prstGeom prst="line">
            <a:avLst/>
          </a:prstGeom>
          <a:ln>
            <a:solidFill>
              <a:srgbClr val="DEDEDE"/>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758089" y="820533"/>
            <a:ext cx="723275" cy="757130"/>
          </a:xfrm>
          <a:prstGeom prst="rect">
            <a:avLst/>
          </a:prstGeom>
          <a:noFill/>
        </p:spPr>
        <p:txBody>
          <a:bodyPr wrap="none" rtlCol="0">
            <a:spAutoFit/>
          </a:bodyPr>
          <a:lstStyle/>
          <a:p>
            <a:pPr>
              <a:lnSpc>
                <a:spcPct val="120000"/>
              </a:lnSpc>
            </a:pPr>
            <a:r>
              <a:rPr lang="en-US" altLang="zh-CN" sz="3600" dirty="0" smtClean="0">
                <a:solidFill>
                  <a:srgbClr val="5CBC4B"/>
                </a:solidFill>
                <a:latin typeface="黑体" panose="02010609060101010101" pitchFamily="49" charset="-122"/>
                <a:ea typeface="黑体" panose="02010609060101010101" pitchFamily="49" charset="-122"/>
              </a:rPr>
              <a:t>1</a:t>
            </a:r>
            <a:r>
              <a:rPr lang="en-US" altLang="zh-CN" sz="2400" dirty="0" smtClean="0">
                <a:solidFill>
                  <a:srgbClr val="ABABAB"/>
                </a:solidFill>
                <a:latin typeface="黑体" panose="02010609060101010101" pitchFamily="49" charset="-122"/>
                <a:ea typeface="黑体" panose="02010609060101010101" pitchFamily="49" charset="-122"/>
              </a:rPr>
              <a:t>/</a:t>
            </a:r>
            <a:r>
              <a:rPr lang="en-US" altLang="zh-CN" sz="2400" dirty="0">
                <a:solidFill>
                  <a:srgbClr val="ABABAB"/>
                </a:solidFill>
                <a:latin typeface="黑体" panose="02010609060101010101" pitchFamily="49" charset="-122"/>
                <a:ea typeface="黑体" panose="02010609060101010101" pitchFamily="49" charset="-122"/>
              </a:rPr>
              <a:t>8</a:t>
            </a:r>
            <a:endParaRPr lang="zh-CN" altLang="en-US" sz="2400" dirty="0">
              <a:solidFill>
                <a:srgbClr val="ABABAB"/>
              </a:solidFill>
              <a:latin typeface="黑体" panose="02010609060101010101" pitchFamily="49" charset="-122"/>
              <a:ea typeface="黑体" panose="02010609060101010101" pitchFamily="49" charset="-122"/>
            </a:endParaRPr>
          </a:p>
        </p:txBody>
      </p:sp>
      <p:grpSp>
        <p:nvGrpSpPr>
          <p:cNvPr id="32" name="组合 31"/>
          <p:cNvGrpSpPr/>
          <p:nvPr/>
        </p:nvGrpSpPr>
        <p:grpSpPr>
          <a:xfrm>
            <a:off x="1496222" y="-10586"/>
            <a:ext cx="407345" cy="454025"/>
            <a:chOff x="1500841" y="203199"/>
            <a:chExt cx="407345" cy="454025"/>
          </a:xfrm>
        </p:grpSpPr>
        <p:sp>
          <p:nvSpPr>
            <p:cNvPr id="33" name="任意多边形 32"/>
            <p:cNvSpPr/>
            <p:nvPr/>
          </p:nvSpPr>
          <p:spPr>
            <a:xfrm>
              <a:off x="1539875" y="203199"/>
              <a:ext cx="339725" cy="454025"/>
            </a:xfrm>
            <a:custGeom>
              <a:avLst/>
              <a:gdLst>
                <a:gd name="connsiteX0" fmla="*/ 0 w 339725"/>
                <a:gd name="connsiteY0" fmla="*/ 0 h 454025"/>
                <a:gd name="connsiteX1" fmla="*/ 0 w 339725"/>
                <a:gd name="connsiteY1" fmla="*/ 339725 h 454025"/>
                <a:gd name="connsiteX2" fmla="*/ 165100 w 339725"/>
                <a:gd name="connsiteY2" fmla="*/ 454025 h 454025"/>
                <a:gd name="connsiteX3" fmla="*/ 339725 w 339725"/>
                <a:gd name="connsiteY3" fmla="*/ 352425 h 454025"/>
                <a:gd name="connsiteX4" fmla="*/ 339725 w 339725"/>
                <a:gd name="connsiteY4" fmla="*/ 3175 h 454025"/>
                <a:gd name="connsiteX5" fmla="*/ 0 w 339725"/>
                <a:gd name="connsiteY5" fmla="*/ 0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725" h="454025">
                  <a:moveTo>
                    <a:pt x="0" y="0"/>
                  </a:moveTo>
                  <a:lnTo>
                    <a:pt x="0" y="339725"/>
                  </a:lnTo>
                  <a:lnTo>
                    <a:pt x="165100" y="454025"/>
                  </a:lnTo>
                  <a:lnTo>
                    <a:pt x="339725" y="352425"/>
                  </a:lnTo>
                  <a:lnTo>
                    <a:pt x="339725" y="3175"/>
                  </a:lnTo>
                  <a:lnTo>
                    <a:pt x="0" y="0"/>
                  </a:lnTo>
                  <a:close/>
                </a:path>
              </a:pathLst>
            </a:custGeom>
            <a:gradFill flip="none" rotWithShape="1">
              <a:gsLst>
                <a:gs pos="61000">
                  <a:srgbClr val="EF4F14"/>
                </a:gs>
                <a:gs pos="1000">
                  <a:srgbClr val="F3782D"/>
                </a:gs>
              </a:gsLst>
              <a:path path="circle">
                <a:fillToRect l="50000" t="50000" r="50000" b="50000"/>
              </a:path>
              <a:tileRect/>
            </a:gradFill>
            <a:ln>
              <a:noFill/>
            </a:ln>
            <a:effectLst>
              <a:outerShdw blurRad="508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4" name="文本框 33"/>
            <p:cNvSpPr txBox="1"/>
            <p:nvPr/>
          </p:nvSpPr>
          <p:spPr>
            <a:xfrm>
              <a:off x="1500841" y="364870"/>
              <a:ext cx="407345" cy="227563"/>
            </a:xfrm>
            <a:prstGeom prst="rect">
              <a:avLst/>
            </a:prstGeom>
            <a:noFill/>
          </p:spPr>
          <p:txBody>
            <a:bodyPr wrap="square" rtlCol="0">
              <a:spAutoFit/>
            </a:bodyPr>
            <a:lstStyle/>
            <a:p>
              <a:pPr algn="dist">
                <a:lnSpc>
                  <a:spcPct val="120000"/>
                </a:lnSpc>
              </a:pPr>
              <a:r>
                <a:rPr lang="zh-CN" altLang="en-US" sz="800" dirty="0" smtClean="0">
                  <a:solidFill>
                    <a:schemeClr val="bg1">
                      <a:lumMod val="95000"/>
                    </a:schemeClr>
                  </a:solidFill>
                  <a:latin typeface="微软雅黑" panose="020B0503020204020204" pitchFamily="34" charset="-122"/>
                  <a:ea typeface="微软雅黑" panose="020B0503020204020204" pitchFamily="34" charset="-122"/>
                </a:rPr>
                <a:t>论点</a:t>
              </a:r>
              <a:endParaRPr lang="zh-CN" altLang="en-US" sz="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5" name="文本框 34"/>
          <p:cNvSpPr txBox="1"/>
          <p:nvPr/>
        </p:nvSpPr>
        <p:spPr>
          <a:xfrm>
            <a:off x="1932153" y="43429"/>
            <a:ext cx="1569660" cy="424732"/>
          </a:xfrm>
          <a:prstGeom prst="rect">
            <a:avLst/>
          </a:prstGeom>
          <a:noFill/>
        </p:spPr>
        <p:txBody>
          <a:bodyPr wrap="none" rtlCol="0">
            <a:spAutoFit/>
          </a:bodyPr>
          <a:lstStyle/>
          <a:p>
            <a:pPr>
              <a:lnSpc>
                <a:spcPct val="12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调查样本分</a:t>
            </a: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析</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Freeform 96"/>
          <p:cNvSpPr>
            <a:spLocks noEditPoints="1"/>
          </p:cNvSpPr>
          <p:nvPr/>
        </p:nvSpPr>
        <p:spPr bwMode="auto">
          <a:xfrm>
            <a:off x="1580800" y="46302"/>
            <a:ext cx="238188" cy="127847"/>
          </a:xfrm>
          <a:custGeom>
            <a:avLst/>
            <a:gdLst>
              <a:gd name="T0" fmla="*/ 372 w 380"/>
              <a:gd name="T1" fmla="*/ 188 h 204"/>
              <a:gd name="T2" fmla="*/ 353 w 380"/>
              <a:gd name="T3" fmla="*/ 188 h 204"/>
              <a:gd name="T4" fmla="*/ 217 w 380"/>
              <a:gd name="T5" fmla="*/ 32 h 204"/>
              <a:gd name="T6" fmla="*/ 217 w 380"/>
              <a:gd name="T7" fmla="*/ 26 h 204"/>
              <a:gd name="T8" fmla="*/ 191 w 380"/>
              <a:gd name="T9" fmla="*/ 0 h 204"/>
              <a:gd name="T10" fmla="*/ 165 w 380"/>
              <a:gd name="T11" fmla="*/ 26 h 204"/>
              <a:gd name="T12" fmla="*/ 166 w 380"/>
              <a:gd name="T13" fmla="*/ 32 h 204"/>
              <a:gd name="T14" fmla="*/ 29 w 380"/>
              <a:gd name="T15" fmla="*/ 188 h 204"/>
              <a:gd name="T16" fmla="*/ 8 w 380"/>
              <a:gd name="T17" fmla="*/ 188 h 204"/>
              <a:gd name="T18" fmla="*/ 0 w 380"/>
              <a:gd name="T19" fmla="*/ 196 h 204"/>
              <a:gd name="T20" fmla="*/ 8 w 380"/>
              <a:gd name="T21" fmla="*/ 204 h 204"/>
              <a:gd name="T22" fmla="*/ 372 w 380"/>
              <a:gd name="T23" fmla="*/ 204 h 204"/>
              <a:gd name="T24" fmla="*/ 380 w 380"/>
              <a:gd name="T25" fmla="*/ 196 h 204"/>
              <a:gd name="T26" fmla="*/ 372 w 380"/>
              <a:gd name="T27" fmla="*/ 188 h 204"/>
              <a:gd name="T28" fmla="*/ 191 w 380"/>
              <a:gd name="T29" fmla="*/ 16 h 204"/>
              <a:gd name="T30" fmla="*/ 201 w 380"/>
              <a:gd name="T31" fmla="*/ 26 h 204"/>
              <a:gd name="T32" fmla="*/ 201 w 380"/>
              <a:gd name="T33" fmla="*/ 30 h 204"/>
              <a:gd name="T34" fmla="*/ 191 w 380"/>
              <a:gd name="T35" fmla="*/ 30 h 204"/>
              <a:gd name="T36" fmla="*/ 182 w 380"/>
              <a:gd name="T37" fmla="*/ 30 h 204"/>
              <a:gd name="T38" fmla="*/ 181 w 380"/>
              <a:gd name="T39" fmla="*/ 26 h 204"/>
              <a:gd name="T40" fmla="*/ 191 w 380"/>
              <a:gd name="T41" fmla="*/ 16 h 204"/>
              <a:gd name="T42" fmla="*/ 191 w 380"/>
              <a:gd name="T43" fmla="*/ 46 h 204"/>
              <a:gd name="T44" fmla="*/ 337 w 380"/>
              <a:gd name="T45" fmla="*/ 188 h 204"/>
              <a:gd name="T46" fmla="*/ 45 w 380"/>
              <a:gd name="T47" fmla="*/ 188 h 204"/>
              <a:gd name="T48" fmla="*/ 191 w 380"/>
              <a:gd name="T4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204">
                <a:moveTo>
                  <a:pt x="372" y="188"/>
                </a:moveTo>
                <a:cubicBezTo>
                  <a:pt x="353" y="188"/>
                  <a:pt x="353" y="188"/>
                  <a:pt x="353" y="188"/>
                </a:cubicBezTo>
                <a:cubicBezTo>
                  <a:pt x="351" y="109"/>
                  <a:pt x="293" y="44"/>
                  <a:pt x="217" y="32"/>
                </a:cubicBezTo>
                <a:cubicBezTo>
                  <a:pt x="217" y="30"/>
                  <a:pt x="217" y="28"/>
                  <a:pt x="217" y="26"/>
                </a:cubicBezTo>
                <a:cubicBezTo>
                  <a:pt x="217" y="12"/>
                  <a:pt x="206" y="0"/>
                  <a:pt x="191" y="0"/>
                </a:cubicBezTo>
                <a:cubicBezTo>
                  <a:pt x="177" y="0"/>
                  <a:pt x="165" y="12"/>
                  <a:pt x="165" y="26"/>
                </a:cubicBezTo>
                <a:cubicBezTo>
                  <a:pt x="165" y="28"/>
                  <a:pt x="165" y="30"/>
                  <a:pt x="166" y="32"/>
                </a:cubicBezTo>
                <a:cubicBezTo>
                  <a:pt x="90" y="44"/>
                  <a:pt x="31" y="109"/>
                  <a:pt x="29" y="188"/>
                </a:cubicBezTo>
                <a:cubicBezTo>
                  <a:pt x="8" y="188"/>
                  <a:pt x="8" y="188"/>
                  <a:pt x="8" y="188"/>
                </a:cubicBezTo>
                <a:cubicBezTo>
                  <a:pt x="4" y="188"/>
                  <a:pt x="0" y="191"/>
                  <a:pt x="0" y="196"/>
                </a:cubicBezTo>
                <a:cubicBezTo>
                  <a:pt x="0" y="200"/>
                  <a:pt x="4" y="204"/>
                  <a:pt x="8" y="204"/>
                </a:cubicBezTo>
                <a:cubicBezTo>
                  <a:pt x="372" y="204"/>
                  <a:pt x="372" y="204"/>
                  <a:pt x="372" y="204"/>
                </a:cubicBezTo>
                <a:cubicBezTo>
                  <a:pt x="376" y="204"/>
                  <a:pt x="380" y="200"/>
                  <a:pt x="380" y="196"/>
                </a:cubicBezTo>
                <a:cubicBezTo>
                  <a:pt x="380" y="191"/>
                  <a:pt x="376" y="188"/>
                  <a:pt x="372" y="188"/>
                </a:cubicBezTo>
                <a:moveTo>
                  <a:pt x="191" y="16"/>
                </a:moveTo>
                <a:cubicBezTo>
                  <a:pt x="197" y="16"/>
                  <a:pt x="201" y="21"/>
                  <a:pt x="201" y="26"/>
                </a:cubicBezTo>
                <a:cubicBezTo>
                  <a:pt x="201" y="28"/>
                  <a:pt x="201" y="29"/>
                  <a:pt x="201" y="30"/>
                </a:cubicBezTo>
                <a:cubicBezTo>
                  <a:pt x="197" y="30"/>
                  <a:pt x="194" y="30"/>
                  <a:pt x="191" y="30"/>
                </a:cubicBezTo>
                <a:cubicBezTo>
                  <a:pt x="188" y="30"/>
                  <a:pt x="185" y="30"/>
                  <a:pt x="182" y="30"/>
                </a:cubicBezTo>
                <a:cubicBezTo>
                  <a:pt x="181" y="29"/>
                  <a:pt x="181" y="28"/>
                  <a:pt x="181" y="26"/>
                </a:cubicBezTo>
                <a:cubicBezTo>
                  <a:pt x="181" y="21"/>
                  <a:pt x="186" y="16"/>
                  <a:pt x="191" y="16"/>
                </a:cubicBezTo>
                <a:moveTo>
                  <a:pt x="191" y="46"/>
                </a:moveTo>
                <a:cubicBezTo>
                  <a:pt x="270" y="46"/>
                  <a:pt x="335" y="109"/>
                  <a:pt x="337" y="188"/>
                </a:cubicBezTo>
                <a:cubicBezTo>
                  <a:pt x="45" y="188"/>
                  <a:pt x="45" y="188"/>
                  <a:pt x="45" y="188"/>
                </a:cubicBezTo>
                <a:cubicBezTo>
                  <a:pt x="47" y="109"/>
                  <a:pt x="112" y="46"/>
                  <a:pt x="191" y="46"/>
                </a:cubicBezTo>
              </a:path>
            </a:pathLst>
          </a:custGeom>
          <a:solidFill>
            <a:srgbClr val="C9270D"/>
          </a:solidFill>
          <a:ln w="9525">
            <a:solidFill>
              <a:srgbClr val="C9270D"/>
            </a:solidFill>
            <a:round/>
            <a:headEnd/>
            <a:tailEnd/>
          </a:ln>
          <a:effectLst>
            <a:innerShdw blurRad="12700">
              <a:prstClr val="black">
                <a:alpha val="43000"/>
              </a:prstClr>
            </a:innerShdw>
          </a:effectLst>
        </p:spPr>
        <p:txBody>
          <a:bodyPr vert="horz" wrap="square" lIns="91440" tIns="45720" rIns="91440" bIns="45720" numCol="1" anchor="t" anchorCtr="0" compatLnSpc="1">
            <a:prstTxWarp prst="textNoShape">
              <a:avLst/>
            </a:prstTxWarp>
          </a:bodyPr>
          <a:lstStyle/>
          <a:p>
            <a:pPr>
              <a:lnSpc>
                <a:spcPct val="120000"/>
              </a:lnSpc>
            </a:pPr>
            <a:endParaRPr lang="zh-CN" altLang="en-US"/>
          </a:p>
        </p:txBody>
      </p:sp>
      <p:sp>
        <p:nvSpPr>
          <p:cNvPr id="186" name="Freeform 59"/>
          <p:cNvSpPr>
            <a:spLocks noEditPoints="1"/>
          </p:cNvSpPr>
          <p:nvPr/>
        </p:nvSpPr>
        <p:spPr bwMode="auto">
          <a:xfrm>
            <a:off x="6062900" y="3998300"/>
            <a:ext cx="542519" cy="468311"/>
          </a:xfrm>
          <a:custGeom>
            <a:avLst/>
            <a:gdLst>
              <a:gd name="T0" fmla="*/ 466 w 541"/>
              <a:gd name="T1" fmla="*/ 164 h 467"/>
              <a:gd name="T2" fmla="*/ 541 w 541"/>
              <a:gd name="T3" fmla="*/ 164 h 467"/>
              <a:gd name="T4" fmla="*/ 267 w 541"/>
              <a:gd name="T5" fmla="*/ 0 h 467"/>
              <a:gd name="T6" fmla="*/ 0 w 541"/>
              <a:gd name="T7" fmla="*/ 164 h 467"/>
              <a:gd name="T8" fmla="*/ 68 w 541"/>
              <a:gd name="T9" fmla="*/ 164 h 467"/>
              <a:gd name="T10" fmla="*/ 68 w 541"/>
              <a:gd name="T11" fmla="*/ 448 h 467"/>
              <a:gd name="T12" fmla="*/ 30 w 541"/>
              <a:gd name="T13" fmla="*/ 448 h 467"/>
              <a:gd name="T14" fmla="*/ 30 w 541"/>
              <a:gd name="T15" fmla="*/ 467 h 467"/>
              <a:gd name="T16" fmla="*/ 68 w 541"/>
              <a:gd name="T17" fmla="*/ 467 h 467"/>
              <a:gd name="T18" fmla="*/ 163 w 541"/>
              <a:gd name="T19" fmla="*/ 467 h 467"/>
              <a:gd name="T20" fmla="*/ 220 w 541"/>
              <a:gd name="T21" fmla="*/ 467 h 467"/>
              <a:gd name="T22" fmla="*/ 314 w 541"/>
              <a:gd name="T23" fmla="*/ 467 h 467"/>
              <a:gd name="T24" fmla="*/ 371 w 541"/>
              <a:gd name="T25" fmla="*/ 467 h 467"/>
              <a:gd name="T26" fmla="*/ 466 w 541"/>
              <a:gd name="T27" fmla="*/ 467 h 467"/>
              <a:gd name="T28" fmla="*/ 503 w 541"/>
              <a:gd name="T29" fmla="*/ 467 h 467"/>
              <a:gd name="T30" fmla="*/ 503 w 541"/>
              <a:gd name="T31" fmla="*/ 448 h 467"/>
              <a:gd name="T32" fmla="*/ 466 w 541"/>
              <a:gd name="T33" fmla="*/ 448 h 467"/>
              <a:gd name="T34" fmla="*/ 466 w 541"/>
              <a:gd name="T35" fmla="*/ 164 h 467"/>
              <a:gd name="T36" fmla="*/ 220 w 541"/>
              <a:gd name="T37" fmla="*/ 448 h 467"/>
              <a:gd name="T38" fmla="*/ 163 w 541"/>
              <a:gd name="T39" fmla="*/ 448 h 467"/>
              <a:gd name="T40" fmla="*/ 163 w 541"/>
              <a:gd name="T41" fmla="*/ 164 h 467"/>
              <a:gd name="T42" fmla="*/ 220 w 541"/>
              <a:gd name="T43" fmla="*/ 164 h 467"/>
              <a:gd name="T44" fmla="*/ 220 w 541"/>
              <a:gd name="T45" fmla="*/ 448 h 467"/>
              <a:gd name="T46" fmla="*/ 371 w 541"/>
              <a:gd name="T47" fmla="*/ 448 h 467"/>
              <a:gd name="T48" fmla="*/ 314 w 541"/>
              <a:gd name="T49" fmla="*/ 448 h 467"/>
              <a:gd name="T50" fmla="*/ 314 w 541"/>
              <a:gd name="T51" fmla="*/ 164 h 467"/>
              <a:gd name="T52" fmla="*/ 371 w 541"/>
              <a:gd name="T53" fmla="*/ 164 h 467"/>
              <a:gd name="T54" fmla="*/ 371 w 541"/>
              <a:gd name="T55" fmla="*/ 448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41" h="467">
                <a:moveTo>
                  <a:pt x="466" y="164"/>
                </a:moveTo>
                <a:lnTo>
                  <a:pt x="541" y="164"/>
                </a:lnTo>
                <a:lnTo>
                  <a:pt x="267" y="0"/>
                </a:lnTo>
                <a:lnTo>
                  <a:pt x="0" y="164"/>
                </a:lnTo>
                <a:lnTo>
                  <a:pt x="68" y="164"/>
                </a:lnTo>
                <a:lnTo>
                  <a:pt x="68" y="448"/>
                </a:lnTo>
                <a:lnTo>
                  <a:pt x="30" y="448"/>
                </a:lnTo>
                <a:lnTo>
                  <a:pt x="30" y="467"/>
                </a:lnTo>
                <a:lnTo>
                  <a:pt x="68" y="467"/>
                </a:lnTo>
                <a:lnTo>
                  <a:pt x="163" y="467"/>
                </a:lnTo>
                <a:lnTo>
                  <a:pt x="220" y="467"/>
                </a:lnTo>
                <a:lnTo>
                  <a:pt x="314" y="467"/>
                </a:lnTo>
                <a:lnTo>
                  <a:pt x="371" y="467"/>
                </a:lnTo>
                <a:lnTo>
                  <a:pt x="466" y="467"/>
                </a:lnTo>
                <a:lnTo>
                  <a:pt x="503" y="467"/>
                </a:lnTo>
                <a:lnTo>
                  <a:pt x="503" y="448"/>
                </a:lnTo>
                <a:lnTo>
                  <a:pt x="466" y="448"/>
                </a:lnTo>
                <a:lnTo>
                  <a:pt x="466" y="164"/>
                </a:lnTo>
                <a:close/>
                <a:moveTo>
                  <a:pt x="220" y="448"/>
                </a:moveTo>
                <a:lnTo>
                  <a:pt x="163" y="448"/>
                </a:lnTo>
                <a:lnTo>
                  <a:pt x="163" y="164"/>
                </a:lnTo>
                <a:lnTo>
                  <a:pt x="220" y="164"/>
                </a:lnTo>
                <a:lnTo>
                  <a:pt x="220" y="448"/>
                </a:lnTo>
                <a:close/>
                <a:moveTo>
                  <a:pt x="371" y="448"/>
                </a:moveTo>
                <a:lnTo>
                  <a:pt x="314" y="448"/>
                </a:lnTo>
                <a:lnTo>
                  <a:pt x="314" y="164"/>
                </a:lnTo>
                <a:lnTo>
                  <a:pt x="371" y="164"/>
                </a:lnTo>
                <a:lnTo>
                  <a:pt x="371" y="448"/>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4" name="组合 3"/>
          <p:cNvGrpSpPr/>
          <p:nvPr/>
        </p:nvGrpSpPr>
        <p:grpSpPr>
          <a:xfrm>
            <a:off x="6061641" y="4786369"/>
            <a:ext cx="474328" cy="475331"/>
            <a:chOff x="6688183" y="2686969"/>
            <a:chExt cx="750888" cy="752476"/>
          </a:xfrm>
          <a:solidFill>
            <a:schemeClr val="tx1">
              <a:lumMod val="65000"/>
              <a:lumOff val="35000"/>
            </a:schemeClr>
          </a:solidFill>
        </p:grpSpPr>
        <p:sp>
          <p:nvSpPr>
            <p:cNvPr id="187" name="Freeform 34"/>
            <p:cNvSpPr>
              <a:spLocks/>
            </p:cNvSpPr>
            <p:nvPr/>
          </p:nvSpPr>
          <p:spPr bwMode="auto">
            <a:xfrm>
              <a:off x="6688183" y="3107657"/>
              <a:ext cx="150813" cy="331788"/>
            </a:xfrm>
            <a:custGeom>
              <a:avLst/>
              <a:gdLst>
                <a:gd name="T0" fmla="*/ 40 w 40"/>
                <a:gd name="T1" fmla="*/ 0 h 88"/>
                <a:gd name="T2" fmla="*/ 0 w 40"/>
                <a:gd name="T3" fmla="*/ 0 h 88"/>
                <a:gd name="T4" fmla="*/ 0 w 40"/>
                <a:gd name="T5" fmla="*/ 66 h 88"/>
                <a:gd name="T6" fmla="*/ 23 w 40"/>
                <a:gd name="T7" fmla="*/ 88 h 88"/>
                <a:gd name="T8" fmla="*/ 40 w 40"/>
                <a:gd name="T9" fmla="*/ 71 h 88"/>
                <a:gd name="T10" fmla="*/ 40 w 40"/>
                <a:gd name="T11" fmla="*/ 0 h 88"/>
              </a:gdLst>
              <a:ahLst/>
              <a:cxnLst>
                <a:cxn ang="0">
                  <a:pos x="T0" y="T1"/>
                </a:cxn>
                <a:cxn ang="0">
                  <a:pos x="T2" y="T3"/>
                </a:cxn>
                <a:cxn ang="0">
                  <a:pos x="T4" y="T5"/>
                </a:cxn>
                <a:cxn ang="0">
                  <a:pos x="T6" y="T7"/>
                </a:cxn>
                <a:cxn ang="0">
                  <a:pos x="T8" y="T9"/>
                </a:cxn>
                <a:cxn ang="0">
                  <a:pos x="T10" y="T11"/>
                </a:cxn>
              </a:cxnLst>
              <a:rect l="0" t="0" r="r" b="b"/>
              <a:pathLst>
                <a:path w="40" h="88">
                  <a:moveTo>
                    <a:pt x="40" y="0"/>
                  </a:moveTo>
                  <a:cubicBezTo>
                    <a:pt x="0" y="0"/>
                    <a:pt x="0" y="0"/>
                    <a:pt x="0" y="0"/>
                  </a:cubicBezTo>
                  <a:cubicBezTo>
                    <a:pt x="0" y="0"/>
                    <a:pt x="0" y="50"/>
                    <a:pt x="0" y="66"/>
                  </a:cubicBezTo>
                  <a:cubicBezTo>
                    <a:pt x="0" y="80"/>
                    <a:pt x="12" y="87"/>
                    <a:pt x="23" y="88"/>
                  </a:cubicBezTo>
                  <a:cubicBezTo>
                    <a:pt x="33" y="87"/>
                    <a:pt x="40" y="78"/>
                    <a:pt x="40" y="71"/>
                  </a:cubicBezTo>
                  <a:lnTo>
                    <a:pt x="4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35"/>
            <p:cNvSpPr>
              <a:spLocks noEditPoints="1"/>
            </p:cNvSpPr>
            <p:nvPr/>
          </p:nvSpPr>
          <p:spPr bwMode="auto">
            <a:xfrm>
              <a:off x="6838996" y="2686969"/>
              <a:ext cx="600075" cy="752475"/>
            </a:xfrm>
            <a:custGeom>
              <a:avLst/>
              <a:gdLst>
                <a:gd name="T0" fmla="*/ 8 w 160"/>
                <a:gd name="T1" fmla="*/ 0 h 200"/>
                <a:gd name="T2" fmla="*/ 8 w 160"/>
                <a:gd name="T3" fmla="*/ 108 h 200"/>
                <a:gd name="T4" fmla="*/ 8 w 160"/>
                <a:gd name="T5" fmla="*/ 112 h 200"/>
                <a:gd name="T6" fmla="*/ 8 w 160"/>
                <a:gd name="T7" fmla="*/ 183 h 200"/>
                <a:gd name="T8" fmla="*/ 0 w 160"/>
                <a:gd name="T9" fmla="*/ 200 h 200"/>
                <a:gd name="T10" fmla="*/ 136 w 160"/>
                <a:gd name="T11" fmla="*/ 200 h 200"/>
                <a:gd name="T12" fmla="*/ 160 w 160"/>
                <a:gd name="T13" fmla="*/ 176 h 200"/>
                <a:gd name="T14" fmla="*/ 160 w 160"/>
                <a:gd name="T15" fmla="*/ 0 h 200"/>
                <a:gd name="T16" fmla="*/ 8 w 160"/>
                <a:gd name="T17" fmla="*/ 0 h 200"/>
                <a:gd name="T18" fmla="*/ 136 w 160"/>
                <a:gd name="T19" fmla="*/ 168 h 200"/>
                <a:gd name="T20" fmla="*/ 32 w 160"/>
                <a:gd name="T21" fmla="*/ 168 h 200"/>
                <a:gd name="T22" fmla="*/ 32 w 160"/>
                <a:gd name="T23" fmla="*/ 160 h 200"/>
                <a:gd name="T24" fmla="*/ 136 w 160"/>
                <a:gd name="T25" fmla="*/ 160 h 200"/>
                <a:gd name="T26" fmla="*/ 136 w 160"/>
                <a:gd name="T27" fmla="*/ 168 h 200"/>
                <a:gd name="T28" fmla="*/ 136 w 160"/>
                <a:gd name="T29" fmla="*/ 140 h 200"/>
                <a:gd name="T30" fmla="*/ 32 w 160"/>
                <a:gd name="T31" fmla="*/ 140 h 200"/>
                <a:gd name="T32" fmla="*/ 32 w 160"/>
                <a:gd name="T33" fmla="*/ 132 h 200"/>
                <a:gd name="T34" fmla="*/ 136 w 160"/>
                <a:gd name="T35" fmla="*/ 132 h 200"/>
                <a:gd name="T36" fmla="*/ 136 w 160"/>
                <a:gd name="T37" fmla="*/ 140 h 200"/>
                <a:gd name="T38" fmla="*/ 136 w 160"/>
                <a:gd name="T39" fmla="*/ 112 h 200"/>
                <a:gd name="T40" fmla="*/ 32 w 160"/>
                <a:gd name="T41" fmla="*/ 112 h 200"/>
                <a:gd name="T42" fmla="*/ 32 w 160"/>
                <a:gd name="T43" fmla="*/ 52 h 200"/>
                <a:gd name="T44" fmla="*/ 136 w 160"/>
                <a:gd name="T45" fmla="*/ 52 h 200"/>
                <a:gd name="T46" fmla="*/ 136 w 160"/>
                <a:gd name="T47" fmla="*/ 112 h 200"/>
                <a:gd name="T48" fmla="*/ 136 w 160"/>
                <a:gd name="T49" fmla="*/ 32 h 200"/>
                <a:gd name="T50" fmla="*/ 32 w 160"/>
                <a:gd name="T51" fmla="*/ 32 h 200"/>
                <a:gd name="T52" fmla="*/ 32 w 160"/>
                <a:gd name="T53" fmla="*/ 24 h 200"/>
                <a:gd name="T54" fmla="*/ 136 w 160"/>
                <a:gd name="T55" fmla="*/ 24 h 200"/>
                <a:gd name="T56" fmla="*/ 136 w 160"/>
                <a:gd name="T57" fmla="*/ 3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0" h="200">
                  <a:moveTo>
                    <a:pt x="8" y="0"/>
                  </a:moveTo>
                  <a:cubicBezTo>
                    <a:pt x="8" y="108"/>
                    <a:pt x="8" y="108"/>
                    <a:pt x="8" y="108"/>
                  </a:cubicBezTo>
                  <a:cubicBezTo>
                    <a:pt x="8" y="112"/>
                    <a:pt x="8" y="112"/>
                    <a:pt x="8" y="112"/>
                  </a:cubicBezTo>
                  <a:cubicBezTo>
                    <a:pt x="8" y="183"/>
                    <a:pt x="8" y="183"/>
                    <a:pt x="8" y="183"/>
                  </a:cubicBezTo>
                  <a:cubicBezTo>
                    <a:pt x="8" y="189"/>
                    <a:pt x="5" y="195"/>
                    <a:pt x="0" y="200"/>
                  </a:cubicBezTo>
                  <a:cubicBezTo>
                    <a:pt x="34" y="200"/>
                    <a:pt x="113" y="200"/>
                    <a:pt x="136" y="200"/>
                  </a:cubicBezTo>
                  <a:cubicBezTo>
                    <a:pt x="149" y="200"/>
                    <a:pt x="160" y="189"/>
                    <a:pt x="160" y="176"/>
                  </a:cubicBezTo>
                  <a:cubicBezTo>
                    <a:pt x="160" y="168"/>
                    <a:pt x="160" y="0"/>
                    <a:pt x="160" y="0"/>
                  </a:cubicBezTo>
                  <a:lnTo>
                    <a:pt x="8" y="0"/>
                  </a:lnTo>
                  <a:close/>
                  <a:moveTo>
                    <a:pt x="136" y="168"/>
                  </a:moveTo>
                  <a:cubicBezTo>
                    <a:pt x="32" y="168"/>
                    <a:pt x="32" y="168"/>
                    <a:pt x="32" y="168"/>
                  </a:cubicBezTo>
                  <a:cubicBezTo>
                    <a:pt x="32" y="160"/>
                    <a:pt x="32" y="160"/>
                    <a:pt x="32" y="160"/>
                  </a:cubicBezTo>
                  <a:cubicBezTo>
                    <a:pt x="136" y="160"/>
                    <a:pt x="136" y="160"/>
                    <a:pt x="136" y="160"/>
                  </a:cubicBezTo>
                  <a:lnTo>
                    <a:pt x="136" y="168"/>
                  </a:lnTo>
                  <a:close/>
                  <a:moveTo>
                    <a:pt x="136" y="140"/>
                  </a:moveTo>
                  <a:cubicBezTo>
                    <a:pt x="32" y="140"/>
                    <a:pt x="32" y="140"/>
                    <a:pt x="32" y="140"/>
                  </a:cubicBezTo>
                  <a:cubicBezTo>
                    <a:pt x="32" y="132"/>
                    <a:pt x="32" y="132"/>
                    <a:pt x="32" y="132"/>
                  </a:cubicBezTo>
                  <a:cubicBezTo>
                    <a:pt x="136" y="132"/>
                    <a:pt x="136" y="132"/>
                    <a:pt x="136" y="132"/>
                  </a:cubicBezTo>
                  <a:lnTo>
                    <a:pt x="136" y="140"/>
                  </a:lnTo>
                  <a:close/>
                  <a:moveTo>
                    <a:pt x="136" y="112"/>
                  </a:moveTo>
                  <a:cubicBezTo>
                    <a:pt x="32" y="112"/>
                    <a:pt x="32" y="112"/>
                    <a:pt x="32" y="112"/>
                  </a:cubicBezTo>
                  <a:cubicBezTo>
                    <a:pt x="32" y="52"/>
                    <a:pt x="32" y="52"/>
                    <a:pt x="32" y="52"/>
                  </a:cubicBezTo>
                  <a:cubicBezTo>
                    <a:pt x="136" y="52"/>
                    <a:pt x="136" y="52"/>
                    <a:pt x="136" y="52"/>
                  </a:cubicBezTo>
                  <a:lnTo>
                    <a:pt x="136" y="112"/>
                  </a:lnTo>
                  <a:close/>
                  <a:moveTo>
                    <a:pt x="136" y="32"/>
                  </a:moveTo>
                  <a:cubicBezTo>
                    <a:pt x="32" y="32"/>
                    <a:pt x="32" y="32"/>
                    <a:pt x="32" y="32"/>
                  </a:cubicBezTo>
                  <a:cubicBezTo>
                    <a:pt x="32" y="24"/>
                    <a:pt x="32" y="24"/>
                    <a:pt x="32" y="24"/>
                  </a:cubicBezTo>
                  <a:cubicBezTo>
                    <a:pt x="136" y="24"/>
                    <a:pt x="136" y="24"/>
                    <a:pt x="136" y="24"/>
                  </a:cubicBezTo>
                  <a:lnTo>
                    <a:pt x="136" y="3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5" name="文本框 4"/>
          <p:cNvSpPr txBox="1"/>
          <p:nvPr/>
        </p:nvSpPr>
        <p:spPr>
          <a:xfrm>
            <a:off x="6605419" y="3998300"/>
            <a:ext cx="1261884"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×153</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所</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9" name="文本框 188"/>
          <p:cNvSpPr txBox="1"/>
          <p:nvPr/>
        </p:nvSpPr>
        <p:spPr>
          <a:xfrm>
            <a:off x="6605419" y="4800034"/>
            <a:ext cx="1415772"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×2682</a:t>
            </a: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份</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4" name="AutoShape 14"/>
          <p:cNvSpPr>
            <a:spLocks noChangeAspect="1" noChangeArrowheads="1" noTextEdit="1"/>
          </p:cNvSpPr>
          <p:nvPr/>
        </p:nvSpPr>
        <p:spPr bwMode="auto">
          <a:xfrm>
            <a:off x="5234818" y="2621236"/>
            <a:ext cx="16510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6" name="组合 205"/>
          <p:cNvGrpSpPr/>
          <p:nvPr/>
        </p:nvGrpSpPr>
        <p:grpSpPr>
          <a:xfrm>
            <a:off x="8284294" y="1778665"/>
            <a:ext cx="1272780" cy="1674421"/>
            <a:chOff x="7770406" y="3852960"/>
            <a:chExt cx="1272780" cy="1674421"/>
          </a:xfrm>
        </p:grpSpPr>
        <p:grpSp>
          <p:nvGrpSpPr>
            <p:cNvPr id="199" name="组合 198"/>
            <p:cNvGrpSpPr/>
            <p:nvPr/>
          </p:nvGrpSpPr>
          <p:grpSpPr>
            <a:xfrm>
              <a:off x="7770406" y="3852960"/>
              <a:ext cx="1272780" cy="1282605"/>
              <a:chOff x="7400669" y="3490272"/>
              <a:chExt cx="1272780" cy="1282605"/>
            </a:xfrm>
          </p:grpSpPr>
          <p:pic>
            <p:nvPicPr>
              <p:cNvPr id="198" name="图片 197"/>
              <p:cNvPicPr>
                <a:picLocks noChangeAspect="1"/>
              </p:cNvPicPr>
              <p:nvPr/>
            </p:nvPicPr>
            <p:blipFill>
              <a:blip r:embed="rId2"/>
              <a:stretch>
                <a:fillRect/>
              </a:stretch>
            </p:blipFill>
            <p:spPr>
              <a:xfrm>
                <a:off x="7400669" y="3490272"/>
                <a:ext cx="1272780" cy="1282605"/>
              </a:xfrm>
              <a:prstGeom prst="rect">
                <a:avLst/>
              </a:prstGeom>
            </p:spPr>
          </p:pic>
          <p:grpSp>
            <p:nvGrpSpPr>
              <p:cNvPr id="8" name="Group 4"/>
              <p:cNvGrpSpPr>
                <a:grpSpLocks noChangeAspect="1"/>
              </p:cNvGrpSpPr>
              <p:nvPr/>
            </p:nvGrpSpPr>
            <p:grpSpPr bwMode="auto">
              <a:xfrm>
                <a:off x="7692960" y="4046596"/>
                <a:ext cx="698278" cy="698278"/>
                <a:chOff x="2972" y="1292"/>
                <a:chExt cx="1736" cy="1736"/>
              </a:xfrm>
            </p:grpSpPr>
            <p:sp>
              <p:nvSpPr>
                <p:cNvPr id="9" name="AutoShape 3"/>
                <p:cNvSpPr>
                  <a:spLocks noChangeAspect="1" noChangeArrowheads="1" noTextEdit="1"/>
                </p:cNvSpPr>
                <p:nvPr/>
              </p:nvSpPr>
              <p:spPr bwMode="auto">
                <a:xfrm>
                  <a:off x="2972" y="1292"/>
                  <a:ext cx="1736" cy="1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6"/>
                <p:cNvSpPr>
                  <a:spLocks/>
                </p:cNvSpPr>
                <p:nvPr/>
              </p:nvSpPr>
              <p:spPr bwMode="auto">
                <a:xfrm>
                  <a:off x="3083" y="1731"/>
                  <a:ext cx="1442" cy="1183"/>
                </a:xfrm>
                <a:custGeom>
                  <a:avLst/>
                  <a:gdLst>
                    <a:gd name="T0" fmla="*/ 215 w 608"/>
                    <a:gd name="T1" fmla="*/ 146 h 499"/>
                    <a:gd name="T2" fmla="*/ 229 w 608"/>
                    <a:gd name="T3" fmla="*/ 133 h 499"/>
                    <a:gd name="T4" fmla="*/ 239 w 608"/>
                    <a:gd name="T5" fmla="*/ 125 h 499"/>
                    <a:gd name="T6" fmla="*/ 248 w 608"/>
                    <a:gd name="T7" fmla="*/ 121 h 499"/>
                    <a:gd name="T8" fmla="*/ 283 w 608"/>
                    <a:gd name="T9" fmla="*/ 125 h 499"/>
                    <a:gd name="T10" fmla="*/ 282 w 608"/>
                    <a:gd name="T11" fmla="*/ 119 h 499"/>
                    <a:gd name="T12" fmla="*/ 314 w 608"/>
                    <a:gd name="T13" fmla="*/ 76 h 499"/>
                    <a:gd name="T14" fmla="*/ 450 w 608"/>
                    <a:gd name="T15" fmla="*/ 67 h 499"/>
                    <a:gd name="T16" fmla="*/ 458 w 608"/>
                    <a:gd name="T17" fmla="*/ 59 h 499"/>
                    <a:gd name="T18" fmla="*/ 536 w 608"/>
                    <a:gd name="T19" fmla="*/ 9 h 499"/>
                    <a:gd name="T20" fmla="*/ 586 w 608"/>
                    <a:gd name="T21" fmla="*/ 65 h 499"/>
                    <a:gd name="T22" fmla="*/ 602 w 608"/>
                    <a:gd name="T23" fmla="*/ 186 h 499"/>
                    <a:gd name="T24" fmla="*/ 607 w 608"/>
                    <a:gd name="T25" fmla="*/ 233 h 499"/>
                    <a:gd name="T26" fmla="*/ 547 w 608"/>
                    <a:gd name="T27" fmla="*/ 296 h 499"/>
                    <a:gd name="T28" fmla="*/ 487 w 608"/>
                    <a:gd name="T29" fmla="*/ 312 h 499"/>
                    <a:gd name="T30" fmla="*/ 388 w 608"/>
                    <a:gd name="T31" fmla="*/ 453 h 499"/>
                    <a:gd name="T32" fmla="*/ 341 w 608"/>
                    <a:gd name="T33" fmla="*/ 499 h 499"/>
                    <a:gd name="T34" fmla="*/ 302 w 608"/>
                    <a:gd name="T35" fmla="*/ 477 h 499"/>
                    <a:gd name="T36" fmla="*/ 302 w 608"/>
                    <a:gd name="T37" fmla="*/ 496 h 499"/>
                    <a:gd name="T38" fmla="*/ 36 w 608"/>
                    <a:gd name="T39" fmla="*/ 496 h 499"/>
                    <a:gd name="T40" fmla="*/ 36 w 608"/>
                    <a:gd name="T41" fmla="*/ 214 h 499"/>
                    <a:gd name="T42" fmla="*/ 0 w 608"/>
                    <a:gd name="T43" fmla="*/ 214 h 499"/>
                    <a:gd name="T44" fmla="*/ 0 w 608"/>
                    <a:gd name="T45" fmla="*/ 155 h 499"/>
                    <a:gd name="T46" fmla="*/ 11 w 608"/>
                    <a:gd name="T47" fmla="*/ 155 h 499"/>
                    <a:gd name="T48" fmla="*/ 117 w 608"/>
                    <a:gd name="T49" fmla="*/ 155 h 499"/>
                    <a:gd name="T50" fmla="*/ 131 w 608"/>
                    <a:gd name="T51" fmla="*/ 146 h 499"/>
                    <a:gd name="T52" fmla="*/ 134 w 608"/>
                    <a:gd name="T53" fmla="*/ 144 h 499"/>
                    <a:gd name="T54" fmla="*/ 132 w 608"/>
                    <a:gd name="T55" fmla="*/ 156 h 499"/>
                    <a:gd name="T56" fmla="*/ 366 w 608"/>
                    <a:gd name="T57" fmla="*/ 156 h 499"/>
                    <a:gd name="T58" fmla="*/ 366 w 608"/>
                    <a:gd name="T59" fmla="*/ 214 h 499"/>
                    <a:gd name="T60" fmla="*/ 302 w 608"/>
                    <a:gd name="T61" fmla="*/ 214 h 499"/>
                    <a:gd name="T62" fmla="*/ 302 w 608"/>
                    <a:gd name="T63" fmla="*/ 449 h 499"/>
                    <a:gd name="T64" fmla="*/ 309 w 608"/>
                    <a:gd name="T65" fmla="*/ 421 h 499"/>
                    <a:gd name="T66" fmla="*/ 472 w 608"/>
                    <a:gd name="T67" fmla="*/ 226 h 499"/>
                    <a:gd name="T68" fmla="*/ 478 w 608"/>
                    <a:gd name="T69" fmla="*/ 216 h 499"/>
                    <a:gd name="T70" fmla="*/ 474 w 608"/>
                    <a:gd name="T71" fmla="*/ 185 h 499"/>
                    <a:gd name="T72" fmla="*/ 465 w 608"/>
                    <a:gd name="T73" fmla="*/ 133 h 499"/>
                    <a:gd name="T74" fmla="*/ 455 w 608"/>
                    <a:gd name="T75" fmla="*/ 134 h 499"/>
                    <a:gd name="T76" fmla="*/ 318 w 608"/>
                    <a:gd name="T77" fmla="*/ 143 h 499"/>
                    <a:gd name="T78" fmla="*/ 292 w 608"/>
                    <a:gd name="T79" fmla="*/ 135 h 499"/>
                    <a:gd name="T80" fmla="*/ 290 w 608"/>
                    <a:gd name="T81" fmla="*/ 136 h 499"/>
                    <a:gd name="T82" fmla="*/ 291 w 608"/>
                    <a:gd name="T83" fmla="*/ 144 h 499"/>
                    <a:gd name="T84" fmla="*/ 227 w 608"/>
                    <a:gd name="T85" fmla="*/ 144 h 499"/>
                    <a:gd name="T86" fmla="*/ 219 w 608"/>
                    <a:gd name="T87" fmla="*/ 140 h 499"/>
                    <a:gd name="T88" fmla="*/ 215 w 608"/>
                    <a:gd name="T89" fmla="*/ 14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8" h="499">
                      <a:moveTo>
                        <a:pt x="215" y="146"/>
                      </a:moveTo>
                      <a:cubicBezTo>
                        <a:pt x="215" y="137"/>
                        <a:pt x="221" y="133"/>
                        <a:pt x="229" y="133"/>
                      </a:cubicBezTo>
                      <a:cubicBezTo>
                        <a:pt x="234" y="133"/>
                        <a:pt x="238" y="132"/>
                        <a:pt x="239" y="125"/>
                      </a:cubicBezTo>
                      <a:cubicBezTo>
                        <a:pt x="240" y="123"/>
                        <a:pt x="245" y="120"/>
                        <a:pt x="248" y="121"/>
                      </a:cubicBezTo>
                      <a:cubicBezTo>
                        <a:pt x="260" y="121"/>
                        <a:pt x="272" y="123"/>
                        <a:pt x="283" y="125"/>
                      </a:cubicBezTo>
                      <a:cubicBezTo>
                        <a:pt x="283" y="124"/>
                        <a:pt x="283" y="122"/>
                        <a:pt x="282" y="119"/>
                      </a:cubicBezTo>
                      <a:cubicBezTo>
                        <a:pt x="275" y="95"/>
                        <a:pt x="289" y="76"/>
                        <a:pt x="314" y="76"/>
                      </a:cubicBezTo>
                      <a:cubicBezTo>
                        <a:pt x="359" y="77"/>
                        <a:pt x="405" y="74"/>
                        <a:pt x="450" y="67"/>
                      </a:cubicBezTo>
                      <a:cubicBezTo>
                        <a:pt x="454" y="66"/>
                        <a:pt x="458" y="65"/>
                        <a:pt x="458" y="59"/>
                      </a:cubicBezTo>
                      <a:cubicBezTo>
                        <a:pt x="461" y="21"/>
                        <a:pt x="500" y="0"/>
                        <a:pt x="536" y="9"/>
                      </a:cubicBezTo>
                      <a:cubicBezTo>
                        <a:pt x="564" y="16"/>
                        <a:pt x="582" y="37"/>
                        <a:pt x="586" y="65"/>
                      </a:cubicBezTo>
                      <a:cubicBezTo>
                        <a:pt x="590" y="105"/>
                        <a:pt x="597" y="146"/>
                        <a:pt x="602" y="186"/>
                      </a:cubicBezTo>
                      <a:cubicBezTo>
                        <a:pt x="604" y="202"/>
                        <a:pt x="606" y="218"/>
                        <a:pt x="607" y="233"/>
                      </a:cubicBezTo>
                      <a:cubicBezTo>
                        <a:pt x="608" y="270"/>
                        <a:pt x="584" y="296"/>
                        <a:pt x="547" y="296"/>
                      </a:cubicBezTo>
                      <a:cubicBezTo>
                        <a:pt x="525" y="295"/>
                        <a:pt x="505" y="303"/>
                        <a:pt x="487" y="312"/>
                      </a:cubicBezTo>
                      <a:cubicBezTo>
                        <a:pt x="428" y="340"/>
                        <a:pt x="398" y="390"/>
                        <a:pt x="388" y="453"/>
                      </a:cubicBezTo>
                      <a:cubicBezTo>
                        <a:pt x="383" y="481"/>
                        <a:pt x="367" y="498"/>
                        <a:pt x="341" y="499"/>
                      </a:cubicBezTo>
                      <a:cubicBezTo>
                        <a:pt x="324" y="499"/>
                        <a:pt x="311" y="493"/>
                        <a:pt x="302" y="477"/>
                      </a:cubicBezTo>
                      <a:cubicBezTo>
                        <a:pt x="302" y="483"/>
                        <a:pt x="302" y="489"/>
                        <a:pt x="302" y="496"/>
                      </a:cubicBezTo>
                      <a:cubicBezTo>
                        <a:pt x="213" y="496"/>
                        <a:pt x="125" y="496"/>
                        <a:pt x="36" y="496"/>
                      </a:cubicBezTo>
                      <a:cubicBezTo>
                        <a:pt x="36" y="402"/>
                        <a:pt x="36" y="309"/>
                        <a:pt x="36" y="214"/>
                      </a:cubicBezTo>
                      <a:cubicBezTo>
                        <a:pt x="23" y="214"/>
                        <a:pt x="12" y="214"/>
                        <a:pt x="0" y="214"/>
                      </a:cubicBezTo>
                      <a:cubicBezTo>
                        <a:pt x="0" y="194"/>
                        <a:pt x="0" y="175"/>
                        <a:pt x="0" y="155"/>
                      </a:cubicBezTo>
                      <a:cubicBezTo>
                        <a:pt x="4" y="155"/>
                        <a:pt x="7" y="155"/>
                        <a:pt x="11" y="155"/>
                      </a:cubicBezTo>
                      <a:cubicBezTo>
                        <a:pt x="46" y="155"/>
                        <a:pt x="82" y="155"/>
                        <a:pt x="117" y="155"/>
                      </a:cubicBezTo>
                      <a:cubicBezTo>
                        <a:pt x="124" y="155"/>
                        <a:pt x="131" y="157"/>
                        <a:pt x="131" y="146"/>
                      </a:cubicBezTo>
                      <a:cubicBezTo>
                        <a:pt x="131" y="146"/>
                        <a:pt x="133" y="145"/>
                        <a:pt x="134" y="144"/>
                      </a:cubicBezTo>
                      <a:cubicBezTo>
                        <a:pt x="134" y="148"/>
                        <a:pt x="133" y="151"/>
                        <a:pt x="132" y="156"/>
                      </a:cubicBezTo>
                      <a:cubicBezTo>
                        <a:pt x="211" y="156"/>
                        <a:pt x="289" y="156"/>
                        <a:pt x="366" y="156"/>
                      </a:cubicBezTo>
                      <a:cubicBezTo>
                        <a:pt x="366" y="176"/>
                        <a:pt x="366" y="194"/>
                        <a:pt x="366" y="214"/>
                      </a:cubicBezTo>
                      <a:cubicBezTo>
                        <a:pt x="344" y="214"/>
                        <a:pt x="323" y="214"/>
                        <a:pt x="302" y="214"/>
                      </a:cubicBezTo>
                      <a:cubicBezTo>
                        <a:pt x="302" y="293"/>
                        <a:pt x="302" y="371"/>
                        <a:pt x="302" y="449"/>
                      </a:cubicBezTo>
                      <a:cubicBezTo>
                        <a:pt x="305" y="440"/>
                        <a:pt x="307" y="430"/>
                        <a:pt x="309" y="421"/>
                      </a:cubicBezTo>
                      <a:cubicBezTo>
                        <a:pt x="331" y="329"/>
                        <a:pt x="381" y="260"/>
                        <a:pt x="472" y="226"/>
                      </a:cubicBezTo>
                      <a:cubicBezTo>
                        <a:pt x="477" y="224"/>
                        <a:pt x="479" y="221"/>
                        <a:pt x="478" y="216"/>
                      </a:cubicBezTo>
                      <a:cubicBezTo>
                        <a:pt x="476" y="206"/>
                        <a:pt x="476" y="195"/>
                        <a:pt x="474" y="185"/>
                      </a:cubicBezTo>
                      <a:cubicBezTo>
                        <a:pt x="471" y="168"/>
                        <a:pt x="468" y="151"/>
                        <a:pt x="465" y="133"/>
                      </a:cubicBezTo>
                      <a:cubicBezTo>
                        <a:pt x="461" y="134"/>
                        <a:pt x="458" y="134"/>
                        <a:pt x="455" y="134"/>
                      </a:cubicBezTo>
                      <a:cubicBezTo>
                        <a:pt x="410" y="142"/>
                        <a:pt x="364" y="145"/>
                        <a:pt x="318" y="143"/>
                      </a:cubicBezTo>
                      <a:cubicBezTo>
                        <a:pt x="309" y="143"/>
                        <a:pt x="300" y="138"/>
                        <a:pt x="292" y="135"/>
                      </a:cubicBezTo>
                      <a:cubicBezTo>
                        <a:pt x="291" y="135"/>
                        <a:pt x="291" y="136"/>
                        <a:pt x="290" y="136"/>
                      </a:cubicBezTo>
                      <a:cubicBezTo>
                        <a:pt x="290" y="138"/>
                        <a:pt x="291" y="141"/>
                        <a:pt x="291" y="144"/>
                      </a:cubicBezTo>
                      <a:cubicBezTo>
                        <a:pt x="269" y="144"/>
                        <a:pt x="248" y="144"/>
                        <a:pt x="227" y="144"/>
                      </a:cubicBezTo>
                      <a:cubicBezTo>
                        <a:pt x="224" y="144"/>
                        <a:pt x="222" y="141"/>
                        <a:pt x="219" y="140"/>
                      </a:cubicBezTo>
                      <a:cubicBezTo>
                        <a:pt x="218" y="141"/>
                        <a:pt x="217" y="143"/>
                        <a:pt x="215" y="14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7"/>
                <p:cNvSpPr>
                  <a:spLocks/>
                </p:cNvSpPr>
                <p:nvPr/>
              </p:nvSpPr>
              <p:spPr bwMode="auto">
                <a:xfrm>
                  <a:off x="3396" y="2046"/>
                  <a:ext cx="823" cy="750"/>
                </a:xfrm>
                <a:custGeom>
                  <a:avLst/>
                  <a:gdLst>
                    <a:gd name="T0" fmla="*/ 83 w 347"/>
                    <a:gd name="T1" fmla="*/ 13 h 316"/>
                    <a:gd name="T2" fmla="*/ 87 w 347"/>
                    <a:gd name="T3" fmla="*/ 7 h 316"/>
                    <a:gd name="T4" fmla="*/ 95 w 347"/>
                    <a:gd name="T5" fmla="*/ 11 h 316"/>
                    <a:gd name="T6" fmla="*/ 159 w 347"/>
                    <a:gd name="T7" fmla="*/ 11 h 316"/>
                    <a:gd name="T8" fmla="*/ 158 w 347"/>
                    <a:gd name="T9" fmla="*/ 3 h 316"/>
                    <a:gd name="T10" fmla="*/ 160 w 347"/>
                    <a:gd name="T11" fmla="*/ 2 h 316"/>
                    <a:gd name="T12" fmla="*/ 186 w 347"/>
                    <a:gd name="T13" fmla="*/ 10 h 316"/>
                    <a:gd name="T14" fmla="*/ 323 w 347"/>
                    <a:gd name="T15" fmla="*/ 1 h 316"/>
                    <a:gd name="T16" fmla="*/ 333 w 347"/>
                    <a:gd name="T17" fmla="*/ 0 h 316"/>
                    <a:gd name="T18" fmla="*/ 342 w 347"/>
                    <a:gd name="T19" fmla="*/ 52 h 316"/>
                    <a:gd name="T20" fmla="*/ 346 w 347"/>
                    <a:gd name="T21" fmla="*/ 83 h 316"/>
                    <a:gd name="T22" fmla="*/ 340 w 347"/>
                    <a:gd name="T23" fmla="*/ 93 h 316"/>
                    <a:gd name="T24" fmla="*/ 177 w 347"/>
                    <a:gd name="T25" fmla="*/ 288 h 316"/>
                    <a:gd name="T26" fmla="*/ 170 w 347"/>
                    <a:gd name="T27" fmla="*/ 316 h 316"/>
                    <a:gd name="T28" fmla="*/ 170 w 347"/>
                    <a:gd name="T29" fmla="*/ 81 h 316"/>
                    <a:gd name="T30" fmla="*/ 234 w 347"/>
                    <a:gd name="T31" fmla="*/ 81 h 316"/>
                    <a:gd name="T32" fmla="*/ 234 w 347"/>
                    <a:gd name="T33" fmla="*/ 23 h 316"/>
                    <a:gd name="T34" fmla="*/ 0 w 347"/>
                    <a:gd name="T35" fmla="*/ 23 h 316"/>
                    <a:gd name="T36" fmla="*/ 2 w 347"/>
                    <a:gd name="T37" fmla="*/ 11 h 316"/>
                    <a:gd name="T38" fmla="*/ 2 w 347"/>
                    <a:gd name="T39" fmla="*/ 11 h 316"/>
                    <a:gd name="T40" fmla="*/ 20 w 347"/>
                    <a:gd name="T41" fmla="*/ 14 h 316"/>
                    <a:gd name="T42" fmla="*/ 76 w 347"/>
                    <a:gd name="T43" fmla="*/ 14 h 316"/>
                    <a:gd name="T44" fmla="*/ 83 w 347"/>
                    <a:gd name="T45" fmla="*/ 12 h 316"/>
                    <a:gd name="T46" fmla="*/ 83 w 347"/>
                    <a:gd name="T47" fmla="*/ 1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7" h="316">
                      <a:moveTo>
                        <a:pt x="83" y="13"/>
                      </a:moveTo>
                      <a:cubicBezTo>
                        <a:pt x="85" y="10"/>
                        <a:pt x="86" y="8"/>
                        <a:pt x="87" y="7"/>
                      </a:cubicBezTo>
                      <a:cubicBezTo>
                        <a:pt x="90" y="8"/>
                        <a:pt x="92" y="11"/>
                        <a:pt x="95" y="11"/>
                      </a:cubicBezTo>
                      <a:cubicBezTo>
                        <a:pt x="116" y="11"/>
                        <a:pt x="137" y="11"/>
                        <a:pt x="159" y="11"/>
                      </a:cubicBezTo>
                      <a:cubicBezTo>
                        <a:pt x="159" y="8"/>
                        <a:pt x="158" y="5"/>
                        <a:pt x="158" y="3"/>
                      </a:cubicBezTo>
                      <a:cubicBezTo>
                        <a:pt x="159" y="3"/>
                        <a:pt x="159" y="2"/>
                        <a:pt x="160" y="2"/>
                      </a:cubicBezTo>
                      <a:cubicBezTo>
                        <a:pt x="168" y="5"/>
                        <a:pt x="177" y="10"/>
                        <a:pt x="186" y="10"/>
                      </a:cubicBezTo>
                      <a:cubicBezTo>
                        <a:pt x="232" y="12"/>
                        <a:pt x="278" y="9"/>
                        <a:pt x="323" y="1"/>
                      </a:cubicBezTo>
                      <a:cubicBezTo>
                        <a:pt x="326" y="1"/>
                        <a:pt x="329" y="1"/>
                        <a:pt x="333" y="0"/>
                      </a:cubicBezTo>
                      <a:cubicBezTo>
                        <a:pt x="336" y="18"/>
                        <a:pt x="339" y="35"/>
                        <a:pt x="342" y="52"/>
                      </a:cubicBezTo>
                      <a:cubicBezTo>
                        <a:pt x="344" y="62"/>
                        <a:pt x="344" y="73"/>
                        <a:pt x="346" y="83"/>
                      </a:cubicBezTo>
                      <a:cubicBezTo>
                        <a:pt x="347" y="88"/>
                        <a:pt x="345" y="91"/>
                        <a:pt x="340" y="93"/>
                      </a:cubicBezTo>
                      <a:cubicBezTo>
                        <a:pt x="249" y="127"/>
                        <a:pt x="199" y="196"/>
                        <a:pt x="177" y="288"/>
                      </a:cubicBezTo>
                      <a:cubicBezTo>
                        <a:pt x="175" y="297"/>
                        <a:pt x="173" y="307"/>
                        <a:pt x="170" y="316"/>
                      </a:cubicBezTo>
                      <a:cubicBezTo>
                        <a:pt x="170" y="238"/>
                        <a:pt x="170" y="160"/>
                        <a:pt x="170" y="81"/>
                      </a:cubicBezTo>
                      <a:cubicBezTo>
                        <a:pt x="191" y="81"/>
                        <a:pt x="212" y="81"/>
                        <a:pt x="234" y="81"/>
                      </a:cubicBezTo>
                      <a:cubicBezTo>
                        <a:pt x="234" y="61"/>
                        <a:pt x="234" y="43"/>
                        <a:pt x="234" y="23"/>
                      </a:cubicBezTo>
                      <a:cubicBezTo>
                        <a:pt x="157" y="23"/>
                        <a:pt x="79" y="23"/>
                        <a:pt x="0" y="23"/>
                      </a:cubicBezTo>
                      <a:cubicBezTo>
                        <a:pt x="1" y="18"/>
                        <a:pt x="2" y="15"/>
                        <a:pt x="2" y="11"/>
                      </a:cubicBezTo>
                      <a:cubicBezTo>
                        <a:pt x="2" y="11"/>
                        <a:pt x="2" y="11"/>
                        <a:pt x="2" y="11"/>
                      </a:cubicBezTo>
                      <a:cubicBezTo>
                        <a:pt x="8" y="12"/>
                        <a:pt x="14" y="14"/>
                        <a:pt x="20" y="14"/>
                      </a:cubicBezTo>
                      <a:cubicBezTo>
                        <a:pt x="39" y="14"/>
                        <a:pt x="57" y="14"/>
                        <a:pt x="76" y="14"/>
                      </a:cubicBezTo>
                      <a:cubicBezTo>
                        <a:pt x="79" y="14"/>
                        <a:pt x="81" y="13"/>
                        <a:pt x="83" y="12"/>
                      </a:cubicBezTo>
                      <a:lnTo>
                        <a:pt x="83"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8"/>
                <p:cNvSpPr>
                  <a:spLocks/>
                </p:cNvSpPr>
                <p:nvPr/>
              </p:nvSpPr>
              <p:spPr bwMode="auto">
                <a:xfrm>
                  <a:off x="4155" y="1807"/>
                  <a:ext cx="468" cy="1074"/>
                </a:xfrm>
                <a:custGeom>
                  <a:avLst/>
                  <a:gdLst>
                    <a:gd name="T0" fmla="*/ 123 w 197"/>
                    <a:gd name="T1" fmla="*/ 292 h 453"/>
                    <a:gd name="T2" fmla="*/ 123 w 197"/>
                    <a:gd name="T3" fmla="*/ 427 h 453"/>
                    <a:gd name="T4" fmla="*/ 151 w 197"/>
                    <a:gd name="T5" fmla="*/ 427 h 453"/>
                    <a:gd name="T6" fmla="*/ 168 w 197"/>
                    <a:gd name="T7" fmla="*/ 440 h 453"/>
                    <a:gd name="T8" fmla="*/ 152 w 197"/>
                    <a:gd name="T9" fmla="*/ 453 h 453"/>
                    <a:gd name="T10" fmla="*/ 58 w 197"/>
                    <a:gd name="T11" fmla="*/ 453 h 453"/>
                    <a:gd name="T12" fmla="*/ 41 w 197"/>
                    <a:gd name="T13" fmla="*/ 441 h 453"/>
                    <a:gd name="T14" fmla="*/ 58 w 197"/>
                    <a:gd name="T15" fmla="*/ 427 h 453"/>
                    <a:gd name="T16" fmla="*/ 89 w 197"/>
                    <a:gd name="T17" fmla="*/ 427 h 453"/>
                    <a:gd name="T18" fmla="*/ 89 w 197"/>
                    <a:gd name="T19" fmla="*/ 293 h 453"/>
                    <a:gd name="T20" fmla="*/ 33 w 197"/>
                    <a:gd name="T21" fmla="*/ 310 h 453"/>
                    <a:gd name="T22" fmla="*/ 16 w 197"/>
                    <a:gd name="T23" fmla="*/ 317 h 453"/>
                    <a:gd name="T24" fmla="*/ 4 w 197"/>
                    <a:gd name="T25" fmla="*/ 314 h 453"/>
                    <a:gd name="T26" fmla="*/ 9 w 197"/>
                    <a:gd name="T27" fmla="*/ 302 h 453"/>
                    <a:gd name="T28" fmla="*/ 56 w 197"/>
                    <a:gd name="T29" fmla="*/ 285 h 453"/>
                    <a:gd name="T30" fmla="*/ 155 w 197"/>
                    <a:gd name="T31" fmla="*/ 282 h 453"/>
                    <a:gd name="T32" fmla="*/ 179 w 197"/>
                    <a:gd name="T33" fmla="*/ 263 h 453"/>
                    <a:gd name="T34" fmla="*/ 175 w 197"/>
                    <a:gd name="T35" fmla="*/ 216 h 453"/>
                    <a:gd name="T36" fmla="*/ 170 w 197"/>
                    <a:gd name="T37" fmla="*/ 11 h 453"/>
                    <a:gd name="T38" fmla="*/ 179 w 197"/>
                    <a:gd name="T39" fmla="*/ 0 h 453"/>
                    <a:gd name="T40" fmla="*/ 187 w 197"/>
                    <a:gd name="T41" fmla="*/ 12 h 453"/>
                    <a:gd name="T42" fmla="*/ 186 w 197"/>
                    <a:gd name="T43" fmla="*/ 115 h 453"/>
                    <a:gd name="T44" fmla="*/ 196 w 197"/>
                    <a:gd name="T45" fmla="*/ 247 h 453"/>
                    <a:gd name="T46" fmla="*/ 196 w 197"/>
                    <a:gd name="T47" fmla="*/ 267 h 453"/>
                    <a:gd name="T48" fmla="*/ 150 w 197"/>
                    <a:gd name="T49" fmla="*/ 298 h 453"/>
                    <a:gd name="T50" fmla="*/ 123 w 197"/>
                    <a:gd name="T51" fmla="*/ 29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7" h="453">
                      <a:moveTo>
                        <a:pt x="123" y="292"/>
                      </a:moveTo>
                      <a:cubicBezTo>
                        <a:pt x="123" y="338"/>
                        <a:pt x="123" y="382"/>
                        <a:pt x="123" y="427"/>
                      </a:cubicBezTo>
                      <a:cubicBezTo>
                        <a:pt x="133" y="427"/>
                        <a:pt x="142" y="427"/>
                        <a:pt x="151" y="427"/>
                      </a:cubicBezTo>
                      <a:cubicBezTo>
                        <a:pt x="162" y="427"/>
                        <a:pt x="168" y="432"/>
                        <a:pt x="168" y="440"/>
                      </a:cubicBezTo>
                      <a:cubicBezTo>
                        <a:pt x="168" y="448"/>
                        <a:pt x="162" y="453"/>
                        <a:pt x="152" y="453"/>
                      </a:cubicBezTo>
                      <a:cubicBezTo>
                        <a:pt x="120" y="453"/>
                        <a:pt x="89" y="453"/>
                        <a:pt x="58" y="453"/>
                      </a:cubicBezTo>
                      <a:cubicBezTo>
                        <a:pt x="48" y="453"/>
                        <a:pt x="42" y="448"/>
                        <a:pt x="41" y="441"/>
                      </a:cubicBezTo>
                      <a:cubicBezTo>
                        <a:pt x="41" y="432"/>
                        <a:pt x="47" y="427"/>
                        <a:pt x="58" y="427"/>
                      </a:cubicBezTo>
                      <a:cubicBezTo>
                        <a:pt x="68" y="427"/>
                        <a:pt x="78" y="427"/>
                        <a:pt x="89" y="427"/>
                      </a:cubicBezTo>
                      <a:cubicBezTo>
                        <a:pt x="89" y="383"/>
                        <a:pt x="89" y="339"/>
                        <a:pt x="89" y="293"/>
                      </a:cubicBezTo>
                      <a:cubicBezTo>
                        <a:pt x="70" y="299"/>
                        <a:pt x="51" y="304"/>
                        <a:pt x="33" y="310"/>
                      </a:cubicBezTo>
                      <a:cubicBezTo>
                        <a:pt x="27" y="312"/>
                        <a:pt x="22" y="316"/>
                        <a:pt x="16" y="317"/>
                      </a:cubicBezTo>
                      <a:cubicBezTo>
                        <a:pt x="12" y="318"/>
                        <a:pt x="6" y="317"/>
                        <a:pt x="4" y="314"/>
                      </a:cubicBezTo>
                      <a:cubicBezTo>
                        <a:pt x="0" y="309"/>
                        <a:pt x="4" y="304"/>
                        <a:pt x="9" y="302"/>
                      </a:cubicBezTo>
                      <a:cubicBezTo>
                        <a:pt x="25" y="296"/>
                        <a:pt x="40" y="289"/>
                        <a:pt x="56" y="285"/>
                      </a:cubicBezTo>
                      <a:cubicBezTo>
                        <a:pt x="88" y="275"/>
                        <a:pt x="122" y="272"/>
                        <a:pt x="155" y="282"/>
                      </a:cubicBezTo>
                      <a:cubicBezTo>
                        <a:pt x="171" y="286"/>
                        <a:pt x="179" y="280"/>
                        <a:pt x="179" y="263"/>
                      </a:cubicBezTo>
                      <a:cubicBezTo>
                        <a:pt x="179" y="247"/>
                        <a:pt x="178" y="232"/>
                        <a:pt x="175" y="216"/>
                      </a:cubicBezTo>
                      <a:cubicBezTo>
                        <a:pt x="165" y="148"/>
                        <a:pt x="168" y="80"/>
                        <a:pt x="170" y="11"/>
                      </a:cubicBezTo>
                      <a:cubicBezTo>
                        <a:pt x="170" y="5"/>
                        <a:pt x="172" y="0"/>
                        <a:pt x="179" y="0"/>
                      </a:cubicBezTo>
                      <a:cubicBezTo>
                        <a:pt x="186" y="1"/>
                        <a:pt x="187" y="7"/>
                        <a:pt x="187" y="12"/>
                      </a:cubicBezTo>
                      <a:cubicBezTo>
                        <a:pt x="186" y="47"/>
                        <a:pt x="184" y="81"/>
                        <a:pt x="186" y="115"/>
                      </a:cubicBezTo>
                      <a:cubicBezTo>
                        <a:pt x="187" y="159"/>
                        <a:pt x="192" y="203"/>
                        <a:pt x="196" y="247"/>
                      </a:cubicBezTo>
                      <a:cubicBezTo>
                        <a:pt x="196" y="254"/>
                        <a:pt x="197" y="260"/>
                        <a:pt x="196" y="267"/>
                      </a:cubicBezTo>
                      <a:cubicBezTo>
                        <a:pt x="193" y="293"/>
                        <a:pt x="176" y="305"/>
                        <a:pt x="150" y="298"/>
                      </a:cubicBezTo>
                      <a:cubicBezTo>
                        <a:pt x="141" y="296"/>
                        <a:pt x="133" y="294"/>
                        <a:pt x="123" y="29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9"/>
                <p:cNvSpPr>
                  <a:spLocks/>
                </p:cNvSpPr>
                <p:nvPr/>
              </p:nvSpPr>
              <p:spPr bwMode="auto">
                <a:xfrm>
                  <a:off x="4072" y="1418"/>
                  <a:ext cx="318" cy="318"/>
                </a:xfrm>
                <a:custGeom>
                  <a:avLst/>
                  <a:gdLst>
                    <a:gd name="T0" fmla="*/ 133 w 134"/>
                    <a:gd name="T1" fmla="*/ 68 h 134"/>
                    <a:gd name="T2" fmla="*/ 66 w 134"/>
                    <a:gd name="T3" fmla="*/ 133 h 134"/>
                    <a:gd name="T4" fmla="*/ 1 w 134"/>
                    <a:gd name="T5" fmla="*/ 65 h 134"/>
                    <a:gd name="T6" fmla="*/ 68 w 134"/>
                    <a:gd name="T7" fmla="*/ 1 h 134"/>
                    <a:gd name="T8" fmla="*/ 133 w 134"/>
                    <a:gd name="T9" fmla="*/ 68 h 134"/>
                  </a:gdLst>
                  <a:ahLst/>
                  <a:cxnLst>
                    <a:cxn ang="0">
                      <a:pos x="T0" y="T1"/>
                    </a:cxn>
                    <a:cxn ang="0">
                      <a:pos x="T2" y="T3"/>
                    </a:cxn>
                    <a:cxn ang="0">
                      <a:pos x="T4" y="T5"/>
                    </a:cxn>
                    <a:cxn ang="0">
                      <a:pos x="T6" y="T7"/>
                    </a:cxn>
                    <a:cxn ang="0">
                      <a:pos x="T8" y="T9"/>
                    </a:cxn>
                  </a:cxnLst>
                  <a:rect l="0" t="0" r="r" b="b"/>
                  <a:pathLst>
                    <a:path w="134" h="134">
                      <a:moveTo>
                        <a:pt x="133" y="68"/>
                      </a:moveTo>
                      <a:cubicBezTo>
                        <a:pt x="132" y="105"/>
                        <a:pt x="102" y="134"/>
                        <a:pt x="66" y="133"/>
                      </a:cubicBezTo>
                      <a:cubicBezTo>
                        <a:pt x="29" y="132"/>
                        <a:pt x="0" y="102"/>
                        <a:pt x="1" y="65"/>
                      </a:cubicBezTo>
                      <a:cubicBezTo>
                        <a:pt x="2" y="29"/>
                        <a:pt x="32" y="0"/>
                        <a:pt x="68" y="1"/>
                      </a:cubicBezTo>
                      <a:cubicBezTo>
                        <a:pt x="105" y="2"/>
                        <a:pt x="134" y="32"/>
                        <a:pt x="133" y="6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0"/>
                <p:cNvSpPr>
                  <a:spLocks/>
                </p:cNvSpPr>
                <p:nvPr/>
              </p:nvSpPr>
              <p:spPr bwMode="auto">
                <a:xfrm>
                  <a:off x="3245" y="1643"/>
                  <a:ext cx="92" cy="368"/>
                </a:xfrm>
                <a:custGeom>
                  <a:avLst/>
                  <a:gdLst>
                    <a:gd name="T0" fmla="*/ 11 w 39"/>
                    <a:gd name="T1" fmla="*/ 155 h 155"/>
                    <a:gd name="T2" fmla="*/ 0 w 39"/>
                    <a:gd name="T3" fmla="*/ 2 h 155"/>
                    <a:gd name="T4" fmla="*/ 28 w 39"/>
                    <a:gd name="T5" fmla="*/ 0 h 155"/>
                    <a:gd name="T6" fmla="*/ 39 w 39"/>
                    <a:gd name="T7" fmla="*/ 153 h 155"/>
                    <a:gd name="T8" fmla="*/ 11 w 39"/>
                    <a:gd name="T9" fmla="*/ 155 h 155"/>
                  </a:gdLst>
                  <a:ahLst/>
                  <a:cxnLst>
                    <a:cxn ang="0">
                      <a:pos x="T0" y="T1"/>
                    </a:cxn>
                    <a:cxn ang="0">
                      <a:pos x="T2" y="T3"/>
                    </a:cxn>
                    <a:cxn ang="0">
                      <a:pos x="T4" y="T5"/>
                    </a:cxn>
                    <a:cxn ang="0">
                      <a:pos x="T6" y="T7"/>
                    </a:cxn>
                    <a:cxn ang="0">
                      <a:pos x="T8" y="T9"/>
                    </a:cxn>
                  </a:cxnLst>
                  <a:rect l="0" t="0" r="r" b="b"/>
                  <a:pathLst>
                    <a:path w="39" h="155">
                      <a:moveTo>
                        <a:pt x="11" y="155"/>
                      </a:moveTo>
                      <a:cubicBezTo>
                        <a:pt x="7" y="104"/>
                        <a:pt x="3" y="54"/>
                        <a:pt x="0" y="2"/>
                      </a:cubicBezTo>
                      <a:cubicBezTo>
                        <a:pt x="9" y="2"/>
                        <a:pt x="18" y="1"/>
                        <a:pt x="28" y="0"/>
                      </a:cubicBezTo>
                      <a:cubicBezTo>
                        <a:pt x="32" y="51"/>
                        <a:pt x="35" y="101"/>
                        <a:pt x="39" y="153"/>
                      </a:cubicBezTo>
                      <a:cubicBezTo>
                        <a:pt x="29" y="153"/>
                        <a:pt x="21" y="154"/>
                        <a:pt x="11" y="15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1"/>
                <p:cNvSpPr>
                  <a:spLocks/>
                </p:cNvSpPr>
                <p:nvPr/>
              </p:nvSpPr>
              <p:spPr bwMode="auto">
                <a:xfrm>
                  <a:off x="3401" y="2051"/>
                  <a:ext cx="192" cy="29"/>
                </a:xfrm>
                <a:custGeom>
                  <a:avLst/>
                  <a:gdLst>
                    <a:gd name="T0" fmla="*/ 81 w 81"/>
                    <a:gd name="T1" fmla="*/ 10 h 12"/>
                    <a:gd name="T2" fmla="*/ 74 w 81"/>
                    <a:gd name="T3" fmla="*/ 12 h 12"/>
                    <a:gd name="T4" fmla="*/ 18 w 81"/>
                    <a:gd name="T5" fmla="*/ 12 h 12"/>
                    <a:gd name="T6" fmla="*/ 0 w 81"/>
                    <a:gd name="T7" fmla="*/ 9 h 12"/>
                    <a:gd name="T8" fmla="*/ 25 w 81"/>
                    <a:gd name="T9" fmla="*/ 0 h 12"/>
                    <a:gd name="T10" fmla="*/ 75 w 81"/>
                    <a:gd name="T11" fmla="*/ 0 h 12"/>
                    <a:gd name="T12" fmla="*/ 81 w 81"/>
                    <a:gd name="T13" fmla="*/ 10 h 12"/>
                  </a:gdLst>
                  <a:ahLst/>
                  <a:cxnLst>
                    <a:cxn ang="0">
                      <a:pos x="T0" y="T1"/>
                    </a:cxn>
                    <a:cxn ang="0">
                      <a:pos x="T2" y="T3"/>
                    </a:cxn>
                    <a:cxn ang="0">
                      <a:pos x="T4" y="T5"/>
                    </a:cxn>
                    <a:cxn ang="0">
                      <a:pos x="T6" y="T7"/>
                    </a:cxn>
                    <a:cxn ang="0">
                      <a:pos x="T8" y="T9"/>
                    </a:cxn>
                    <a:cxn ang="0">
                      <a:pos x="T10" y="T11"/>
                    </a:cxn>
                    <a:cxn ang="0">
                      <a:pos x="T12" y="T13"/>
                    </a:cxn>
                  </a:cxnLst>
                  <a:rect l="0" t="0" r="r" b="b"/>
                  <a:pathLst>
                    <a:path w="81" h="12">
                      <a:moveTo>
                        <a:pt x="81" y="10"/>
                      </a:moveTo>
                      <a:cubicBezTo>
                        <a:pt x="79" y="11"/>
                        <a:pt x="77" y="12"/>
                        <a:pt x="74" y="12"/>
                      </a:cubicBezTo>
                      <a:cubicBezTo>
                        <a:pt x="55" y="12"/>
                        <a:pt x="37" y="12"/>
                        <a:pt x="18" y="12"/>
                      </a:cubicBezTo>
                      <a:cubicBezTo>
                        <a:pt x="12" y="12"/>
                        <a:pt x="6" y="10"/>
                        <a:pt x="0" y="9"/>
                      </a:cubicBezTo>
                      <a:cubicBezTo>
                        <a:pt x="7" y="2"/>
                        <a:pt x="15" y="0"/>
                        <a:pt x="25" y="0"/>
                      </a:cubicBezTo>
                      <a:cubicBezTo>
                        <a:pt x="42" y="1"/>
                        <a:pt x="59" y="0"/>
                        <a:pt x="75" y="0"/>
                      </a:cubicBezTo>
                      <a:cubicBezTo>
                        <a:pt x="77" y="5"/>
                        <a:pt x="79" y="7"/>
                        <a:pt x="81"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2"/>
                <p:cNvSpPr>
                  <a:spLocks/>
                </p:cNvSpPr>
                <p:nvPr/>
              </p:nvSpPr>
              <p:spPr bwMode="auto">
                <a:xfrm>
                  <a:off x="3242" y="1935"/>
                  <a:ext cx="86" cy="159"/>
                </a:xfrm>
                <a:custGeom>
                  <a:avLst/>
                  <a:gdLst>
                    <a:gd name="T0" fmla="*/ 8 w 36"/>
                    <a:gd name="T1" fmla="*/ 2 h 67"/>
                    <a:gd name="T2" fmla="*/ 8 w 36"/>
                    <a:gd name="T3" fmla="*/ 47 h 67"/>
                    <a:gd name="T4" fmla="*/ 19 w 36"/>
                    <a:gd name="T5" fmla="*/ 58 h 67"/>
                    <a:gd name="T6" fmla="*/ 29 w 36"/>
                    <a:gd name="T7" fmla="*/ 58 h 67"/>
                    <a:gd name="T8" fmla="*/ 36 w 36"/>
                    <a:gd name="T9" fmla="*/ 63 h 67"/>
                    <a:gd name="T10" fmla="*/ 30 w 36"/>
                    <a:gd name="T11" fmla="*/ 67 h 67"/>
                    <a:gd name="T12" fmla="*/ 20 w 36"/>
                    <a:gd name="T13" fmla="*/ 67 h 67"/>
                    <a:gd name="T14" fmla="*/ 0 w 36"/>
                    <a:gd name="T15" fmla="*/ 46 h 67"/>
                    <a:gd name="T16" fmla="*/ 0 w 36"/>
                    <a:gd name="T17" fmla="*/ 8 h 67"/>
                    <a:gd name="T18" fmla="*/ 8 w 36"/>
                    <a:gd name="T19"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67">
                      <a:moveTo>
                        <a:pt x="8" y="2"/>
                      </a:moveTo>
                      <a:cubicBezTo>
                        <a:pt x="8" y="17"/>
                        <a:pt x="9" y="32"/>
                        <a:pt x="8" y="47"/>
                      </a:cubicBezTo>
                      <a:cubicBezTo>
                        <a:pt x="8" y="55"/>
                        <a:pt x="11" y="58"/>
                        <a:pt x="19" y="58"/>
                      </a:cubicBezTo>
                      <a:cubicBezTo>
                        <a:pt x="22" y="58"/>
                        <a:pt x="26" y="58"/>
                        <a:pt x="29" y="58"/>
                      </a:cubicBezTo>
                      <a:cubicBezTo>
                        <a:pt x="32" y="59"/>
                        <a:pt x="34" y="61"/>
                        <a:pt x="36" y="63"/>
                      </a:cubicBezTo>
                      <a:cubicBezTo>
                        <a:pt x="34" y="64"/>
                        <a:pt x="32" y="66"/>
                        <a:pt x="30" y="67"/>
                      </a:cubicBezTo>
                      <a:cubicBezTo>
                        <a:pt x="27" y="67"/>
                        <a:pt x="24" y="67"/>
                        <a:pt x="20" y="67"/>
                      </a:cubicBezTo>
                      <a:cubicBezTo>
                        <a:pt x="4" y="66"/>
                        <a:pt x="0" y="63"/>
                        <a:pt x="0" y="46"/>
                      </a:cubicBezTo>
                      <a:cubicBezTo>
                        <a:pt x="0" y="34"/>
                        <a:pt x="0" y="21"/>
                        <a:pt x="0" y="8"/>
                      </a:cubicBezTo>
                      <a:cubicBezTo>
                        <a:pt x="0" y="2"/>
                        <a:pt x="2" y="0"/>
                        <a:pt x="8"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00" name="文本框 199"/>
            <p:cNvSpPr txBox="1"/>
            <p:nvPr/>
          </p:nvSpPr>
          <p:spPr>
            <a:xfrm>
              <a:off x="7802141" y="5158049"/>
              <a:ext cx="1241045" cy="369332"/>
            </a:xfrm>
            <a:prstGeom prst="rect">
              <a:avLst/>
            </a:prstGeom>
            <a:noFill/>
          </p:spPr>
          <p:txBody>
            <a:bodyPr wrap="none" rtlCol="0">
              <a:spAutoFit/>
            </a:bodyPr>
            <a:lstStyle/>
            <a:p>
              <a:r>
                <a:rPr lang="en-US" altLang="zh-CN" dirty="0" smtClean="0">
                  <a:latin typeface="微软雅黑" panose="020B0503020204020204" pitchFamily="34" charset="-122"/>
                  <a:ea typeface="微软雅黑" panose="020B0503020204020204" pitchFamily="34" charset="-122"/>
                </a:rPr>
                <a:t>18:00</a:t>
              </a:r>
              <a:r>
                <a:rPr lang="zh-CN" altLang="en-US" dirty="0" smtClean="0">
                  <a:latin typeface="微软雅黑" panose="020B0503020204020204" pitchFamily="34" charset="-122"/>
                  <a:ea typeface="微软雅黑" panose="020B0503020204020204" pitchFamily="34" charset="-122"/>
                </a:rPr>
                <a:t>之后</a:t>
              </a:r>
              <a:endParaRPr lang="zh-CN" altLang="en-US" dirty="0">
                <a:latin typeface="微软雅黑" panose="020B0503020204020204" pitchFamily="34" charset="-122"/>
                <a:ea typeface="微软雅黑" panose="020B0503020204020204" pitchFamily="34" charset="-122"/>
              </a:endParaRPr>
            </a:p>
          </p:txBody>
        </p:sp>
      </p:grpSp>
      <p:sp>
        <p:nvSpPr>
          <p:cNvPr id="205" name="云形标注 204"/>
          <p:cNvSpPr/>
          <p:nvPr/>
        </p:nvSpPr>
        <p:spPr>
          <a:xfrm>
            <a:off x="7473363" y="1577663"/>
            <a:ext cx="3131661" cy="1986535"/>
          </a:xfrm>
          <a:prstGeom prst="cloudCallout">
            <a:avLst>
              <a:gd name="adj1" fmla="val -37380"/>
              <a:gd name="adj2" fmla="val 71985"/>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69436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93696" y="1053104"/>
            <a:ext cx="4819363" cy="5036949"/>
          </a:xfrm>
          <a:prstGeom prst="rect">
            <a:avLst/>
          </a:prstGeom>
          <a:pattFill prst="lt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dirty="0" smtClean="0"/>
              <a:t>女</a:t>
            </a:r>
            <a:endParaRPr lang="zh-CN" altLang="en-US" dirty="0"/>
          </a:p>
        </p:txBody>
      </p:sp>
      <p:sp>
        <p:nvSpPr>
          <p:cNvPr id="61" name="矩形 60"/>
          <p:cNvSpPr/>
          <p:nvPr/>
        </p:nvSpPr>
        <p:spPr>
          <a:xfrm>
            <a:off x="5986791" y="1584482"/>
            <a:ext cx="4889880" cy="3541555"/>
          </a:xfrm>
          <a:prstGeom prst="rect">
            <a:avLst/>
          </a:prstGeom>
          <a:solidFill>
            <a:schemeClr val="bg1"/>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4" name="直接连接符 13"/>
          <p:cNvCxnSpPr/>
          <p:nvPr/>
        </p:nvCxnSpPr>
        <p:spPr>
          <a:xfrm>
            <a:off x="1869181" y="1430392"/>
            <a:ext cx="12243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758089" y="820533"/>
            <a:ext cx="723275" cy="757130"/>
          </a:xfrm>
          <a:prstGeom prst="rect">
            <a:avLst/>
          </a:prstGeom>
          <a:noFill/>
        </p:spPr>
        <p:txBody>
          <a:bodyPr wrap="none" rtlCol="0">
            <a:spAutoFit/>
          </a:bodyPr>
          <a:lstStyle/>
          <a:p>
            <a:pPr>
              <a:lnSpc>
                <a:spcPct val="120000"/>
              </a:lnSpc>
            </a:pPr>
            <a:r>
              <a:rPr lang="en-US" altLang="zh-CN" sz="3600" dirty="0" smtClean="0">
                <a:solidFill>
                  <a:srgbClr val="5CBC4B"/>
                </a:solidFill>
                <a:latin typeface="黑体" panose="02010609060101010101" pitchFamily="49" charset="-122"/>
                <a:ea typeface="黑体" panose="02010609060101010101" pitchFamily="49" charset="-122"/>
              </a:rPr>
              <a:t>2</a:t>
            </a:r>
            <a:r>
              <a:rPr lang="en-US" altLang="zh-CN" sz="2400" dirty="0" smtClean="0">
                <a:solidFill>
                  <a:srgbClr val="ABABAB"/>
                </a:solidFill>
                <a:latin typeface="黑体" panose="02010609060101010101" pitchFamily="49" charset="-122"/>
                <a:ea typeface="黑体" panose="02010609060101010101" pitchFamily="49" charset="-122"/>
              </a:rPr>
              <a:t>/8</a:t>
            </a:r>
            <a:endParaRPr lang="zh-CN" altLang="en-US" sz="2400" dirty="0">
              <a:solidFill>
                <a:srgbClr val="ABABAB"/>
              </a:solidFill>
              <a:latin typeface="黑体" panose="02010609060101010101" pitchFamily="49" charset="-122"/>
              <a:ea typeface="黑体" panose="02010609060101010101" pitchFamily="49" charset="-122"/>
            </a:endParaRPr>
          </a:p>
        </p:txBody>
      </p:sp>
      <p:grpSp>
        <p:nvGrpSpPr>
          <p:cNvPr id="32" name="组合 31"/>
          <p:cNvGrpSpPr/>
          <p:nvPr/>
        </p:nvGrpSpPr>
        <p:grpSpPr>
          <a:xfrm>
            <a:off x="1496222" y="-10586"/>
            <a:ext cx="407345" cy="454025"/>
            <a:chOff x="1500841" y="203199"/>
            <a:chExt cx="407345" cy="454025"/>
          </a:xfrm>
        </p:grpSpPr>
        <p:sp>
          <p:nvSpPr>
            <p:cNvPr id="33" name="任意多边形 32"/>
            <p:cNvSpPr/>
            <p:nvPr/>
          </p:nvSpPr>
          <p:spPr>
            <a:xfrm>
              <a:off x="1539875" y="203199"/>
              <a:ext cx="339725" cy="454025"/>
            </a:xfrm>
            <a:custGeom>
              <a:avLst/>
              <a:gdLst>
                <a:gd name="connsiteX0" fmla="*/ 0 w 339725"/>
                <a:gd name="connsiteY0" fmla="*/ 0 h 454025"/>
                <a:gd name="connsiteX1" fmla="*/ 0 w 339725"/>
                <a:gd name="connsiteY1" fmla="*/ 339725 h 454025"/>
                <a:gd name="connsiteX2" fmla="*/ 165100 w 339725"/>
                <a:gd name="connsiteY2" fmla="*/ 454025 h 454025"/>
                <a:gd name="connsiteX3" fmla="*/ 339725 w 339725"/>
                <a:gd name="connsiteY3" fmla="*/ 352425 h 454025"/>
                <a:gd name="connsiteX4" fmla="*/ 339725 w 339725"/>
                <a:gd name="connsiteY4" fmla="*/ 3175 h 454025"/>
                <a:gd name="connsiteX5" fmla="*/ 0 w 339725"/>
                <a:gd name="connsiteY5" fmla="*/ 0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725" h="454025">
                  <a:moveTo>
                    <a:pt x="0" y="0"/>
                  </a:moveTo>
                  <a:lnTo>
                    <a:pt x="0" y="339725"/>
                  </a:lnTo>
                  <a:lnTo>
                    <a:pt x="165100" y="454025"/>
                  </a:lnTo>
                  <a:lnTo>
                    <a:pt x="339725" y="352425"/>
                  </a:lnTo>
                  <a:lnTo>
                    <a:pt x="339725" y="3175"/>
                  </a:lnTo>
                  <a:lnTo>
                    <a:pt x="0" y="0"/>
                  </a:lnTo>
                  <a:close/>
                </a:path>
              </a:pathLst>
            </a:custGeom>
            <a:gradFill flip="none" rotWithShape="1">
              <a:gsLst>
                <a:gs pos="61000">
                  <a:srgbClr val="EF4F14"/>
                </a:gs>
                <a:gs pos="1000">
                  <a:srgbClr val="F3782D"/>
                </a:gs>
              </a:gsLst>
              <a:path path="circle">
                <a:fillToRect l="50000" t="50000" r="50000" b="50000"/>
              </a:path>
              <a:tileRect/>
            </a:gradFill>
            <a:ln>
              <a:noFill/>
            </a:ln>
            <a:effectLst>
              <a:outerShdw blurRad="508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4" name="文本框 33"/>
            <p:cNvSpPr txBox="1"/>
            <p:nvPr/>
          </p:nvSpPr>
          <p:spPr>
            <a:xfrm>
              <a:off x="1500841" y="364870"/>
              <a:ext cx="407345" cy="227563"/>
            </a:xfrm>
            <a:prstGeom prst="rect">
              <a:avLst/>
            </a:prstGeom>
            <a:noFill/>
          </p:spPr>
          <p:txBody>
            <a:bodyPr wrap="square" rtlCol="0">
              <a:spAutoFit/>
            </a:bodyPr>
            <a:lstStyle/>
            <a:p>
              <a:pPr algn="dist">
                <a:lnSpc>
                  <a:spcPct val="120000"/>
                </a:lnSpc>
              </a:pPr>
              <a:r>
                <a:rPr lang="zh-CN" altLang="en-US" sz="800" dirty="0" smtClean="0">
                  <a:solidFill>
                    <a:schemeClr val="bg1">
                      <a:lumMod val="95000"/>
                    </a:schemeClr>
                  </a:solidFill>
                  <a:latin typeface="微软雅黑" panose="020B0503020204020204" pitchFamily="34" charset="-122"/>
                  <a:ea typeface="微软雅黑" panose="020B0503020204020204" pitchFamily="34" charset="-122"/>
                </a:rPr>
                <a:t>论点</a:t>
              </a:r>
              <a:endParaRPr lang="zh-CN" altLang="en-US" sz="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5" name="文本框 34"/>
          <p:cNvSpPr txBox="1"/>
          <p:nvPr/>
        </p:nvSpPr>
        <p:spPr>
          <a:xfrm>
            <a:off x="1932153" y="43429"/>
            <a:ext cx="1569660" cy="424732"/>
          </a:xfrm>
          <a:prstGeom prst="rect">
            <a:avLst/>
          </a:prstGeom>
          <a:noFill/>
        </p:spPr>
        <p:txBody>
          <a:bodyPr wrap="none" rtlCol="0">
            <a:spAutoFit/>
          </a:bodyPr>
          <a:lstStyle/>
          <a:p>
            <a:pPr>
              <a:lnSpc>
                <a:spcPct val="12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在线学习时段</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Freeform 96"/>
          <p:cNvSpPr>
            <a:spLocks noEditPoints="1"/>
          </p:cNvSpPr>
          <p:nvPr/>
        </p:nvSpPr>
        <p:spPr bwMode="auto">
          <a:xfrm>
            <a:off x="1580800" y="46302"/>
            <a:ext cx="238188" cy="127847"/>
          </a:xfrm>
          <a:custGeom>
            <a:avLst/>
            <a:gdLst>
              <a:gd name="T0" fmla="*/ 372 w 380"/>
              <a:gd name="T1" fmla="*/ 188 h 204"/>
              <a:gd name="T2" fmla="*/ 353 w 380"/>
              <a:gd name="T3" fmla="*/ 188 h 204"/>
              <a:gd name="T4" fmla="*/ 217 w 380"/>
              <a:gd name="T5" fmla="*/ 32 h 204"/>
              <a:gd name="T6" fmla="*/ 217 w 380"/>
              <a:gd name="T7" fmla="*/ 26 h 204"/>
              <a:gd name="T8" fmla="*/ 191 w 380"/>
              <a:gd name="T9" fmla="*/ 0 h 204"/>
              <a:gd name="T10" fmla="*/ 165 w 380"/>
              <a:gd name="T11" fmla="*/ 26 h 204"/>
              <a:gd name="T12" fmla="*/ 166 w 380"/>
              <a:gd name="T13" fmla="*/ 32 h 204"/>
              <a:gd name="T14" fmla="*/ 29 w 380"/>
              <a:gd name="T15" fmla="*/ 188 h 204"/>
              <a:gd name="T16" fmla="*/ 8 w 380"/>
              <a:gd name="T17" fmla="*/ 188 h 204"/>
              <a:gd name="T18" fmla="*/ 0 w 380"/>
              <a:gd name="T19" fmla="*/ 196 h 204"/>
              <a:gd name="T20" fmla="*/ 8 w 380"/>
              <a:gd name="T21" fmla="*/ 204 h 204"/>
              <a:gd name="T22" fmla="*/ 372 w 380"/>
              <a:gd name="T23" fmla="*/ 204 h 204"/>
              <a:gd name="T24" fmla="*/ 380 w 380"/>
              <a:gd name="T25" fmla="*/ 196 h 204"/>
              <a:gd name="T26" fmla="*/ 372 w 380"/>
              <a:gd name="T27" fmla="*/ 188 h 204"/>
              <a:gd name="T28" fmla="*/ 191 w 380"/>
              <a:gd name="T29" fmla="*/ 16 h 204"/>
              <a:gd name="T30" fmla="*/ 201 w 380"/>
              <a:gd name="T31" fmla="*/ 26 h 204"/>
              <a:gd name="T32" fmla="*/ 201 w 380"/>
              <a:gd name="T33" fmla="*/ 30 h 204"/>
              <a:gd name="T34" fmla="*/ 191 w 380"/>
              <a:gd name="T35" fmla="*/ 30 h 204"/>
              <a:gd name="T36" fmla="*/ 182 w 380"/>
              <a:gd name="T37" fmla="*/ 30 h 204"/>
              <a:gd name="T38" fmla="*/ 181 w 380"/>
              <a:gd name="T39" fmla="*/ 26 h 204"/>
              <a:gd name="T40" fmla="*/ 191 w 380"/>
              <a:gd name="T41" fmla="*/ 16 h 204"/>
              <a:gd name="T42" fmla="*/ 191 w 380"/>
              <a:gd name="T43" fmla="*/ 46 h 204"/>
              <a:gd name="T44" fmla="*/ 337 w 380"/>
              <a:gd name="T45" fmla="*/ 188 h 204"/>
              <a:gd name="T46" fmla="*/ 45 w 380"/>
              <a:gd name="T47" fmla="*/ 188 h 204"/>
              <a:gd name="T48" fmla="*/ 191 w 380"/>
              <a:gd name="T4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204">
                <a:moveTo>
                  <a:pt x="372" y="188"/>
                </a:moveTo>
                <a:cubicBezTo>
                  <a:pt x="353" y="188"/>
                  <a:pt x="353" y="188"/>
                  <a:pt x="353" y="188"/>
                </a:cubicBezTo>
                <a:cubicBezTo>
                  <a:pt x="351" y="109"/>
                  <a:pt x="293" y="44"/>
                  <a:pt x="217" y="32"/>
                </a:cubicBezTo>
                <a:cubicBezTo>
                  <a:pt x="217" y="30"/>
                  <a:pt x="217" y="28"/>
                  <a:pt x="217" y="26"/>
                </a:cubicBezTo>
                <a:cubicBezTo>
                  <a:pt x="217" y="12"/>
                  <a:pt x="206" y="0"/>
                  <a:pt x="191" y="0"/>
                </a:cubicBezTo>
                <a:cubicBezTo>
                  <a:pt x="177" y="0"/>
                  <a:pt x="165" y="12"/>
                  <a:pt x="165" y="26"/>
                </a:cubicBezTo>
                <a:cubicBezTo>
                  <a:pt x="165" y="28"/>
                  <a:pt x="165" y="30"/>
                  <a:pt x="166" y="32"/>
                </a:cubicBezTo>
                <a:cubicBezTo>
                  <a:pt x="90" y="44"/>
                  <a:pt x="31" y="109"/>
                  <a:pt x="29" y="188"/>
                </a:cubicBezTo>
                <a:cubicBezTo>
                  <a:pt x="8" y="188"/>
                  <a:pt x="8" y="188"/>
                  <a:pt x="8" y="188"/>
                </a:cubicBezTo>
                <a:cubicBezTo>
                  <a:pt x="4" y="188"/>
                  <a:pt x="0" y="191"/>
                  <a:pt x="0" y="196"/>
                </a:cubicBezTo>
                <a:cubicBezTo>
                  <a:pt x="0" y="200"/>
                  <a:pt x="4" y="204"/>
                  <a:pt x="8" y="204"/>
                </a:cubicBezTo>
                <a:cubicBezTo>
                  <a:pt x="372" y="204"/>
                  <a:pt x="372" y="204"/>
                  <a:pt x="372" y="204"/>
                </a:cubicBezTo>
                <a:cubicBezTo>
                  <a:pt x="376" y="204"/>
                  <a:pt x="380" y="200"/>
                  <a:pt x="380" y="196"/>
                </a:cubicBezTo>
                <a:cubicBezTo>
                  <a:pt x="380" y="191"/>
                  <a:pt x="376" y="188"/>
                  <a:pt x="372" y="188"/>
                </a:cubicBezTo>
                <a:moveTo>
                  <a:pt x="191" y="16"/>
                </a:moveTo>
                <a:cubicBezTo>
                  <a:pt x="197" y="16"/>
                  <a:pt x="201" y="21"/>
                  <a:pt x="201" y="26"/>
                </a:cubicBezTo>
                <a:cubicBezTo>
                  <a:pt x="201" y="28"/>
                  <a:pt x="201" y="29"/>
                  <a:pt x="201" y="30"/>
                </a:cubicBezTo>
                <a:cubicBezTo>
                  <a:pt x="197" y="30"/>
                  <a:pt x="194" y="30"/>
                  <a:pt x="191" y="30"/>
                </a:cubicBezTo>
                <a:cubicBezTo>
                  <a:pt x="188" y="30"/>
                  <a:pt x="185" y="30"/>
                  <a:pt x="182" y="30"/>
                </a:cubicBezTo>
                <a:cubicBezTo>
                  <a:pt x="181" y="29"/>
                  <a:pt x="181" y="28"/>
                  <a:pt x="181" y="26"/>
                </a:cubicBezTo>
                <a:cubicBezTo>
                  <a:pt x="181" y="21"/>
                  <a:pt x="186" y="16"/>
                  <a:pt x="191" y="16"/>
                </a:cubicBezTo>
                <a:moveTo>
                  <a:pt x="191" y="46"/>
                </a:moveTo>
                <a:cubicBezTo>
                  <a:pt x="270" y="46"/>
                  <a:pt x="335" y="109"/>
                  <a:pt x="337" y="188"/>
                </a:cubicBezTo>
                <a:cubicBezTo>
                  <a:pt x="45" y="188"/>
                  <a:pt x="45" y="188"/>
                  <a:pt x="45" y="188"/>
                </a:cubicBezTo>
                <a:cubicBezTo>
                  <a:pt x="47" y="109"/>
                  <a:pt x="112" y="46"/>
                  <a:pt x="191" y="46"/>
                </a:cubicBezTo>
              </a:path>
            </a:pathLst>
          </a:custGeom>
          <a:solidFill>
            <a:srgbClr val="C9270D"/>
          </a:solidFill>
          <a:ln w="9525">
            <a:solidFill>
              <a:srgbClr val="C9270D"/>
            </a:solidFill>
            <a:round/>
            <a:headEnd/>
            <a:tailEnd/>
          </a:ln>
          <a:effectLst>
            <a:innerShdw blurRad="12700">
              <a:prstClr val="black">
                <a:alpha val="43000"/>
              </a:prstClr>
            </a:innerShdw>
          </a:effectLst>
        </p:spPr>
        <p:txBody>
          <a:bodyPr vert="horz" wrap="square" lIns="91440" tIns="45720" rIns="91440" bIns="45720" numCol="1" anchor="t" anchorCtr="0" compatLnSpc="1">
            <a:prstTxWarp prst="textNoShape">
              <a:avLst/>
            </a:prstTxWarp>
          </a:bodyPr>
          <a:lstStyle/>
          <a:p>
            <a:pPr>
              <a:lnSpc>
                <a:spcPct val="120000"/>
              </a:lnSpc>
            </a:pPr>
            <a:endParaRPr lang="zh-CN" altLang="en-US"/>
          </a:p>
        </p:txBody>
      </p:sp>
      <p:graphicFrame>
        <p:nvGraphicFramePr>
          <p:cNvPr id="37" name="图表 36"/>
          <p:cNvGraphicFramePr/>
          <p:nvPr>
            <p:extLst>
              <p:ext uri="{D42A27DB-BD31-4B8C-83A1-F6EECF244321}">
                <p14:modId xmlns:p14="http://schemas.microsoft.com/office/powerpoint/2010/main" val="2529953002"/>
              </p:ext>
            </p:extLst>
          </p:nvPr>
        </p:nvGraphicFramePr>
        <p:xfrm>
          <a:off x="5986791" y="1764136"/>
          <a:ext cx="5020449" cy="3256703"/>
        </p:xfrm>
        <a:graphic>
          <a:graphicData uri="http://schemas.openxmlformats.org/drawingml/2006/chart">
            <c:chart xmlns:c="http://schemas.openxmlformats.org/drawingml/2006/chart" xmlns:r="http://schemas.openxmlformats.org/officeDocument/2006/relationships" r:id="rId2"/>
          </a:graphicData>
        </a:graphic>
      </p:graphicFrame>
      <p:sp>
        <p:nvSpPr>
          <p:cNvPr id="13" name="矩形 12"/>
          <p:cNvSpPr/>
          <p:nvPr/>
        </p:nvSpPr>
        <p:spPr>
          <a:xfrm>
            <a:off x="1758089" y="1461070"/>
            <a:ext cx="3972958" cy="3388172"/>
          </a:xfrm>
          <a:prstGeom prst="rect">
            <a:avLst/>
          </a:prstGeom>
          <a:noFill/>
        </p:spPr>
        <p:txBody>
          <a:bodyPr wrap="square" rtlCol="0">
            <a:spAutoFit/>
          </a:bodyPr>
          <a:lstStyle/>
          <a:p>
            <a:pPr algn="just">
              <a:lnSpc>
                <a:spcPct val="120000"/>
              </a:lnSpc>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对于大学生单次在线学习的时间段，调研结果如图</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。由统计数据知可知，一天中，大学生在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18</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点之后进行在线学习的占</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70%</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18</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点之前的仅占</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33.1%</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；在早上（</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6~8</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点）和中午（</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12~14</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点）进行在线学习的大学生较少，均不超过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；而上午（</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8~12</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点）和下午（</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14~18</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点）虽为传统教育的最适时间，可进行在线学习的大学生均不超过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15%</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a:t>
            </a:r>
          </a:p>
        </p:txBody>
      </p:sp>
      <p:grpSp>
        <p:nvGrpSpPr>
          <p:cNvPr id="29" name="组合 28"/>
          <p:cNvGrpSpPr/>
          <p:nvPr/>
        </p:nvGrpSpPr>
        <p:grpSpPr>
          <a:xfrm>
            <a:off x="6616965" y="2351976"/>
            <a:ext cx="4008925" cy="1242185"/>
            <a:chOff x="6616965" y="2351976"/>
            <a:chExt cx="4008925" cy="1242185"/>
          </a:xfrm>
        </p:grpSpPr>
        <p:sp>
          <p:nvSpPr>
            <p:cNvPr id="27" name="椭圆 26"/>
            <p:cNvSpPr/>
            <p:nvPr/>
          </p:nvSpPr>
          <p:spPr>
            <a:xfrm>
              <a:off x="6616965" y="3510895"/>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7178860" y="3355259"/>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739478" y="3446679"/>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301061" y="3271993"/>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8860262" y="2351976"/>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9419463" y="2774984"/>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978662" y="3188727"/>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0542624" y="2798799"/>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4171441" y="6319095"/>
            <a:ext cx="3849118" cy="223428"/>
            <a:chOff x="2194746" y="14730823"/>
            <a:chExt cx="3849118" cy="223428"/>
          </a:xfrm>
        </p:grpSpPr>
        <p:sp>
          <p:nvSpPr>
            <p:cNvPr id="39" name="椭圆 38"/>
            <p:cNvSpPr/>
            <p:nvPr/>
          </p:nvSpPr>
          <p:spPr>
            <a:xfrm>
              <a:off x="2557816" y="1473082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47" name="椭圆 46"/>
            <p:cNvSpPr/>
            <p:nvPr/>
          </p:nvSpPr>
          <p:spPr>
            <a:xfrm>
              <a:off x="292088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48" name="椭圆 47"/>
            <p:cNvSpPr/>
            <p:nvPr/>
          </p:nvSpPr>
          <p:spPr>
            <a:xfrm>
              <a:off x="3283956" y="1473583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58" name="椭圆 57"/>
            <p:cNvSpPr/>
            <p:nvPr/>
          </p:nvSpPr>
          <p:spPr>
            <a:xfrm>
              <a:off x="364702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65" name="椭圆 64"/>
            <p:cNvSpPr/>
            <p:nvPr/>
          </p:nvSpPr>
          <p:spPr>
            <a:xfrm>
              <a:off x="401009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66" name="椭圆 65"/>
            <p:cNvSpPr/>
            <p:nvPr/>
          </p:nvSpPr>
          <p:spPr>
            <a:xfrm>
              <a:off x="437316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67" name="椭圆 66"/>
            <p:cNvSpPr/>
            <p:nvPr/>
          </p:nvSpPr>
          <p:spPr>
            <a:xfrm>
              <a:off x="473623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68" name="椭圆 67"/>
            <p:cNvSpPr/>
            <p:nvPr/>
          </p:nvSpPr>
          <p:spPr>
            <a:xfrm>
              <a:off x="509930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69" name="椭圆 68"/>
            <p:cNvSpPr/>
            <p:nvPr/>
          </p:nvSpPr>
          <p:spPr>
            <a:xfrm>
              <a:off x="546237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70" name="椭圆 69"/>
            <p:cNvSpPr/>
            <p:nvPr/>
          </p:nvSpPr>
          <p:spPr>
            <a:xfrm>
              <a:off x="58254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71" name="椭圆 70"/>
            <p:cNvSpPr/>
            <p:nvPr/>
          </p:nvSpPr>
          <p:spPr>
            <a:xfrm>
              <a:off x="21947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spTree>
    <p:extLst>
      <p:ext uri="{BB962C8B-B14F-4D97-AF65-F5344CB8AC3E}">
        <p14:creationId xmlns:p14="http://schemas.microsoft.com/office/powerpoint/2010/main" val="2399892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93696" y="1053104"/>
            <a:ext cx="4819363" cy="5036949"/>
          </a:xfrm>
          <a:prstGeom prst="rect">
            <a:avLst/>
          </a:prstGeom>
          <a:pattFill prst="lt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dirty="0" smtClean="0"/>
              <a:t>女</a:t>
            </a:r>
            <a:endParaRPr lang="zh-CN" altLang="en-US" dirty="0"/>
          </a:p>
        </p:txBody>
      </p:sp>
      <p:sp>
        <p:nvSpPr>
          <p:cNvPr id="61" name="矩形 60"/>
          <p:cNvSpPr/>
          <p:nvPr/>
        </p:nvSpPr>
        <p:spPr>
          <a:xfrm>
            <a:off x="5958437" y="1389436"/>
            <a:ext cx="4889880" cy="4338263"/>
          </a:xfrm>
          <a:prstGeom prst="rect">
            <a:avLst/>
          </a:prstGeom>
          <a:solidFill>
            <a:schemeClr val="bg1"/>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dirty="0" smtClean="0"/>
              <a:t>统计人次</a:t>
            </a:r>
            <a:endParaRPr lang="zh-CN" altLang="en-US" dirty="0"/>
          </a:p>
        </p:txBody>
      </p:sp>
      <p:cxnSp>
        <p:nvCxnSpPr>
          <p:cNvPr id="14" name="直接连接符 13"/>
          <p:cNvCxnSpPr/>
          <p:nvPr/>
        </p:nvCxnSpPr>
        <p:spPr>
          <a:xfrm>
            <a:off x="1869181" y="1430392"/>
            <a:ext cx="12243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758089" y="820533"/>
            <a:ext cx="723275" cy="757130"/>
          </a:xfrm>
          <a:prstGeom prst="rect">
            <a:avLst/>
          </a:prstGeom>
          <a:noFill/>
        </p:spPr>
        <p:txBody>
          <a:bodyPr wrap="none" rtlCol="0">
            <a:spAutoFit/>
          </a:bodyPr>
          <a:lstStyle/>
          <a:p>
            <a:pPr>
              <a:lnSpc>
                <a:spcPct val="120000"/>
              </a:lnSpc>
            </a:pPr>
            <a:r>
              <a:rPr lang="en-US" altLang="zh-CN" sz="3600" dirty="0" smtClean="0">
                <a:solidFill>
                  <a:srgbClr val="5CBC4B"/>
                </a:solidFill>
                <a:latin typeface="黑体" panose="02010609060101010101" pitchFamily="49" charset="-122"/>
                <a:ea typeface="黑体" panose="02010609060101010101" pitchFamily="49" charset="-122"/>
              </a:rPr>
              <a:t>3</a:t>
            </a:r>
            <a:r>
              <a:rPr lang="en-US" altLang="zh-CN" sz="2400" dirty="0" smtClean="0">
                <a:solidFill>
                  <a:srgbClr val="ABABAB"/>
                </a:solidFill>
                <a:latin typeface="黑体" panose="02010609060101010101" pitchFamily="49" charset="-122"/>
                <a:ea typeface="黑体" panose="02010609060101010101" pitchFamily="49" charset="-122"/>
              </a:rPr>
              <a:t>/8</a:t>
            </a:r>
            <a:endParaRPr lang="zh-CN" altLang="en-US" sz="2400" dirty="0">
              <a:solidFill>
                <a:srgbClr val="ABABAB"/>
              </a:solidFill>
              <a:latin typeface="黑体" panose="02010609060101010101" pitchFamily="49" charset="-122"/>
              <a:ea typeface="黑体" panose="02010609060101010101" pitchFamily="49" charset="-122"/>
            </a:endParaRPr>
          </a:p>
        </p:txBody>
      </p:sp>
      <p:grpSp>
        <p:nvGrpSpPr>
          <p:cNvPr id="32" name="组合 31"/>
          <p:cNvGrpSpPr/>
          <p:nvPr/>
        </p:nvGrpSpPr>
        <p:grpSpPr>
          <a:xfrm>
            <a:off x="1496222" y="-10586"/>
            <a:ext cx="407345" cy="454025"/>
            <a:chOff x="1500841" y="203199"/>
            <a:chExt cx="407345" cy="454025"/>
          </a:xfrm>
        </p:grpSpPr>
        <p:sp>
          <p:nvSpPr>
            <p:cNvPr id="33" name="任意多边形 32"/>
            <p:cNvSpPr/>
            <p:nvPr/>
          </p:nvSpPr>
          <p:spPr>
            <a:xfrm>
              <a:off x="1539875" y="203199"/>
              <a:ext cx="339725" cy="454025"/>
            </a:xfrm>
            <a:custGeom>
              <a:avLst/>
              <a:gdLst>
                <a:gd name="connsiteX0" fmla="*/ 0 w 339725"/>
                <a:gd name="connsiteY0" fmla="*/ 0 h 454025"/>
                <a:gd name="connsiteX1" fmla="*/ 0 w 339725"/>
                <a:gd name="connsiteY1" fmla="*/ 339725 h 454025"/>
                <a:gd name="connsiteX2" fmla="*/ 165100 w 339725"/>
                <a:gd name="connsiteY2" fmla="*/ 454025 h 454025"/>
                <a:gd name="connsiteX3" fmla="*/ 339725 w 339725"/>
                <a:gd name="connsiteY3" fmla="*/ 352425 h 454025"/>
                <a:gd name="connsiteX4" fmla="*/ 339725 w 339725"/>
                <a:gd name="connsiteY4" fmla="*/ 3175 h 454025"/>
                <a:gd name="connsiteX5" fmla="*/ 0 w 339725"/>
                <a:gd name="connsiteY5" fmla="*/ 0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725" h="454025">
                  <a:moveTo>
                    <a:pt x="0" y="0"/>
                  </a:moveTo>
                  <a:lnTo>
                    <a:pt x="0" y="339725"/>
                  </a:lnTo>
                  <a:lnTo>
                    <a:pt x="165100" y="454025"/>
                  </a:lnTo>
                  <a:lnTo>
                    <a:pt x="339725" y="352425"/>
                  </a:lnTo>
                  <a:lnTo>
                    <a:pt x="339725" y="3175"/>
                  </a:lnTo>
                  <a:lnTo>
                    <a:pt x="0" y="0"/>
                  </a:lnTo>
                  <a:close/>
                </a:path>
              </a:pathLst>
            </a:custGeom>
            <a:gradFill flip="none" rotWithShape="1">
              <a:gsLst>
                <a:gs pos="61000">
                  <a:srgbClr val="EF4F14"/>
                </a:gs>
                <a:gs pos="1000">
                  <a:srgbClr val="F3782D"/>
                </a:gs>
              </a:gsLst>
              <a:path path="circle">
                <a:fillToRect l="50000" t="50000" r="50000" b="50000"/>
              </a:path>
              <a:tileRect/>
            </a:gradFill>
            <a:ln>
              <a:noFill/>
            </a:ln>
            <a:effectLst>
              <a:outerShdw blurRad="508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4" name="文本框 33"/>
            <p:cNvSpPr txBox="1"/>
            <p:nvPr/>
          </p:nvSpPr>
          <p:spPr>
            <a:xfrm>
              <a:off x="1500841" y="364870"/>
              <a:ext cx="407345" cy="227563"/>
            </a:xfrm>
            <a:prstGeom prst="rect">
              <a:avLst/>
            </a:prstGeom>
            <a:noFill/>
          </p:spPr>
          <p:txBody>
            <a:bodyPr wrap="square" rtlCol="0">
              <a:spAutoFit/>
            </a:bodyPr>
            <a:lstStyle/>
            <a:p>
              <a:pPr algn="dist">
                <a:lnSpc>
                  <a:spcPct val="120000"/>
                </a:lnSpc>
              </a:pPr>
              <a:r>
                <a:rPr lang="zh-CN" altLang="en-US" sz="800" dirty="0" smtClean="0">
                  <a:solidFill>
                    <a:schemeClr val="bg1">
                      <a:lumMod val="95000"/>
                    </a:schemeClr>
                  </a:solidFill>
                  <a:latin typeface="微软雅黑" panose="020B0503020204020204" pitchFamily="34" charset="-122"/>
                  <a:ea typeface="微软雅黑" panose="020B0503020204020204" pitchFamily="34" charset="-122"/>
                </a:rPr>
                <a:t>论点</a:t>
              </a:r>
              <a:endParaRPr lang="zh-CN" altLang="en-US" sz="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5" name="文本框 34"/>
          <p:cNvSpPr txBox="1"/>
          <p:nvPr/>
        </p:nvSpPr>
        <p:spPr>
          <a:xfrm>
            <a:off x="1932153" y="43429"/>
            <a:ext cx="1569660" cy="424732"/>
          </a:xfrm>
          <a:prstGeom prst="rect">
            <a:avLst/>
          </a:prstGeom>
          <a:noFill/>
        </p:spPr>
        <p:txBody>
          <a:bodyPr wrap="none" rtlCol="0">
            <a:spAutoFit/>
          </a:bodyPr>
          <a:lstStyle/>
          <a:p>
            <a:pPr>
              <a:lnSpc>
                <a:spcPct val="12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在线学习地点</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Freeform 96"/>
          <p:cNvSpPr>
            <a:spLocks noEditPoints="1"/>
          </p:cNvSpPr>
          <p:nvPr/>
        </p:nvSpPr>
        <p:spPr bwMode="auto">
          <a:xfrm>
            <a:off x="1580800" y="46302"/>
            <a:ext cx="238188" cy="127847"/>
          </a:xfrm>
          <a:custGeom>
            <a:avLst/>
            <a:gdLst>
              <a:gd name="T0" fmla="*/ 372 w 380"/>
              <a:gd name="T1" fmla="*/ 188 h 204"/>
              <a:gd name="T2" fmla="*/ 353 w 380"/>
              <a:gd name="T3" fmla="*/ 188 h 204"/>
              <a:gd name="T4" fmla="*/ 217 w 380"/>
              <a:gd name="T5" fmla="*/ 32 h 204"/>
              <a:gd name="T6" fmla="*/ 217 w 380"/>
              <a:gd name="T7" fmla="*/ 26 h 204"/>
              <a:gd name="T8" fmla="*/ 191 w 380"/>
              <a:gd name="T9" fmla="*/ 0 h 204"/>
              <a:gd name="T10" fmla="*/ 165 w 380"/>
              <a:gd name="T11" fmla="*/ 26 h 204"/>
              <a:gd name="T12" fmla="*/ 166 w 380"/>
              <a:gd name="T13" fmla="*/ 32 h 204"/>
              <a:gd name="T14" fmla="*/ 29 w 380"/>
              <a:gd name="T15" fmla="*/ 188 h 204"/>
              <a:gd name="T16" fmla="*/ 8 w 380"/>
              <a:gd name="T17" fmla="*/ 188 h 204"/>
              <a:gd name="T18" fmla="*/ 0 w 380"/>
              <a:gd name="T19" fmla="*/ 196 h 204"/>
              <a:gd name="T20" fmla="*/ 8 w 380"/>
              <a:gd name="T21" fmla="*/ 204 h 204"/>
              <a:gd name="T22" fmla="*/ 372 w 380"/>
              <a:gd name="T23" fmla="*/ 204 h 204"/>
              <a:gd name="T24" fmla="*/ 380 w 380"/>
              <a:gd name="T25" fmla="*/ 196 h 204"/>
              <a:gd name="T26" fmla="*/ 372 w 380"/>
              <a:gd name="T27" fmla="*/ 188 h 204"/>
              <a:gd name="T28" fmla="*/ 191 w 380"/>
              <a:gd name="T29" fmla="*/ 16 h 204"/>
              <a:gd name="T30" fmla="*/ 201 w 380"/>
              <a:gd name="T31" fmla="*/ 26 h 204"/>
              <a:gd name="T32" fmla="*/ 201 w 380"/>
              <a:gd name="T33" fmla="*/ 30 h 204"/>
              <a:gd name="T34" fmla="*/ 191 w 380"/>
              <a:gd name="T35" fmla="*/ 30 h 204"/>
              <a:gd name="T36" fmla="*/ 182 w 380"/>
              <a:gd name="T37" fmla="*/ 30 h 204"/>
              <a:gd name="T38" fmla="*/ 181 w 380"/>
              <a:gd name="T39" fmla="*/ 26 h 204"/>
              <a:gd name="T40" fmla="*/ 191 w 380"/>
              <a:gd name="T41" fmla="*/ 16 h 204"/>
              <a:gd name="T42" fmla="*/ 191 w 380"/>
              <a:gd name="T43" fmla="*/ 46 h 204"/>
              <a:gd name="T44" fmla="*/ 337 w 380"/>
              <a:gd name="T45" fmla="*/ 188 h 204"/>
              <a:gd name="T46" fmla="*/ 45 w 380"/>
              <a:gd name="T47" fmla="*/ 188 h 204"/>
              <a:gd name="T48" fmla="*/ 191 w 380"/>
              <a:gd name="T4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204">
                <a:moveTo>
                  <a:pt x="372" y="188"/>
                </a:moveTo>
                <a:cubicBezTo>
                  <a:pt x="353" y="188"/>
                  <a:pt x="353" y="188"/>
                  <a:pt x="353" y="188"/>
                </a:cubicBezTo>
                <a:cubicBezTo>
                  <a:pt x="351" y="109"/>
                  <a:pt x="293" y="44"/>
                  <a:pt x="217" y="32"/>
                </a:cubicBezTo>
                <a:cubicBezTo>
                  <a:pt x="217" y="30"/>
                  <a:pt x="217" y="28"/>
                  <a:pt x="217" y="26"/>
                </a:cubicBezTo>
                <a:cubicBezTo>
                  <a:pt x="217" y="12"/>
                  <a:pt x="206" y="0"/>
                  <a:pt x="191" y="0"/>
                </a:cubicBezTo>
                <a:cubicBezTo>
                  <a:pt x="177" y="0"/>
                  <a:pt x="165" y="12"/>
                  <a:pt x="165" y="26"/>
                </a:cubicBezTo>
                <a:cubicBezTo>
                  <a:pt x="165" y="28"/>
                  <a:pt x="165" y="30"/>
                  <a:pt x="166" y="32"/>
                </a:cubicBezTo>
                <a:cubicBezTo>
                  <a:pt x="90" y="44"/>
                  <a:pt x="31" y="109"/>
                  <a:pt x="29" y="188"/>
                </a:cubicBezTo>
                <a:cubicBezTo>
                  <a:pt x="8" y="188"/>
                  <a:pt x="8" y="188"/>
                  <a:pt x="8" y="188"/>
                </a:cubicBezTo>
                <a:cubicBezTo>
                  <a:pt x="4" y="188"/>
                  <a:pt x="0" y="191"/>
                  <a:pt x="0" y="196"/>
                </a:cubicBezTo>
                <a:cubicBezTo>
                  <a:pt x="0" y="200"/>
                  <a:pt x="4" y="204"/>
                  <a:pt x="8" y="204"/>
                </a:cubicBezTo>
                <a:cubicBezTo>
                  <a:pt x="372" y="204"/>
                  <a:pt x="372" y="204"/>
                  <a:pt x="372" y="204"/>
                </a:cubicBezTo>
                <a:cubicBezTo>
                  <a:pt x="376" y="204"/>
                  <a:pt x="380" y="200"/>
                  <a:pt x="380" y="196"/>
                </a:cubicBezTo>
                <a:cubicBezTo>
                  <a:pt x="380" y="191"/>
                  <a:pt x="376" y="188"/>
                  <a:pt x="372" y="188"/>
                </a:cubicBezTo>
                <a:moveTo>
                  <a:pt x="191" y="16"/>
                </a:moveTo>
                <a:cubicBezTo>
                  <a:pt x="197" y="16"/>
                  <a:pt x="201" y="21"/>
                  <a:pt x="201" y="26"/>
                </a:cubicBezTo>
                <a:cubicBezTo>
                  <a:pt x="201" y="28"/>
                  <a:pt x="201" y="29"/>
                  <a:pt x="201" y="30"/>
                </a:cubicBezTo>
                <a:cubicBezTo>
                  <a:pt x="197" y="30"/>
                  <a:pt x="194" y="30"/>
                  <a:pt x="191" y="30"/>
                </a:cubicBezTo>
                <a:cubicBezTo>
                  <a:pt x="188" y="30"/>
                  <a:pt x="185" y="30"/>
                  <a:pt x="182" y="30"/>
                </a:cubicBezTo>
                <a:cubicBezTo>
                  <a:pt x="181" y="29"/>
                  <a:pt x="181" y="28"/>
                  <a:pt x="181" y="26"/>
                </a:cubicBezTo>
                <a:cubicBezTo>
                  <a:pt x="181" y="21"/>
                  <a:pt x="186" y="16"/>
                  <a:pt x="191" y="16"/>
                </a:cubicBezTo>
                <a:moveTo>
                  <a:pt x="191" y="46"/>
                </a:moveTo>
                <a:cubicBezTo>
                  <a:pt x="270" y="46"/>
                  <a:pt x="335" y="109"/>
                  <a:pt x="337" y="188"/>
                </a:cubicBezTo>
                <a:cubicBezTo>
                  <a:pt x="45" y="188"/>
                  <a:pt x="45" y="188"/>
                  <a:pt x="45" y="188"/>
                </a:cubicBezTo>
                <a:cubicBezTo>
                  <a:pt x="47" y="109"/>
                  <a:pt x="112" y="46"/>
                  <a:pt x="191" y="46"/>
                </a:cubicBezTo>
              </a:path>
            </a:pathLst>
          </a:custGeom>
          <a:solidFill>
            <a:srgbClr val="C9270D"/>
          </a:solidFill>
          <a:ln w="9525">
            <a:solidFill>
              <a:srgbClr val="C9270D"/>
            </a:solidFill>
            <a:round/>
            <a:headEnd/>
            <a:tailEnd/>
          </a:ln>
          <a:effectLst>
            <a:innerShdw blurRad="12700">
              <a:prstClr val="black">
                <a:alpha val="43000"/>
              </a:prstClr>
            </a:innerShdw>
          </a:effectLst>
        </p:spPr>
        <p:txBody>
          <a:bodyPr vert="horz" wrap="square" lIns="91440" tIns="45720" rIns="91440" bIns="45720" numCol="1" anchor="t" anchorCtr="0" compatLnSpc="1">
            <a:prstTxWarp prst="textNoShape">
              <a:avLst/>
            </a:prstTxWarp>
          </a:bodyPr>
          <a:lstStyle/>
          <a:p>
            <a:pPr>
              <a:lnSpc>
                <a:spcPct val="120000"/>
              </a:lnSpc>
            </a:pP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1468412553"/>
              </p:ext>
            </p:extLst>
          </p:nvPr>
        </p:nvGraphicFramePr>
        <p:xfrm>
          <a:off x="6116202" y="4225317"/>
          <a:ext cx="4574350" cy="1373645"/>
        </p:xfrm>
        <a:graphic>
          <a:graphicData uri="http://schemas.openxmlformats.org/drawingml/2006/table">
            <a:tbl>
              <a:tblPr firstRow="1" firstCol="1" bandRow="1">
                <a:tableStyleId>{5C22544A-7EE6-4342-B048-85BDC9FD1C3A}</a:tableStyleId>
              </a:tblPr>
              <a:tblGrid>
                <a:gridCol w="485893"/>
                <a:gridCol w="409943"/>
                <a:gridCol w="463017"/>
                <a:gridCol w="515175"/>
                <a:gridCol w="515175"/>
                <a:gridCol w="515175"/>
                <a:gridCol w="515175"/>
                <a:gridCol w="365106"/>
                <a:gridCol w="365106"/>
                <a:gridCol w="424585"/>
              </a:tblGrid>
              <a:tr h="279622">
                <a:tc>
                  <a:txBody>
                    <a:bodyPr/>
                    <a:lstStyle/>
                    <a:p>
                      <a:pPr algn="r">
                        <a:spcAft>
                          <a:spcPts val="0"/>
                        </a:spcAft>
                      </a:pPr>
                      <a:r>
                        <a:rPr lang="zh-CN" altLang="en-US" sz="5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            时段</a:t>
                      </a:r>
                      <a:endParaRPr lang="en-US" altLang="zh-CN" sz="500" kern="100" dirty="0" smtClean="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altLang="en-US" sz="500" kern="100" dirty="0" smtClean="0">
                          <a:effectLst/>
                          <a:latin typeface="微软雅黑" panose="020B0503020204020204" pitchFamily="34" charset="-122"/>
                          <a:ea typeface="微软雅黑" panose="020B0503020204020204" pitchFamily="34" charset="-122"/>
                          <a:cs typeface="Times New Roman" panose="02020603050405020304" pitchFamily="18" charset="0"/>
                        </a:rPr>
                        <a:t>用具地点</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lnTlToBr w="12700" cap="flat" cmpd="sng" algn="ctr">
                      <a:solidFill>
                        <a:schemeClr val="bg1"/>
                      </a:solidFill>
                      <a:prstDash val="solid"/>
                      <a:round/>
                      <a:headEnd type="none" w="med" len="med"/>
                      <a:tailEnd type="none" w="med" len="med"/>
                    </a:lnTlToBr>
                    <a:solidFill>
                      <a:schemeClr val="bg1">
                        <a:lumMod val="75000"/>
                      </a:schemeClr>
                    </a:solidFill>
                  </a:tcPr>
                </a:tc>
                <a:tc>
                  <a:txBody>
                    <a:bodyPr/>
                    <a:lstStyle/>
                    <a:p>
                      <a:pPr algn="ctr">
                        <a:spcAft>
                          <a:spcPts val="0"/>
                        </a:spcAft>
                      </a:pPr>
                      <a:r>
                        <a:rPr lang="en-US" sz="400" kern="100" dirty="0">
                          <a:effectLst/>
                          <a:latin typeface="微软雅黑" panose="020B0503020204020204" pitchFamily="34" charset="-122"/>
                          <a:ea typeface="微软雅黑" panose="020B0503020204020204" pitchFamily="34" charset="-122"/>
                        </a:rPr>
                        <a:t>6~8</a:t>
                      </a:r>
                      <a:r>
                        <a:rPr lang="zh-CN" sz="400" kern="100" dirty="0">
                          <a:effectLst/>
                          <a:latin typeface="微软雅黑" panose="020B0503020204020204" pitchFamily="34" charset="-122"/>
                          <a:ea typeface="微软雅黑" panose="020B0503020204020204" pitchFamily="34" charset="-122"/>
                        </a:rPr>
                        <a:t>点</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400" kern="100" dirty="0">
                          <a:effectLst/>
                          <a:latin typeface="微软雅黑" panose="020B0503020204020204" pitchFamily="34" charset="-122"/>
                          <a:ea typeface="微软雅黑" panose="020B0503020204020204" pitchFamily="34" charset="-122"/>
                        </a:rPr>
                        <a:t>8~12</a:t>
                      </a:r>
                      <a:r>
                        <a:rPr lang="zh-CN" sz="400" kern="100" dirty="0">
                          <a:effectLst/>
                          <a:latin typeface="微软雅黑" panose="020B0503020204020204" pitchFamily="34" charset="-122"/>
                          <a:ea typeface="微软雅黑" panose="020B0503020204020204" pitchFamily="34" charset="-122"/>
                        </a:rPr>
                        <a:t>点</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400" kern="100" dirty="0">
                          <a:effectLst/>
                          <a:latin typeface="微软雅黑" panose="020B0503020204020204" pitchFamily="34" charset="-122"/>
                          <a:ea typeface="微软雅黑" panose="020B0503020204020204" pitchFamily="34" charset="-122"/>
                        </a:rPr>
                        <a:t>12~14</a:t>
                      </a:r>
                      <a:r>
                        <a:rPr lang="zh-CN" sz="400" kern="100" dirty="0">
                          <a:effectLst/>
                          <a:latin typeface="微软雅黑" panose="020B0503020204020204" pitchFamily="34" charset="-122"/>
                          <a:ea typeface="微软雅黑" panose="020B0503020204020204" pitchFamily="34" charset="-122"/>
                        </a:rPr>
                        <a:t>点</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400" kern="100" dirty="0">
                          <a:effectLst/>
                          <a:latin typeface="微软雅黑" panose="020B0503020204020204" pitchFamily="34" charset="-122"/>
                          <a:ea typeface="微软雅黑" panose="020B0503020204020204" pitchFamily="34" charset="-122"/>
                        </a:rPr>
                        <a:t>14~18</a:t>
                      </a:r>
                      <a:r>
                        <a:rPr lang="zh-CN" sz="400" kern="100" dirty="0">
                          <a:effectLst/>
                          <a:latin typeface="微软雅黑" panose="020B0503020204020204" pitchFamily="34" charset="-122"/>
                          <a:ea typeface="微软雅黑" panose="020B0503020204020204" pitchFamily="34" charset="-122"/>
                        </a:rPr>
                        <a:t>点</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400" kern="100" dirty="0">
                          <a:effectLst/>
                          <a:latin typeface="微软雅黑" panose="020B0503020204020204" pitchFamily="34" charset="-122"/>
                          <a:ea typeface="微软雅黑" panose="020B0503020204020204" pitchFamily="34" charset="-122"/>
                        </a:rPr>
                        <a:t>18~21</a:t>
                      </a:r>
                      <a:r>
                        <a:rPr lang="zh-CN" sz="400" kern="100" dirty="0">
                          <a:effectLst/>
                          <a:latin typeface="微软雅黑" panose="020B0503020204020204" pitchFamily="34" charset="-122"/>
                          <a:ea typeface="微软雅黑" panose="020B0503020204020204" pitchFamily="34" charset="-122"/>
                        </a:rPr>
                        <a:t>点</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400" kern="100" dirty="0">
                          <a:effectLst/>
                          <a:latin typeface="微软雅黑" panose="020B0503020204020204" pitchFamily="34" charset="-122"/>
                          <a:ea typeface="微软雅黑" panose="020B0503020204020204" pitchFamily="34" charset="-122"/>
                        </a:rPr>
                        <a:t>21~21</a:t>
                      </a:r>
                      <a:r>
                        <a:rPr lang="zh-CN" sz="400" kern="100" dirty="0">
                          <a:effectLst/>
                          <a:latin typeface="微软雅黑" panose="020B0503020204020204" pitchFamily="34" charset="-122"/>
                          <a:ea typeface="微软雅黑" panose="020B0503020204020204" pitchFamily="34" charset="-122"/>
                        </a:rPr>
                        <a:t>点</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zh-CN" sz="500" kern="100" dirty="0">
                          <a:effectLst/>
                          <a:latin typeface="微软雅黑" panose="020B0503020204020204" pitchFamily="34" charset="-122"/>
                          <a:ea typeface="微软雅黑" panose="020B0503020204020204" pitchFamily="34" charset="-122"/>
                        </a:rPr>
                        <a:t>零碎</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zh-CN" sz="500" kern="100" dirty="0">
                          <a:effectLst/>
                          <a:latin typeface="微软雅黑" panose="020B0503020204020204" pitchFamily="34" charset="-122"/>
                          <a:ea typeface="微软雅黑" panose="020B0503020204020204" pitchFamily="34" charset="-122"/>
                        </a:rPr>
                        <a:t>周末</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400" kern="100" dirty="0">
                          <a:effectLst/>
                          <a:latin typeface="微软雅黑" panose="020B0503020204020204" pitchFamily="34" charset="-122"/>
                          <a:ea typeface="微软雅黑" panose="020B0503020204020204" pitchFamily="34" charset="-122"/>
                        </a:rPr>
                        <a:t> </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r>
              <a:tr h="156289">
                <a:tc>
                  <a:txBody>
                    <a:bodyPr/>
                    <a:lstStyle/>
                    <a:p>
                      <a:pPr algn="ctr">
                        <a:spcAft>
                          <a:spcPts val="0"/>
                        </a:spcAft>
                      </a:pPr>
                      <a:r>
                        <a:rPr lang="zh-CN" sz="500" kern="100" dirty="0">
                          <a:effectLst/>
                          <a:latin typeface="微软雅黑" panose="020B0503020204020204" pitchFamily="34" charset="-122"/>
                          <a:ea typeface="微软雅黑" panose="020B0503020204020204" pitchFamily="34" charset="-122"/>
                        </a:rPr>
                        <a:t>电脑</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83</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224</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125</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294</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953</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647</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322</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651</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70.2%</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r>
              <a:tr h="156289">
                <a:tc>
                  <a:txBody>
                    <a:bodyPr/>
                    <a:lstStyle/>
                    <a:p>
                      <a:pPr algn="ctr">
                        <a:spcAft>
                          <a:spcPts val="0"/>
                        </a:spcAft>
                      </a:pPr>
                      <a:r>
                        <a:rPr lang="zh-CN" sz="500" kern="100" dirty="0">
                          <a:effectLst/>
                          <a:latin typeface="微软雅黑" panose="020B0503020204020204" pitchFamily="34" charset="-122"/>
                          <a:ea typeface="微软雅黑" panose="020B0503020204020204" pitchFamily="34" charset="-122"/>
                        </a:rPr>
                        <a:t>手机</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101</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155</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106</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137</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488</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369</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292</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409</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41.3%</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r>
              <a:tr h="156289">
                <a:tc>
                  <a:txBody>
                    <a:bodyPr/>
                    <a:lstStyle/>
                    <a:p>
                      <a:pPr algn="ctr">
                        <a:spcAft>
                          <a:spcPts val="0"/>
                        </a:spcAft>
                      </a:pPr>
                      <a:r>
                        <a:rPr lang="zh-CN" sz="500" kern="100" dirty="0">
                          <a:effectLst/>
                          <a:latin typeface="微软雅黑" panose="020B0503020204020204" pitchFamily="34" charset="-122"/>
                          <a:ea typeface="微软雅黑" panose="020B0503020204020204" pitchFamily="34" charset="-122"/>
                        </a:rPr>
                        <a:t>平板</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41</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93</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82</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96</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297</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244</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140</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184</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23.9%</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r>
              <a:tr h="156289">
                <a:tc>
                  <a:txBody>
                    <a:bodyPr/>
                    <a:lstStyle/>
                    <a:p>
                      <a:pPr algn="ctr">
                        <a:spcAft>
                          <a:spcPts val="0"/>
                        </a:spcAft>
                      </a:pPr>
                      <a:r>
                        <a:rPr lang="zh-CN" sz="500" kern="100" dirty="0">
                          <a:effectLst/>
                          <a:latin typeface="微软雅黑" panose="020B0503020204020204" pitchFamily="34" charset="-122"/>
                          <a:ea typeface="微软雅黑" panose="020B0503020204020204" pitchFamily="34" charset="-122"/>
                        </a:rPr>
                        <a:t>寝室</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110</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170</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130</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234</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827</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630</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336</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582</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65.3%</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r>
              <a:tr h="156289">
                <a:tc>
                  <a:txBody>
                    <a:bodyPr/>
                    <a:lstStyle/>
                    <a:p>
                      <a:pPr algn="ctr">
                        <a:spcAft>
                          <a:spcPts val="0"/>
                        </a:spcAft>
                      </a:pPr>
                      <a:r>
                        <a:rPr lang="zh-CN" sz="500" kern="100" dirty="0">
                          <a:effectLst/>
                          <a:latin typeface="微软雅黑" panose="020B0503020204020204" pitchFamily="34" charset="-122"/>
                          <a:ea typeface="微软雅黑" panose="020B0503020204020204" pitchFamily="34" charset="-122"/>
                        </a:rPr>
                        <a:t>自习室</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85</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171</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114</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203</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535</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337</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197</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375</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40.7%</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r>
              <a:tr h="156289">
                <a:tc>
                  <a:txBody>
                    <a:bodyPr/>
                    <a:lstStyle/>
                    <a:p>
                      <a:pPr algn="ctr">
                        <a:spcAft>
                          <a:spcPts val="0"/>
                        </a:spcAft>
                      </a:pPr>
                      <a:r>
                        <a:rPr lang="zh-CN" sz="500" kern="100" dirty="0">
                          <a:effectLst/>
                          <a:latin typeface="微软雅黑" panose="020B0503020204020204" pitchFamily="34" charset="-122"/>
                          <a:ea typeface="微软雅黑" panose="020B0503020204020204" pitchFamily="34" charset="-122"/>
                        </a:rPr>
                        <a:t>课堂</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28</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75</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47</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69</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190</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100</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54</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131</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13.8%</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2"/>
                    </a:solidFill>
                  </a:tcPr>
                </a:tc>
              </a:tr>
              <a:tr h="156289">
                <a:tc>
                  <a:txBody>
                    <a:bodyPr/>
                    <a:lstStyle/>
                    <a:p>
                      <a:pPr algn="ctr">
                        <a:spcAft>
                          <a:spcPts val="0"/>
                        </a:spcAft>
                      </a:pPr>
                      <a:r>
                        <a:rPr lang="zh-CN" sz="500" kern="100" dirty="0">
                          <a:effectLst/>
                          <a:latin typeface="微软雅黑" panose="020B0503020204020204" pitchFamily="34" charset="-122"/>
                          <a:ea typeface="微软雅黑" panose="020B0503020204020204" pitchFamily="34" charset="-122"/>
                        </a:rPr>
                        <a:t>零碎</a:t>
                      </a:r>
                      <a:endParaRPr lang="zh-CN" sz="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7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25</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a:solidFill>
                            <a:schemeClr val="bg1">
                              <a:lumMod val="65000"/>
                            </a:schemeClr>
                          </a:solidFill>
                          <a:effectLst/>
                          <a:latin typeface="微软雅黑" panose="020B0503020204020204" pitchFamily="34" charset="-122"/>
                          <a:ea typeface="微软雅黑" panose="020B0503020204020204" pitchFamily="34" charset="-122"/>
                        </a:rPr>
                        <a:t>34</a:t>
                      </a:r>
                      <a:endParaRPr lang="zh-CN" sz="500" kern="10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43</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46</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150</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143</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180</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147</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c>
                  <a:txBody>
                    <a:bodyPr/>
                    <a:lstStyle/>
                    <a:p>
                      <a:pPr algn="ctr">
                        <a:spcAft>
                          <a:spcPts val="0"/>
                        </a:spcAft>
                      </a:pPr>
                      <a:r>
                        <a:rPr lang="en-US" sz="500" kern="100" dirty="0">
                          <a:solidFill>
                            <a:schemeClr val="bg1">
                              <a:lumMod val="65000"/>
                            </a:schemeClr>
                          </a:solidFill>
                          <a:effectLst/>
                          <a:latin typeface="微软雅黑" panose="020B0503020204020204" pitchFamily="34" charset="-122"/>
                          <a:ea typeface="微软雅黑" panose="020B0503020204020204" pitchFamily="34" charset="-122"/>
                        </a:rPr>
                        <a:t>13.4%</a:t>
                      </a:r>
                      <a:endParaRPr lang="zh-CN" sz="500" kern="100" dirty="0">
                        <a:solidFill>
                          <a:schemeClr val="bg1">
                            <a:lumMod val="65000"/>
                          </a:schemeClr>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3960" marR="53960" marT="0" marB="0" anchor="ctr">
                    <a:solidFill>
                      <a:schemeClr val="bg1">
                        <a:lumMod val="95000"/>
                      </a:schemeClr>
                    </a:solidFill>
                  </a:tcPr>
                </a:tc>
              </a:tr>
            </a:tbl>
          </a:graphicData>
        </a:graphic>
      </p:graphicFrame>
      <p:grpSp>
        <p:nvGrpSpPr>
          <p:cNvPr id="18" name="组合 17"/>
          <p:cNvGrpSpPr/>
          <p:nvPr/>
        </p:nvGrpSpPr>
        <p:grpSpPr>
          <a:xfrm>
            <a:off x="6003954" y="1389437"/>
            <a:ext cx="4748574" cy="2868100"/>
            <a:chOff x="5912095" y="2106896"/>
            <a:chExt cx="4748574" cy="2868100"/>
          </a:xfrm>
        </p:grpSpPr>
        <p:sp>
          <p:nvSpPr>
            <p:cNvPr id="17" name="圆角矩形标注 16"/>
            <p:cNvSpPr/>
            <p:nvPr/>
          </p:nvSpPr>
          <p:spPr>
            <a:xfrm>
              <a:off x="5986791" y="2159794"/>
              <a:ext cx="485447" cy="146779"/>
            </a:xfrm>
            <a:prstGeom prst="wedgeRoundRectCallout">
              <a:avLst>
                <a:gd name="adj1" fmla="val -17266"/>
                <a:gd name="adj2" fmla="val 92127"/>
                <a:gd name="adj3" fmla="val 166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8" name="图表 67"/>
            <p:cNvGraphicFramePr>
              <a:graphicFrameLocks/>
            </p:cNvGraphicFramePr>
            <p:nvPr>
              <p:extLst>
                <p:ext uri="{D42A27DB-BD31-4B8C-83A1-F6EECF244321}">
                  <p14:modId xmlns:p14="http://schemas.microsoft.com/office/powerpoint/2010/main" val="2749944797"/>
                </p:ext>
              </p:extLst>
            </p:nvPr>
          </p:nvGraphicFramePr>
          <p:xfrm>
            <a:off x="6088669" y="2231796"/>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3" name="文本框 12"/>
            <p:cNvSpPr txBox="1"/>
            <p:nvPr/>
          </p:nvSpPr>
          <p:spPr>
            <a:xfrm>
              <a:off x="5912095" y="2106896"/>
              <a:ext cx="646331" cy="230832"/>
            </a:xfrm>
            <a:prstGeom prst="rect">
              <a:avLst/>
            </a:prstGeom>
            <a:noFill/>
          </p:spPr>
          <p:txBody>
            <a:bodyPr wrap="none" rtlCol="0">
              <a:spAutoFit/>
            </a:bodyPr>
            <a:lstStyle/>
            <a:p>
              <a:r>
                <a:rPr lang="zh-CN" altLang="en-US" sz="900" dirty="0" smtClean="0">
                  <a:latin typeface="微软雅黑" panose="020B0503020204020204" pitchFamily="34" charset="-122"/>
                  <a:ea typeface="微软雅黑" panose="020B0503020204020204" pitchFamily="34" charset="-122"/>
                </a:rPr>
                <a:t>统计人次</a:t>
              </a:r>
              <a:endParaRPr lang="zh-CN" altLang="en-US" sz="900" dirty="0">
                <a:latin typeface="微软雅黑" panose="020B0503020204020204" pitchFamily="34" charset="-122"/>
                <a:ea typeface="微软雅黑" panose="020B0503020204020204" pitchFamily="34" charset="-122"/>
              </a:endParaRPr>
            </a:p>
          </p:txBody>
        </p:sp>
      </p:grpSp>
      <p:sp>
        <p:nvSpPr>
          <p:cNvPr id="19" name="矩形 18"/>
          <p:cNvSpPr/>
          <p:nvPr/>
        </p:nvSpPr>
        <p:spPr>
          <a:xfrm>
            <a:off x="1758089" y="1504853"/>
            <a:ext cx="4114160" cy="3748719"/>
          </a:xfrm>
          <a:prstGeom prst="rect">
            <a:avLst/>
          </a:prstGeom>
          <a:noFill/>
        </p:spPr>
        <p:txBody>
          <a:bodyPr wrap="square" rtlCol="0">
            <a:spAutoFit/>
          </a:bodyPr>
          <a:lstStyle/>
          <a:p>
            <a:pPr algn="just">
              <a:lnSpc>
                <a:spcPct val="120000"/>
              </a:lnSpc>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所示为大学生在线学习的工具和地点分别与在线学习时间段交叉分析的结果，由表可知，使用电脑进行在线学习的大学生占</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70.2%</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，比使用手机的多近一倍，然而在早上、中午和零碎时间进行在线学习的大学生中使用电脑和手机所占比重相近。大学生大多在寝室或自习室进行在线学习，在寝室学习的高达</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65.3%</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，在自习室学习的达到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40.7%</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，而</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18</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点之前在寝室或自习室进行在线学习的大学生比重却没有明显差距。</a:t>
            </a:r>
          </a:p>
        </p:txBody>
      </p:sp>
      <p:grpSp>
        <p:nvGrpSpPr>
          <p:cNvPr id="29" name="组合 28"/>
          <p:cNvGrpSpPr/>
          <p:nvPr/>
        </p:nvGrpSpPr>
        <p:grpSpPr>
          <a:xfrm>
            <a:off x="4171441" y="6327160"/>
            <a:ext cx="3849118" cy="223428"/>
            <a:chOff x="2194746" y="14730823"/>
            <a:chExt cx="3849118" cy="223428"/>
          </a:xfrm>
        </p:grpSpPr>
        <p:sp>
          <p:nvSpPr>
            <p:cNvPr id="30" name="椭圆 29"/>
            <p:cNvSpPr/>
            <p:nvPr/>
          </p:nvSpPr>
          <p:spPr>
            <a:xfrm>
              <a:off x="2557816" y="1473082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31" name="椭圆 30"/>
            <p:cNvSpPr/>
            <p:nvPr/>
          </p:nvSpPr>
          <p:spPr>
            <a:xfrm>
              <a:off x="292088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37" name="椭圆 36"/>
            <p:cNvSpPr/>
            <p:nvPr/>
          </p:nvSpPr>
          <p:spPr>
            <a:xfrm>
              <a:off x="328395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38" name="椭圆 37"/>
            <p:cNvSpPr/>
            <p:nvPr/>
          </p:nvSpPr>
          <p:spPr>
            <a:xfrm>
              <a:off x="3647026" y="1473583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39" name="椭圆 38"/>
            <p:cNvSpPr/>
            <p:nvPr/>
          </p:nvSpPr>
          <p:spPr>
            <a:xfrm>
              <a:off x="401009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40" name="椭圆 39"/>
            <p:cNvSpPr/>
            <p:nvPr/>
          </p:nvSpPr>
          <p:spPr>
            <a:xfrm>
              <a:off x="437316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41" name="椭圆 40"/>
            <p:cNvSpPr/>
            <p:nvPr/>
          </p:nvSpPr>
          <p:spPr>
            <a:xfrm>
              <a:off x="473623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42" name="椭圆 41"/>
            <p:cNvSpPr/>
            <p:nvPr/>
          </p:nvSpPr>
          <p:spPr>
            <a:xfrm>
              <a:off x="509930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43" name="椭圆 42"/>
            <p:cNvSpPr/>
            <p:nvPr/>
          </p:nvSpPr>
          <p:spPr>
            <a:xfrm>
              <a:off x="546237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44" name="椭圆 43"/>
            <p:cNvSpPr/>
            <p:nvPr/>
          </p:nvSpPr>
          <p:spPr>
            <a:xfrm>
              <a:off x="58254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45" name="椭圆 44"/>
            <p:cNvSpPr/>
            <p:nvPr/>
          </p:nvSpPr>
          <p:spPr>
            <a:xfrm>
              <a:off x="21947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spTree>
    <p:extLst>
      <p:ext uri="{BB962C8B-B14F-4D97-AF65-F5344CB8AC3E}">
        <p14:creationId xmlns:p14="http://schemas.microsoft.com/office/powerpoint/2010/main" val="561001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1869181" y="1430392"/>
            <a:ext cx="12243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758089" y="820533"/>
            <a:ext cx="723275" cy="757130"/>
          </a:xfrm>
          <a:prstGeom prst="rect">
            <a:avLst/>
          </a:prstGeom>
          <a:noFill/>
        </p:spPr>
        <p:txBody>
          <a:bodyPr wrap="none" rtlCol="0">
            <a:spAutoFit/>
          </a:bodyPr>
          <a:lstStyle/>
          <a:p>
            <a:pPr>
              <a:lnSpc>
                <a:spcPct val="120000"/>
              </a:lnSpc>
            </a:pPr>
            <a:r>
              <a:rPr lang="en-US" altLang="zh-CN" sz="3600" dirty="0" smtClean="0">
                <a:solidFill>
                  <a:srgbClr val="5CBC4B"/>
                </a:solidFill>
                <a:latin typeface="黑体" panose="02010609060101010101" pitchFamily="49" charset="-122"/>
                <a:ea typeface="黑体" panose="02010609060101010101" pitchFamily="49" charset="-122"/>
              </a:rPr>
              <a:t>4</a:t>
            </a:r>
            <a:r>
              <a:rPr lang="en-US" altLang="zh-CN" sz="2400" dirty="0" smtClean="0">
                <a:solidFill>
                  <a:srgbClr val="ABABAB"/>
                </a:solidFill>
                <a:latin typeface="黑体" panose="02010609060101010101" pitchFamily="49" charset="-122"/>
                <a:ea typeface="黑体" panose="02010609060101010101" pitchFamily="49" charset="-122"/>
              </a:rPr>
              <a:t>/8</a:t>
            </a:r>
            <a:endParaRPr lang="zh-CN" altLang="en-US" sz="2400" dirty="0">
              <a:solidFill>
                <a:srgbClr val="ABABAB"/>
              </a:solidFill>
              <a:latin typeface="黑体" panose="02010609060101010101" pitchFamily="49" charset="-122"/>
              <a:ea typeface="黑体" panose="02010609060101010101" pitchFamily="49" charset="-122"/>
            </a:endParaRPr>
          </a:p>
        </p:txBody>
      </p:sp>
      <p:grpSp>
        <p:nvGrpSpPr>
          <p:cNvPr id="32" name="组合 31"/>
          <p:cNvGrpSpPr/>
          <p:nvPr/>
        </p:nvGrpSpPr>
        <p:grpSpPr>
          <a:xfrm>
            <a:off x="1496222" y="-10586"/>
            <a:ext cx="407345" cy="454025"/>
            <a:chOff x="1500841" y="203199"/>
            <a:chExt cx="407345" cy="454025"/>
          </a:xfrm>
        </p:grpSpPr>
        <p:sp>
          <p:nvSpPr>
            <p:cNvPr id="33" name="任意多边形 32"/>
            <p:cNvSpPr/>
            <p:nvPr/>
          </p:nvSpPr>
          <p:spPr>
            <a:xfrm>
              <a:off x="1539875" y="203199"/>
              <a:ext cx="339725" cy="454025"/>
            </a:xfrm>
            <a:custGeom>
              <a:avLst/>
              <a:gdLst>
                <a:gd name="connsiteX0" fmla="*/ 0 w 339725"/>
                <a:gd name="connsiteY0" fmla="*/ 0 h 454025"/>
                <a:gd name="connsiteX1" fmla="*/ 0 w 339725"/>
                <a:gd name="connsiteY1" fmla="*/ 339725 h 454025"/>
                <a:gd name="connsiteX2" fmla="*/ 165100 w 339725"/>
                <a:gd name="connsiteY2" fmla="*/ 454025 h 454025"/>
                <a:gd name="connsiteX3" fmla="*/ 339725 w 339725"/>
                <a:gd name="connsiteY3" fmla="*/ 352425 h 454025"/>
                <a:gd name="connsiteX4" fmla="*/ 339725 w 339725"/>
                <a:gd name="connsiteY4" fmla="*/ 3175 h 454025"/>
                <a:gd name="connsiteX5" fmla="*/ 0 w 339725"/>
                <a:gd name="connsiteY5" fmla="*/ 0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725" h="454025">
                  <a:moveTo>
                    <a:pt x="0" y="0"/>
                  </a:moveTo>
                  <a:lnTo>
                    <a:pt x="0" y="339725"/>
                  </a:lnTo>
                  <a:lnTo>
                    <a:pt x="165100" y="454025"/>
                  </a:lnTo>
                  <a:lnTo>
                    <a:pt x="339725" y="352425"/>
                  </a:lnTo>
                  <a:lnTo>
                    <a:pt x="339725" y="3175"/>
                  </a:lnTo>
                  <a:lnTo>
                    <a:pt x="0" y="0"/>
                  </a:lnTo>
                  <a:close/>
                </a:path>
              </a:pathLst>
            </a:custGeom>
            <a:gradFill flip="none" rotWithShape="1">
              <a:gsLst>
                <a:gs pos="61000">
                  <a:srgbClr val="EF4F14"/>
                </a:gs>
                <a:gs pos="1000">
                  <a:srgbClr val="F3782D"/>
                </a:gs>
              </a:gsLst>
              <a:path path="circle">
                <a:fillToRect l="50000" t="50000" r="50000" b="50000"/>
              </a:path>
              <a:tileRect/>
            </a:gradFill>
            <a:ln>
              <a:noFill/>
            </a:ln>
            <a:effectLst>
              <a:outerShdw blurRad="508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4" name="文本框 33"/>
            <p:cNvSpPr txBox="1"/>
            <p:nvPr/>
          </p:nvSpPr>
          <p:spPr>
            <a:xfrm>
              <a:off x="1500841" y="364870"/>
              <a:ext cx="407345" cy="227563"/>
            </a:xfrm>
            <a:prstGeom prst="rect">
              <a:avLst/>
            </a:prstGeom>
            <a:noFill/>
          </p:spPr>
          <p:txBody>
            <a:bodyPr wrap="square" rtlCol="0">
              <a:spAutoFit/>
            </a:bodyPr>
            <a:lstStyle/>
            <a:p>
              <a:pPr algn="dist">
                <a:lnSpc>
                  <a:spcPct val="120000"/>
                </a:lnSpc>
              </a:pPr>
              <a:r>
                <a:rPr lang="zh-CN" altLang="en-US" sz="800" dirty="0" smtClean="0">
                  <a:solidFill>
                    <a:schemeClr val="bg1">
                      <a:lumMod val="95000"/>
                    </a:schemeClr>
                  </a:solidFill>
                  <a:latin typeface="微软雅黑" panose="020B0503020204020204" pitchFamily="34" charset="-122"/>
                  <a:ea typeface="微软雅黑" panose="020B0503020204020204" pitchFamily="34" charset="-122"/>
                </a:rPr>
                <a:t>论点</a:t>
              </a:r>
              <a:endParaRPr lang="zh-CN" altLang="en-US" sz="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5" name="文本框 34"/>
          <p:cNvSpPr txBox="1"/>
          <p:nvPr/>
        </p:nvSpPr>
        <p:spPr>
          <a:xfrm>
            <a:off x="1932153" y="43429"/>
            <a:ext cx="1569660" cy="424732"/>
          </a:xfrm>
          <a:prstGeom prst="rect">
            <a:avLst/>
          </a:prstGeom>
          <a:noFill/>
        </p:spPr>
        <p:txBody>
          <a:bodyPr wrap="none" rtlCol="0">
            <a:spAutoFit/>
          </a:bodyPr>
          <a:lstStyle/>
          <a:p>
            <a:pPr>
              <a:lnSpc>
                <a:spcPct val="12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在线学习工具</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Freeform 96"/>
          <p:cNvSpPr>
            <a:spLocks noEditPoints="1"/>
          </p:cNvSpPr>
          <p:nvPr/>
        </p:nvSpPr>
        <p:spPr bwMode="auto">
          <a:xfrm>
            <a:off x="1580800" y="46302"/>
            <a:ext cx="238188" cy="127847"/>
          </a:xfrm>
          <a:custGeom>
            <a:avLst/>
            <a:gdLst>
              <a:gd name="T0" fmla="*/ 372 w 380"/>
              <a:gd name="T1" fmla="*/ 188 h 204"/>
              <a:gd name="T2" fmla="*/ 353 w 380"/>
              <a:gd name="T3" fmla="*/ 188 h 204"/>
              <a:gd name="T4" fmla="*/ 217 w 380"/>
              <a:gd name="T5" fmla="*/ 32 h 204"/>
              <a:gd name="T6" fmla="*/ 217 w 380"/>
              <a:gd name="T7" fmla="*/ 26 h 204"/>
              <a:gd name="T8" fmla="*/ 191 w 380"/>
              <a:gd name="T9" fmla="*/ 0 h 204"/>
              <a:gd name="T10" fmla="*/ 165 w 380"/>
              <a:gd name="T11" fmla="*/ 26 h 204"/>
              <a:gd name="T12" fmla="*/ 166 w 380"/>
              <a:gd name="T13" fmla="*/ 32 h 204"/>
              <a:gd name="T14" fmla="*/ 29 w 380"/>
              <a:gd name="T15" fmla="*/ 188 h 204"/>
              <a:gd name="T16" fmla="*/ 8 w 380"/>
              <a:gd name="T17" fmla="*/ 188 h 204"/>
              <a:gd name="T18" fmla="*/ 0 w 380"/>
              <a:gd name="T19" fmla="*/ 196 h 204"/>
              <a:gd name="T20" fmla="*/ 8 w 380"/>
              <a:gd name="T21" fmla="*/ 204 h 204"/>
              <a:gd name="T22" fmla="*/ 372 w 380"/>
              <a:gd name="T23" fmla="*/ 204 h 204"/>
              <a:gd name="T24" fmla="*/ 380 w 380"/>
              <a:gd name="T25" fmla="*/ 196 h 204"/>
              <a:gd name="T26" fmla="*/ 372 w 380"/>
              <a:gd name="T27" fmla="*/ 188 h 204"/>
              <a:gd name="T28" fmla="*/ 191 w 380"/>
              <a:gd name="T29" fmla="*/ 16 h 204"/>
              <a:gd name="T30" fmla="*/ 201 w 380"/>
              <a:gd name="T31" fmla="*/ 26 h 204"/>
              <a:gd name="T32" fmla="*/ 201 w 380"/>
              <a:gd name="T33" fmla="*/ 30 h 204"/>
              <a:gd name="T34" fmla="*/ 191 w 380"/>
              <a:gd name="T35" fmla="*/ 30 h 204"/>
              <a:gd name="T36" fmla="*/ 182 w 380"/>
              <a:gd name="T37" fmla="*/ 30 h 204"/>
              <a:gd name="T38" fmla="*/ 181 w 380"/>
              <a:gd name="T39" fmla="*/ 26 h 204"/>
              <a:gd name="T40" fmla="*/ 191 w 380"/>
              <a:gd name="T41" fmla="*/ 16 h 204"/>
              <a:gd name="T42" fmla="*/ 191 w 380"/>
              <a:gd name="T43" fmla="*/ 46 h 204"/>
              <a:gd name="T44" fmla="*/ 337 w 380"/>
              <a:gd name="T45" fmla="*/ 188 h 204"/>
              <a:gd name="T46" fmla="*/ 45 w 380"/>
              <a:gd name="T47" fmla="*/ 188 h 204"/>
              <a:gd name="T48" fmla="*/ 191 w 380"/>
              <a:gd name="T4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204">
                <a:moveTo>
                  <a:pt x="372" y="188"/>
                </a:moveTo>
                <a:cubicBezTo>
                  <a:pt x="353" y="188"/>
                  <a:pt x="353" y="188"/>
                  <a:pt x="353" y="188"/>
                </a:cubicBezTo>
                <a:cubicBezTo>
                  <a:pt x="351" y="109"/>
                  <a:pt x="293" y="44"/>
                  <a:pt x="217" y="32"/>
                </a:cubicBezTo>
                <a:cubicBezTo>
                  <a:pt x="217" y="30"/>
                  <a:pt x="217" y="28"/>
                  <a:pt x="217" y="26"/>
                </a:cubicBezTo>
                <a:cubicBezTo>
                  <a:pt x="217" y="12"/>
                  <a:pt x="206" y="0"/>
                  <a:pt x="191" y="0"/>
                </a:cubicBezTo>
                <a:cubicBezTo>
                  <a:pt x="177" y="0"/>
                  <a:pt x="165" y="12"/>
                  <a:pt x="165" y="26"/>
                </a:cubicBezTo>
                <a:cubicBezTo>
                  <a:pt x="165" y="28"/>
                  <a:pt x="165" y="30"/>
                  <a:pt x="166" y="32"/>
                </a:cubicBezTo>
                <a:cubicBezTo>
                  <a:pt x="90" y="44"/>
                  <a:pt x="31" y="109"/>
                  <a:pt x="29" y="188"/>
                </a:cubicBezTo>
                <a:cubicBezTo>
                  <a:pt x="8" y="188"/>
                  <a:pt x="8" y="188"/>
                  <a:pt x="8" y="188"/>
                </a:cubicBezTo>
                <a:cubicBezTo>
                  <a:pt x="4" y="188"/>
                  <a:pt x="0" y="191"/>
                  <a:pt x="0" y="196"/>
                </a:cubicBezTo>
                <a:cubicBezTo>
                  <a:pt x="0" y="200"/>
                  <a:pt x="4" y="204"/>
                  <a:pt x="8" y="204"/>
                </a:cubicBezTo>
                <a:cubicBezTo>
                  <a:pt x="372" y="204"/>
                  <a:pt x="372" y="204"/>
                  <a:pt x="372" y="204"/>
                </a:cubicBezTo>
                <a:cubicBezTo>
                  <a:pt x="376" y="204"/>
                  <a:pt x="380" y="200"/>
                  <a:pt x="380" y="196"/>
                </a:cubicBezTo>
                <a:cubicBezTo>
                  <a:pt x="380" y="191"/>
                  <a:pt x="376" y="188"/>
                  <a:pt x="372" y="188"/>
                </a:cubicBezTo>
                <a:moveTo>
                  <a:pt x="191" y="16"/>
                </a:moveTo>
                <a:cubicBezTo>
                  <a:pt x="197" y="16"/>
                  <a:pt x="201" y="21"/>
                  <a:pt x="201" y="26"/>
                </a:cubicBezTo>
                <a:cubicBezTo>
                  <a:pt x="201" y="28"/>
                  <a:pt x="201" y="29"/>
                  <a:pt x="201" y="30"/>
                </a:cubicBezTo>
                <a:cubicBezTo>
                  <a:pt x="197" y="30"/>
                  <a:pt x="194" y="30"/>
                  <a:pt x="191" y="30"/>
                </a:cubicBezTo>
                <a:cubicBezTo>
                  <a:pt x="188" y="30"/>
                  <a:pt x="185" y="30"/>
                  <a:pt x="182" y="30"/>
                </a:cubicBezTo>
                <a:cubicBezTo>
                  <a:pt x="181" y="29"/>
                  <a:pt x="181" y="28"/>
                  <a:pt x="181" y="26"/>
                </a:cubicBezTo>
                <a:cubicBezTo>
                  <a:pt x="181" y="21"/>
                  <a:pt x="186" y="16"/>
                  <a:pt x="191" y="16"/>
                </a:cubicBezTo>
                <a:moveTo>
                  <a:pt x="191" y="46"/>
                </a:moveTo>
                <a:cubicBezTo>
                  <a:pt x="270" y="46"/>
                  <a:pt x="335" y="109"/>
                  <a:pt x="337" y="188"/>
                </a:cubicBezTo>
                <a:cubicBezTo>
                  <a:pt x="45" y="188"/>
                  <a:pt x="45" y="188"/>
                  <a:pt x="45" y="188"/>
                </a:cubicBezTo>
                <a:cubicBezTo>
                  <a:pt x="47" y="109"/>
                  <a:pt x="112" y="46"/>
                  <a:pt x="191" y="46"/>
                </a:cubicBezTo>
              </a:path>
            </a:pathLst>
          </a:custGeom>
          <a:solidFill>
            <a:srgbClr val="C9270D"/>
          </a:solidFill>
          <a:ln w="9525">
            <a:solidFill>
              <a:srgbClr val="C9270D"/>
            </a:solidFill>
            <a:round/>
            <a:headEnd/>
            <a:tailEnd/>
          </a:ln>
          <a:effectLst>
            <a:innerShdw blurRad="12700">
              <a:prstClr val="black">
                <a:alpha val="43000"/>
              </a:prstClr>
            </a:innerShdw>
          </a:effectLst>
        </p:spPr>
        <p:txBody>
          <a:bodyPr vert="horz" wrap="square" lIns="91440" tIns="45720" rIns="91440" bIns="45720" numCol="1" anchor="t" anchorCtr="0" compatLnSpc="1">
            <a:prstTxWarp prst="textNoShape">
              <a:avLst/>
            </a:prstTxWarp>
          </a:bodyPr>
          <a:lstStyle/>
          <a:p>
            <a:pPr>
              <a:lnSpc>
                <a:spcPct val="120000"/>
              </a:lnSpc>
            </a:pPr>
            <a:endParaRPr lang="zh-CN" altLang="en-US"/>
          </a:p>
        </p:txBody>
      </p:sp>
      <p:sp>
        <p:nvSpPr>
          <p:cNvPr id="54" name="椭圆 53"/>
          <p:cNvSpPr/>
          <p:nvPr/>
        </p:nvSpPr>
        <p:spPr>
          <a:xfrm>
            <a:off x="7386218" y="4209155"/>
            <a:ext cx="897707" cy="89770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578356" y="3022249"/>
            <a:ext cx="1157393" cy="115739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7632264" y="4353279"/>
            <a:ext cx="452543" cy="553794"/>
          </a:xfrm>
          <a:custGeom>
            <a:avLst/>
            <a:gdLst>
              <a:gd name="connsiteX0" fmla="*/ 363179 w 704727"/>
              <a:gd name="connsiteY0" fmla="*/ 749245 h 862401"/>
              <a:gd name="connsiteX1" fmla="*/ 329504 w 704727"/>
              <a:gd name="connsiteY1" fmla="*/ 782920 h 862401"/>
              <a:gd name="connsiteX2" fmla="*/ 363179 w 704727"/>
              <a:gd name="connsiteY2" fmla="*/ 816595 h 862401"/>
              <a:gd name="connsiteX3" fmla="*/ 396854 w 704727"/>
              <a:gd name="connsiteY3" fmla="*/ 782920 h 862401"/>
              <a:gd name="connsiteX4" fmla="*/ 363179 w 704727"/>
              <a:gd name="connsiteY4" fmla="*/ 749245 h 862401"/>
              <a:gd name="connsiteX5" fmla="*/ 86430 w 704727"/>
              <a:gd name="connsiteY5" fmla="*/ 67623 h 862401"/>
              <a:gd name="connsiteX6" fmla="*/ 86430 w 704727"/>
              <a:gd name="connsiteY6" fmla="*/ 725658 h 862401"/>
              <a:gd name="connsiteX7" fmla="*/ 618298 w 704727"/>
              <a:gd name="connsiteY7" fmla="*/ 725658 h 862401"/>
              <a:gd name="connsiteX8" fmla="*/ 618298 w 704727"/>
              <a:gd name="connsiteY8" fmla="*/ 67623 h 862401"/>
              <a:gd name="connsiteX9" fmla="*/ 49965 w 704727"/>
              <a:gd name="connsiteY9" fmla="*/ 0 h 862401"/>
              <a:gd name="connsiteX10" fmla="*/ 654762 w 704727"/>
              <a:gd name="connsiteY10" fmla="*/ 0 h 862401"/>
              <a:gd name="connsiteX11" fmla="*/ 704727 w 704727"/>
              <a:gd name="connsiteY11" fmla="*/ 49965 h 862401"/>
              <a:gd name="connsiteX12" fmla="*/ 704727 w 704727"/>
              <a:gd name="connsiteY12" fmla="*/ 812436 h 862401"/>
              <a:gd name="connsiteX13" fmla="*/ 654762 w 704727"/>
              <a:gd name="connsiteY13" fmla="*/ 862401 h 862401"/>
              <a:gd name="connsiteX14" fmla="*/ 49965 w 704727"/>
              <a:gd name="connsiteY14" fmla="*/ 862401 h 862401"/>
              <a:gd name="connsiteX15" fmla="*/ 0 w 704727"/>
              <a:gd name="connsiteY15" fmla="*/ 812436 h 862401"/>
              <a:gd name="connsiteX16" fmla="*/ 0 w 704727"/>
              <a:gd name="connsiteY16" fmla="*/ 49965 h 862401"/>
              <a:gd name="connsiteX17" fmla="*/ 49965 w 704727"/>
              <a:gd name="connsiteY17" fmla="*/ 0 h 862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4727" h="862401">
                <a:moveTo>
                  <a:pt x="363179" y="749245"/>
                </a:moveTo>
                <a:cubicBezTo>
                  <a:pt x="344581" y="749245"/>
                  <a:pt x="329504" y="764322"/>
                  <a:pt x="329504" y="782920"/>
                </a:cubicBezTo>
                <a:cubicBezTo>
                  <a:pt x="329504" y="801518"/>
                  <a:pt x="344581" y="816595"/>
                  <a:pt x="363179" y="816595"/>
                </a:cubicBezTo>
                <a:cubicBezTo>
                  <a:pt x="381777" y="816595"/>
                  <a:pt x="396854" y="801518"/>
                  <a:pt x="396854" y="782920"/>
                </a:cubicBezTo>
                <a:cubicBezTo>
                  <a:pt x="396854" y="764322"/>
                  <a:pt x="381777" y="749245"/>
                  <a:pt x="363179" y="749245"/>
                </a:cubicBezTo>
                <a:close/>
                <a:moveTo>
                  <a:pt x="86430" y="67623"/>
                </a:moveTo>
                <a:lnTo>
                  <a:pt x="86430" y="725658"/>
                </a:lnTo>
                <a:lnTo>
                  <a:pt x="618298" y="725658"/>
                </a:lnTo>
                <a:lnTo>
                  <a:pt x="618298" y="67623"/>
                </a:lnTo>
                <a:close/>
                <a:moveTo>
                  <a:pt x="49965" y="0"/>
                </a:moveTo>
                <a:lnTo>
                  <a:pt x="654762" y="0"/>
                </a:lnTo>
                <a:cubicBezTo>
                  <a:pt x="682357" y="0"/>
                  <a:pt x="704727" y="22370"/>
                  <a:pt x="704727" y="49965"/>
                </a:cubicBezTo>
                <a:lnTo>
                  <a:pt x="704727" y="812436"/>
                </a:lnTo>
                <a:cubicBezTo>
                  <a:pt x="704727" y="840031"/>
                  <a:pt x="682357" y="862401"/>
                  <a:pt x="654762" y="862401"/>
                </a:cubicBezTo>
                <a:lnTo>
                  <a:pt x="49965" y="862401"/>
                </a:lnTo>
                <a:cubicBezTo>
                  <a:pt x="22370" y="862401"/>
                  <a:pt x="0" y="840031"/>
                  <a:pt x="0" y="812436"/>
                </a:cubicBezTo>
                <a:lnTo>
                  <a:pt x="0" y="49965"/>
                </a:lnTo>
                <a:cubicBezTo>
                  <a:pt x="0" y="22370"/>
                  <a:pt x="22370" y="0"/>
                  <a:pt x="49965"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226383" y="1997417"/>
            <a:ext cx="733334" cy="68881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Freeform 78"/>
          <p:cNvSpPr>
            <a:spLocks noEditPoints="1"/>
          </p:cNvSpPr>
          <p:nvPr/>
        </p:nvSpPr>
        <p:spPr bwMode="auto">
          <a:xfrm>
            <a:off x="7480964" y="2103024"/>
            <a:ext cx="254785" cy="362396"/>
          </a:xfrm>
          <a:custGeom>
            <a:avLst/>
            <a:gdLst>
              <a:gd name="T0" fmla="*/ 98 w 119"/>
              <a:gd name="T1" fmla="*/ 0 h 180"/>
              <a:gd name="T2" fmla="*/ 22 w 119"/>
              <a:gd name="T3" fmla="*/ 0 h 180"/>
              <a:gd name="T4" fmla="*/ 0 w 119"/>
              <a:gd name="T5" fmla="*/ 21 h 180"/>
              <a:gd name="T6" fmla="*/ 0 w 119"/>
              <a:gd name="T7" fmla="*/ 158 h 180"/>
              <a:gd name="T8" fmla="*/ 22 w 119"/>
              <a:gd name="T9" fmla="*/ 180 h 180"/>
              <a:gd name="T10" fmla="*/ 98 w 119"/>
              <a:gd name="T11" fmla="*/ 180 h 180"/>
              <a:gd name="T12" fmla="*/ 119 w 119"/>
              <a:gd name="T13" fmla="*/ 158 h 180"/>
              <a:gd name="T14" fmla="*/ 119 w 119"/>
              <a:gd name="T15" fmla="*/ 21 h 180"/>
              <a:gd name="T16" fmla="*/ 98 w 119"/>
              <a:gd name="T17" fmla="*/ 0 h 180"/>
              <a:gd name="T18" fmla="*/ 60 w 119"/>
              <a:gd name="T19" fmla="*/ 156 h 180"/>
              <a:gd name="T20" fmla="*/ 50 w 119"/>
              <a:gd name="T21" fmla="*/ 147 h 180"/>
              <a:gd name="T22" fmla="*/ 60 w 119"/>
              <a:gd name="T23" fmla="*/ 137 h 180"/>
              <a:gd name="T24" fmla="*/ 69 w 119"/>
              <a:gd name="T25" fmla="*/ 147 h 180"/>
              <a:gd name="T26" fmla="*/ 60 w 119"/>
              <a:gd name="T27" fmla="*/ 156 h 180"/>
              <a:gd name="T28" fmla="*/ 98 w 119"/>
              <a:gd name="T29" fmla="*/ 124 h 180"/>
              <a:gd name="T30" fmla="*/ 77 w 119"/>
              <a:gd name="T31" fmla="*/ 124 h 180"/>
              <a:gd name="T32" fmla="*/ 42 w 119"/>
              <a:gd name="T33" fmla="*/ 124 h 180"/>
              <a:gd name="T34" fmla="*/ 21 w 119"/>
              <a:gd name="T35" fmla="*/ 124 h 180"/>
              <a:gd name="T36" fmla="*/ 21 w 119"/>
              <a:gd name="T37" fmla="*/ 40 h 180"/>
              <a:gd name="T38" fmla="*/ 42 w 119"/>
              <a:gd name="T39" fmla="*/ 19 h 180"/>
              <a:gd name="T40" fmla="*/ 42 w 119"/>
              <a:gd name="T41" fmla="*/ 19 h 180"/>
              <a:gd name="T42" fmla="*/ 42 w 119"/>
              <a:gd name="T43" fmla="*/ 19 h 180"/>
              <a:gd name="T44" fmla="*/ 77 w 119"/>
              <a:gd name="T45" fmla="*/ 19 h 180"/>
              <a:gd name="T46" fmla="*/ 98 w 119"/>
              <a:gd name="T47" fmla="*/ 40 h 180"/>
              <a:gd name="T48" fmla="*/ 98 w 119"/>
              <a:gd name="T49" fmla="*/ 12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 h="180">
                <a:moveTo>
                  <a:pt x="98" y="0"/>
                </a:moveTo>
                <a:cubicBezTo>
                  <a:pt x="22" y="0"/>
                  <a:pt x="22" y="0"/>
                  <a:pt x="22" y="0"/>
                </a:cubicBezTo>
                <a:cubicBezTo>
                  <a:pt x="10" y="0"/>
                  <a:pt x="0" y="10"/>
                  <a:pt x="0" y="21"/>
                </a:cubicBezTo>
                <a:cubicBezTo>
                  <a:pt x="0" y="158"/>
                  <a:pt x="0" y="158"/>
                  <a:pt x="0" y="158"/>
                </a:cubicBezTo>
                <a:cubicBezTo>
                  <a:pt x="0" y="170"/>
                  <a:pt x="10" y="180"/>
                  <a:pt x="22" y="180"/>
                </a:cubicBezTo>
                <a:cubicBezTo>
                  <a:pt x="98" y="180"/>
                  <a:pt x="98" y="180"/>
                  <a:pt x="98" y="180"/>
                </a:cubicBezTo>
                <a:cubicBezTo>
                  <a:pt x="109" y="180"/>
                  <a:pt x="119" y="170"/>
                  <a:pt x="119" y="158"/>
                </a:cubicBezTo>
                <a:cubicBezTo>
                  <a:pt x="119" y="21"/>
                  <a:pt x="119" y="21"/>
                  <a:pt x="119" y="21"/>
                </a:cubicBezTo>
                <a:cubicBezTo>
                  <a:pt x="119" y="10"/>
                  <a:pt x="109" y="0"/>
                  <a:pt x="98" y="0"/>
                </a:cubicBezTo>
                <a:moveTo>
                  <a:pt x="60" y="156"/>
                </a:moveTo>
                <a:cubicBezTo>
                  <a:pt x="54" y="156"/>
                  <a:pt x="50" y="152"/>
                  <a:pt x="50" y="147"/>
                </a:cubicBezTo>
                <a:cubicBezTo>
                  <a:pt x="50" y="142"/>
                  <a:pt x="54" y="137"/>
                  <a:pt x="60" y="137"/>
                </a:cubicBezTo>
                <a:cubicBezTo>
                  <a:pt x="65" y="137"/>
                  <a:pt x="69" y="142"/>
                  <a:pt x="69" y="147"/>
                </a:cubicBezTo>
                <a:cubicBezTo>
                  <a:pt x="69" y="152"/>
                  <a:pt x="65" y="156"/>
                  <a:pt x="60" y="156"/>
                </a:cubicBezTo>
                <a:moveTo>
                  <a:pt x="98" y="124"/>
                </a:moveTo>
                <a:cubicBezTo>
                  <a:pt x="77" y="124"/>
                  <a:pt x="77" y="124"/>
                  <a:pt x="77" y="124"/>
                </a:cubicBezTo>
                <a:cubicBezTo>
                  <a:pt x="42" y="124"/>
                  <a:pt x="42" y="124"/>
                  <a:pt x="42" y="124"/>
                </a:cubicBezTo>
                <a:cubicBezTo>
                  <a:pt x="21" y="124"/>
                  <a:pt x="21" y="124"/>
                  <a:pt x="21" y="124"/>
                </a:cubicBezTo>
                <a:cubicBezTo>
                  <a:pt x="21" y="40"/>
                  <a:pt x="21" y="40"/>
                  <a:pt x="21" y="40"/>
                </a:cubicBezTo>
                <a:cubicBezTo>
                  <a:pt x="21" y="29"/>
                  <a:pt x="30" y="19"/>
                  <a:pt x="42" y="19"/>
                </a:cubicBezTo>
                <a:cubicBezTo>
                  <a:pt x="42" y="19"/>
                  <a:pt x="42" y="19"/>
                  <a:pt x="42" y="19"/>
                </a:cubicBezTo>
                <a:cubicBezTo>
                  <a:pt x="42" y="19"/>
                  <a:pt x="42" y="19"/>
                  <a:pt x="42" y="19"/>
                </a:cubicBezTo>
                <a:cubicBezTo>
                  <a:pt x="77" y="19"/>
                  <a:pt x="77" y="19"/>
                  <a:pt x="77" y="19"/>
                </a:cubicBezTo>
                <a:cubicBezTo>
                  <a:pt x="89" y="19"/>
                  <a:pt x="98" y="29"/>
                  <a:pt x="98" y="40"/>
                </a:cubicBezTo>
                <a:lnTo>
                  <a:pt x="98" y="124"/>
                </a:lnTo>
                <a:close/>
              </a:path>
            </a:pathLst>
          </a:custGeom>
          <a:solidFill>
            <a:schemeClr val="tx1">
              <a:lumMod val="65000"/>
              <a:lumOff val="3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cxnSp>
        <p:nvCxnSpPr>
          <p:cNvPr id="63" name="直接连接符 62"/>
          <p:cNvCxnSpPr/>
          <p:nvPr/>
        </p:nvCxnSpPr>
        <p:spPr>
          <a:xfrm flipH="1">
            <a:off x="7226383" y="2568918"/>
            <a:ext cx="302398" cy="622703"/>
          </a:xfrm>
          <a:prstGeom prst="line">
            <a:avLst/>
          </a:prstGeom>
          <a:ln w="7620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7448583" y="4024174"/>
            <a:ext cx="214627" cy="334589"/>
          </a:xfrm>
          <a:prstGeom prst="line">
            <a:avLst/>
          </a:prstGeom>
          <a:ln w="76200">
            <a:solidFill>
              <a:srgbClr val="D9D9D9"/>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8244099" y="1887122"/>
            <a:ext cx="1946852" cy="919168"/>
            <a:chOff x="7842901" y="3093309"/>
            <a:chExt cx="1946852" cy="919168"/>
          </a:xfrm>
        </p:grpSpPr>
        <p:sp>
          <p:nvSpPr>
            <p:cNvPr id="75" name="Freeform 11"/>
            <p:cNvSpPr>
              <a:spLocks noEditPoints="1"/>
            </p:cNvSpPr>
            <p:nvPr/>
          </p:nvSpPr>
          <p:spPr bwMode="auto">
            <a:xfrm>
              <a:off x="8371588" y="3124515"/>
              <a:ext cx="1181335" cy="844323"/>
            </a:xfrm>
            <a:custGeom>
              <a:avLst/>
              <a:gdLst>
                <a:gd name="T0" fmla="*/ 0 w 1318"/>
                <a:gd name="T1" fmla="*/ 853 h 942"/>
                <a:gd name="T2" fmla="*/ 1318 w 1318"/>
                <a:gd name="T3" fmla="*/ 853 h 942"/>
                <a:gd name="T4" fmla="*/ 1318 w 1318"/>
                <a:gd name="T5" fmla="*/ 942 h 942"/>
                <a:gd name="T6" fmla="*/ 0 w 1318"/>
                <a:gd name="T7" fmla="*/ 942 h 942"/>
                <a:gd name="T8" fmla="*/ 0 w 1318"/>
                <a:gd name="T9" fmla="*/ 853 h 942"/>
                <a:gd name="T10" fmla="*/ 0 w 1318"/>
                <a:gd name="T11" fmla="*/ 563 h 942"/>
                <a:gd name="T12" fmla="*/ 884 w 1318"/>
                <a:gd name="T13" fmla="*/ 563 h 942"/>
                <a:gd name="T14" fmla="*/ 884 w 1318"/>
                <a:gd name="T15" fmla="*/ 652 h 942"/>
                <a:gd name="T16" fmla="*/ 0 w 1318"/>
                <a:gd name="T17" fmla="*/ 652 h 942"/>
                <a:gd name="T18" fmla="*/ 0 w 1318"/>
                <a:gd name="T19" fmla="*/ 563 h 942"/>
                <a:gd name="T20" fmla="*/ 0 w 1318"/>
                <a:gd name="T21" fmla="*/ 282 h 942"/>
                <a:gd name="T22" fmla="*/ 225 w 1318"/>
                <a:gd name="T23" fmla="*/ 282 h 942"/>
                <a:gd name="T24" fmla="*/ 225 w 1318"/>
                <a:gd name="T25" fmla="*/ 370 h 942"/>
                <a:gd name="T26" fmla="*/ 0 w 1318"/>
                <a:gd name="T27" fmla="*/ 370 h 942"/>
                <a:gd name="T28" fmla="*/ 0 w 1318"/>
                <a:gd name="T29" fmla="*/ 282 h 942"/>
                <a:gd name="T30" fmla="*/ 0 w 1318"/>
                <a:gd name="T31" fmla="*/ 0 h 942"/>
                <a:gd name="T32" fmla="*/ 418 w 1318"/>
                <a:gd name="T33" fmla="*/ 0 h 942"/>
                <a:gd name="T34" fmla="*/ 418 w 1318"/>
                <a:gd name="T35" fmla="*/ 88 h 942"/>
                <a:gd name="T36" fmla="*/ 0 w 1318"/>
                <a:gd name="T37" fmla="*/ 88 h 942"/>
                <a:gd name="T38" fmla="*/ 0 w 1318"/>
                <a:gd name="T39"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8" h="942">
                  <a:moveTo>
                    <a:pt x="0" y="853"/>
                  </a:moveTo>
                  <a:lnTo>
                    <a:pt x="1318" y="853"/>
                  </a:lnTo>
                  <a:lnTo>
                    <a:pt x="1318" y="942"/>
                  </a:lnTo>
                  <a:lnTo>
                    <a:pt x="0" y="942"/>
                  </a:lnTo>
                  <a:lnTo>
                    <a:pt x="0" y="853"/>
                  </a:lnTo>
                  <a:close/>
                  <a:moveTo>
                    <a:pt x="0" y="563"/>
                  </a:moveTo>
                  <a:lnTo>
                    <a:pt x="884" y="563"/>
                  </a:lnTo>
                  <a:lnTo>
                    <a:pt x="884" y="652"/>
                  </a:lnTo>
                  <a:lnTo>
                    <a:pt x="0" y="652"/>
                  </a:lnTo>
                  <a:lnTo>
                    <a:pt x="0" y="563"/>
                  </a:lnTo>
                  <a:close/>
                  <a:moveTo>
                    <a:pt x="0" y="282"/>
                  </a:moveTo>
                  <a:lnTo>
                    <a:pt x="225" y="282"/>
                  </a:lnTo>
                  <a:lnTo>
                    <a:pt x="225" y="370"/>
                  </a:lnTo>
                  <a:lnTo>
                    <a:pt x="0" y="370"/>
                  </a:lnTo>
                  <a:lnTo>
                    <a:pt x="0" y="282"/>
                  </a:lnTo>
                  <a:close/>
                  <a:moveTo>
                    <a:pt x="0" y="0"/>
                  </a:moveTo>
                  <a:lnTo>
                    <a:pt x="418" y="0"/>
                  </a:lnTo>
                  <a:lnTo>
                    <a:pt x="418" y="88"/>
                  </a:lnTo>
                  <a:lnTo>
                    <a:pt x="0" y="88"/>
                  </a:lnTo>
                  <a:lnTo>
                    <a:pt x="0" y="0"/>
                  </a:lnTo>
                  <a:close/>
                </a:path>
              </a:pathLst>
            </a:custGeom>
            <a:solidFill>
              <a:srgbClr val="5C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14"/>
            <p:cNvSpPr>
              <a:spLocks noChangeArrowheads="1"/>
            </p:cNvSpPr>
            <p:nvPr/>
          </p:nvSpPr>
          <p:spPr bwMode="auto">
            <a:xfrm>
              <a:off x="9587775" y="3859897"/>
              <a:ext cx="20197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CBC4B"/>
                  </a:solidFill>
                  <a:effectLst/>
                  <a:latin typeface="微软雅黑" panose="020B0503020204020204" pitchFamily="34" charset="-122"/>
                  <a:ea typeface="微软雅黑" panose="020B0503020204020204" pitchFamily="34" charset="-122"/>
                </a:rPr>
                <a:t>746</a:t>
              </a:r>
              <a:endParaRPr kumimoji="0" lang="zh-CN" altLang="zh-CN" sz="1200" b="0" i="0" u="none" strike="noStrike" cap="none" normalizeH="0" baseline="0" dirty="0" smtClean="0">
                <a:ln>
                  <a:noFill/>
                </a:ln>
                <a:solidFill>
                  <a:srgbClr val="5CBC4B"/>
                </a:solidFill>
                <a:effectLst/>
              </a:endParaRPr>
            </a:p>
          </p:txBody>
        </p:sp>
        <p:sp>
          <p:nvSpPr>
            <p:cNvPr id="79" name="Rectangle 15"/>
            <p:cNvSpPr>
              <a:spLocks noChangeArrowheads="1"/>
            </p:cNvSpPr>
            <p:nvPr/>
          </p:nvSpPr>
          <p:spPr bwMode="auto">
            <a:xfrm>
              <a:off x="9191932" y="3588375"/>
              <a:ext cx="20197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CBC4B"/>
                  </a:solidFill>
                  <a:effectLst/>
                  <a:latin typeface="微软雅黑" panose="020B0503020204020204" pitchFamily="34" charset="-122"/>
                  <a:ea typeface="微软雅黑" panose="020B0503020204020204" pitchFamily="34" charset="-122"/>
                </a:rPr>
                <a:t>501</a:t>
              </a:r>
              <a:endParaRPr kumimoji="0" lang="zh-CN" altLang="zh-CN" sz="1200" b="0" i="0" u="none" strike="noStrike" cap="none" normalizeH="0" baseline="0" dirty="0" smtClean="0">
                <a:ln>
                  <a:noFill/>
                </a:ln>
                <a:solidFill>
                  <a:srgbClr val="5CBC4B"/>
                </a:solidFill>
                <a:effectLst/>
              </a:endParaRPr>
            </a:p>
          </p:txBody>
        </p:sp>
        <p:sp>
          <p:nvSpPr>
            <p:cNvPr id="80" name="Rectangle 16"/>
            <p:cNvSpPr>
              <a:spLocks noChangeArrowheads="1"/>
            </p:cNvSpPr>
            <p:nvPr/>
          </p:nvSpPr>
          <p:spPr bwMode="auto">
            <a:xfrm>
              <a:off x="8610090" y="3340634"/>
              <a:ext cx="20197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CBC4B"/>
                  </a:solidFill>
                  <a:effectLst/>
                  <a:latin typeface="微软雅黑" panose="020B0503020204020204" pitchFamily="34" charset="-122"/>
                  <a:ea typeface="微软雅黑" panose="020B0503020204020204" pitchFamily="34" charset="-122"/>
                </a:rPr>
                <a:t>130</a:t>
              </a:r>
              <a:endParaRPr kumimoji="0" lang="zh-CN" altLang="zh-CN" sz="1200" b="0" i="0" u="none" strike="noStrike" cap="none" normalizeH="0" baseline="0" dirty="0" smtClean="0">
                <a:ln>
                  <a:noFill/>
                </a:ln>
                <a:solidFill>
                  <a:srgbClr val="5CBC4B"/>
                </a:solidFill>
                <a:effectLst/>
              </a:endParaRPr>
            </a:p>
          </p:txBody>
        </p:sp>
        <p:sp>
          <p:nvSpPr>
            <p:cNvPr id="81" name="Rectangle 17"/>
            <p:cNvSpPr>
              <a:spLocks noChangeArrowheads="1"/>
            </p:cNvSpPr>
            <p:nvPr/>
          </p:nvSpPr>
          <p:spPr bwMode="auto">
            <a:xfrm>
              <a:off x="8810111" y="3093309"/>
              <a:ext cx="20197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CBC4B"/>
                  </a:solidFill>
                  <a:effectLst/>
                  <a:latin typeface="微软雅黑" panose="020B0503020204020204" pitchFamily="34" charset="-122"/>
                  <a:ea typeface="微软雅黑" panose="020B0503020204020204" pitchFamily="34" charset="-122"/>
                </a:rPr>
                <a:t>236</a:t>
              </a:r>
              <a:endParaRPr kumimoji="0" lang="zh-CN" altLang="zh-CN" sz="1200" b="0" i="0" u="none" strike="noStrike" cap="none" normalizeH="0" baseline="0" dirty="0" smtClean="0">
                <a:ln>
                  <a:noFill/>
                </a:ln>
                <a:solidFill>
                  <a:srgbClr val="5CBC4B"/>
                </a:solidFill>
                <a:effectLst/>
              </a:endParaRPr>
            </a:p>
          </p:txBody>
        </p:sp>
        <p:sp>
          <p:nvSpPr>
            <p:cNvPr id="82" name="Rectangle 18"/>
            <p:cNvSpPr>
              <a:spLocks noChangeArrowheads="1"/>
            </p:cNvSpPr>
            <p:nvPr/>
          </p:nvSpPr>
          <p:spPr bwMode="auto">
            <a:xfrm rot="20430828">
              <a:off x="8073734" y="3873978"/>
              <a:ext cx="2308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寝室</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83" name="Rectangle 19"/>
            <p:cNvSpPr>
              <a:spLocks noChangeArrowheads="1"/>
            </p:cNvSpPr>
            <p:nvPr/>
          </p:nvSpPr>
          <p:spPr bwMode="auto">
            <a:xfrm rot="20430828">
              <a:off x="7958317" y="3618390"/>
              <a:ext cx="34624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自习室</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84" name="Rectangle 20"/>
            <p:cNvSpPr>
              <a:spLocks noChangeArrowheads="1"/>
            </p:cNvSpPr>
            <p:nvPr/>
          </p:nvSpPr>
          <p:spPr bwMode="auto">
            <a:xfrm rot="20430828">
              <a:off x="7842901" y="3362802"/>
              <a:ext cx="46166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培训课堂</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85" name="Rectangle 21"/>
            <p:cNvSpPr>
              <a:spLocks noChangeArrowheads="1"/>
            </p:cNvSpPr>
            <p:nvPr/>
          </p:nvSpPr>
          <p:spPr bwMode="auto">
            <a:xfrm rot="20430828">
              <a:off x="7842901" y="3107214"/>
              <a:ext cx="46166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零碎地点</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grpSp>
      <p:grpSp>
        <p:nvGrpSpPr>
          <p:cNvPr id="3" name="组合 2"/>
          <p:cNvGrpSpPr/>
          <p:nvPr/>
        </p:nvGrpSpPr>
        <p:grpSpPr>
          <a:xfrm>
            <a:off x="7874861" y="3137566"/>
            <a:ext cx="2028448" cy="905263"/>
            <a:chOff x="8256736" y="1903130"/>
            <a:chExt cx="2028448" cy="905263"/>
          </a:xfrm>
        </p:grpSpPr>
        <p:sp>
          <p:nvSpPr>
            <p:cNvPr id="116" name="Rectangle 18"/>
            <p:cNvSpPr>
              <a:spLocks noChangeArrowheads="1"/>
            </p:cNvSpPr>
            <p:nvPr/>
          </p:nvSpPr>
          <p:spPr bwMode="auto">
            <a:xfrm rot="20430828">
              <a:off x="8487569" y="2669894"/>
              <a:ext cx="2308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寝室</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117" name="Rectangle 19"/>
            <p:cNvSpPr>
              <a:spLocks noChangeArrowheads="1"/>
            </p:cNvSpPr>
            <p:nvPr/>
          </p:nvSpPr>
          <p:spPr bwMode="auto">
            <a:xfrm rot="20430828">
              <a:off x="8372152" y="2414306"/>
              <a:ext cx="34624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自习室</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118" name="Rectangle 20"/>
            <p:cNvSpPr>
              <a:spLocks noChangeArrowheads="1"/>
            </p:cNvSpPr>
            <p:nvPr/>
          </p:nvSpPr>
          <p:spPr bwMode="auto">
            <a:xfrm rot="20430828">
              <a:off x="8256736" y="2158718"/>
              <a:ext cx="46166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培训课堂</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119" name="Rectangle 21"/>
            <p:cNvSpPr>
              <a:spLocks noChangeArrowheads="1"/>
            </p:cNvSpPr>
            <p:nvPr/>
          </p:nvSpPr>
          <p:spPr bwMode="auto">
            <a:xfrm rot="20430828">
              <a:off x="8256736" y="1903130"/>
              <a:ext cx="46166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零碎地点</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grpSp>
          <p:nvGrpSpPr>
            <p:cNvPr id="120" name="组合 119"/>
            <p:cNvGrpSpPr/>
            <p:nvPr/>
          </p:nvGrpSpPr>
          <p:grpSpPr>
            <a:xfrm>
              <a:off x="8785423" y="1920432"/>
              <a:ext cx="1499761" cy="883144"/>
              <a:chOff x="10545763" y="3319463"/>
              <a:chExt cx="2740554" cy="1613792"/>
            </a:xfrm>
          </p:grpSpPr>
          <p:sp>
            <p:nvSpPr>
              <p:cNvPr id="121" name="Freeform 25"/>
              <p:cNvSpPr>
                <a:spLocks noEditPoints="1"/>
              </p:cNvSpPr>
              <p:nvPr/>
            </p:nvSpPr>
            <p:spPr bwMode="auto">
              <a:xfrm>
                <a:off x="10545763" y="3349626"/>
                <a:ext cx="2003425" cy="1495425"/>
              </a:xfrm>
              <a:custGeom>
                <a:avLst/>
                <a:gdLst>
                  <a:gd name="T0" fmla="*/ 0 w 1262"/>
                  <a:gd name="T1" fmla="*/ 853 h 942"/>
                  <a:gd name="T2" fmla="*/ 1262 w 1262"/>
                  <a:gd name="T3" fmla="*/ 853 h 942"/>
                  <a:gd name="T4" fmla="*/ 1262 w 1262"/>
                  <a:gd name="T5" fmla="*/ 942 h 942"/>
                  <a:gd name="T6" fmla="*/ 0 w 1262"/>
                  <a:gd name="T7" fmla="*/ 942 h 942"/>
                  <a:gd name="T8" fmla="*/ 0 w 1262"/>
                  <a:gd name="T9" fmla="*/ 853 h 942"/>
                  <a:gd name="T10" fmla="*/ 0 w 1262"/>
                  <a:gd name="T11" fmla="*/ 564 h 942"/>
                  <a:gd name="T12" fmla="*/ 724 w 1262"/>
                  <a:gd name="T13" fmla="*/ 564 h 942"/>
                  <a:gd name="T14" fmla="*/ 724 w 1262"/>
                  <a:gd name="T15" fmla="*/ 652 h 942"/>
                  <a:gd name="T16" fmla="*/ 0 w 1262"/>
                  <a:gd name="T17" fmla="*/ 652 h 942"/>
                  <a:gd name="T18" fmla="*/ 0 w 1262"/>
                  <a:gd name="T19" fmla="*/ 564 h 942"/>
                  <a:gd name="T20" fmla="*/ 0 w 1262"/>
                  <a:gd name="T21" fmla="*/ 282 h 942"/>
                  <a:gd name="T22" fmla="*/ 258 w 1262"/>
                  <a:gd name="T23" fmla="*/ 282 h 942"/>
                  <a:gd name="T24" fmla="*/ 258 w 1262"/>
                  <a:gd name="T25" fmla="*/ 370 h 942"/>
                  <a:gd name="T26" fmla="*/ 0 w 1262"/>
                  <a:gd name="T27" fmla="*/ 370 h 942"/>
                  <a:gd name="T28" fmla="*/ 0 w 1262"/>
                  <a:gd name="T29" fmla="*/ 282 h 942"/>
                  <a:gd name="T30" fmla="*/ 0 w 1262"/>
                  <a:gd name="T31" fmla="*/ 0 h 942"/>
                  <a:gd name="T32" fmla="*/ 209 w 1262"/>
                  <a:gd name="T33" fmla="*/ 0 h 942"/>
                  <a:gd name="T34" fmla="*/ 209 w 1262"/>
                  <a:gd name="T35" fmla="*/ 88 h 942"/>
                  <a:gd name="T36" fmla="*/ 0 w 1262"/>
                  <a:gd name="T37" fmla="*/ 88 h 942"/>
                  <a:gd name="T38" fmla="*/ 0 w 1262"/>
                  <a:gd name="T39"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62" h="942">
                    <a:moveTo>
                      <a:pt x="0" y="853"/>
                    </a:moveTo>
                    <a:lnTo>
                      <a:pt x="1262" y="853"/>
                    </a:lnTo>
                    <a:lnTo>
                      <a:pt x="1262" y="942"/>
                    </a:lnTo>
                    <a:lnTo>
                      <a:pt x="0" y="942"/>
                    </a:lnTo>
                    <a:lnTo>
                      <a:pt x="0" y="853"/>
                    </a:lnTo>
                    <a:close/>
                    <a:moveTo>
                      <a:pt x="0" y="564"/>
                    </a:moveTo>
                    <a:lnTo>
                      <a:pt x="724" y="564"/>
                    </a:lnTo>
                    <a:lnTo>
                      <a:pt x="724" y="652"/>
                    </a:lnTo>
                    <a:lnTo>
                      <a:pt x="0" y="652"/>
                    </a:lnTo>
                    <a:lnTo>
                      <a:pt x="0" y="564"/>
                    </a:lnTo>
                    <a:close/>
                    <a:moveTo>
                      <a:pt x="0" y="282"/>
                    </a:moveTo>
                    <a:lnTo>
                      <a:pt x="258" y="282"/>
                    </a:lnTo>
                    <a:lnTo>
                      <a:pt x="258" y="370"/>
                    </a:lnTo>
                    <a:lnTo>
                      <a:pt x="0" y="370"/>
                    </a:lnTo>
                    <a:lnTo>
                      <a:pt x="0" y="282"/>
                    </a:lnTo>
                    <a:close/>
                    <a:moveTo>
                      <a:pt x="0" y="0"/>
                    </a:moveTo>
                    <a:lnTo>
                      <a:pt x="209" y="0"/>
                    </a:lnTo>
                    <a:lnTo>
                      <a:pt x="209" y="88"/>
                    </a:lnTo>
                    <a:lnTo>
                      <a:pt x="0" y="88"/>
                    </a:lnTo>
                    <a:lnTo>
                      <a:pt x="0" y="0"/>
                    </a:lnTo>
                    <a:close/>
                  </a:path>
                </a:pathLst>
              </a:custGeom>
              <a:solidFill>
                <a:srgbClr val="5552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Rectangle 28"/>
              <p:cNvSpPr>
                <a:spLocks noChangeArrowheads="1"/>
              </p:cNvSpPr>
              <p:nvPr/>
            </p:nvSpPr>
            <p:spPr bwMode="auto">
              <a:xfrm>
                <a:off x="12653607" y="4623931"/>
                <a:ext cx="632710" cy="30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rPr>
                  <a:t>1333</a:t>
                </a:r>
                <a:endParaRPr kumimoji="0" lang="zh-CN" altLang="zh-CN" sz="1800" b="1" i="0" u="none" strike="noStrike" cap="none" normalizeH="0" baseline="0" dirty="0" smtClean="0">
                  <a:ln>
                    <a:noFill/>
                  </a:ln>
                  <a:solidFill>
                    <a:srgbClr val="C00000"/>
                  </a:solidFill>
                  <a:effectLst/>
                </a:endParaRPr>
              </a:p>
            </p:txBody>
          </p:sp>
          <p:sp>
            <p:nvSpPr>
              <p:cNvPr id="123" name="Rectangle 29"/>
              <p:cNvSpPr>
                <a:spLocks noChangeArrowheads="1"/>
              </p:cNvSpPr>
              <p:nvPr/>
            </p:nvSpPr>
            <p:spPr bwMode="auto">
              <a:xfrm>
                <a:off x="11814175" y="4221163"/>
                <a:ext cx="456956" cy="30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555251"/>
                    </a:solidFill>
                    <a:effectLst/>
                    <a:latin typeface="微软雅黑" panose="020B0503020204020204" pitchFamily="34" charset="-122"/>
                    <a:ea typeface="微软雅黑" panose="020B0503020204020204" pitchFamily="34" charset="-122"/>
                  </a:rPr>
                  <a:t>768</a:t>
                </a:r>
                <a:endParaRPr kumimoji="0" lang="zh-CN" altLang="zh-CN" sz="1800" b="0" i="0" u="none" strike="noStrike" cap="none" normalizeH="0" baseline="0" dirty="0" smtClean="0">
                  <a:ln>
                    <a:noFill/>
                  </a:ln>
                  <a:solidFill>
                    <a:srgbClr val="555251"/>
                  </a:solidFill>
                  <a:effectLst/>
                </a:endParaRPr>
              </a:p>
            </p:txBody>
          </p:sp>
          <p:sp>
            <p:nvSpPr>
              <p:cNvPr id="124" name="Rectangle 30"/>
              <p:cNvSpPr>
                <a:spLocks noChangeArrowheads="1"/>
              </p:cNvSpPr>
              <p:nvPr/>
            </p:nvSpPr>
            <p:spPr bwMode="auto">
              <a:xfrm>
                <a:off x="11075988" y="3770312"/>
                <a:ext cx="456956" cy="30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smtClean="0">
                    <a:ln>
                      <a:noFill/>
                    </a:ln>
                    <a:solidFill>
                      <a:srgbClr val="555251"/>
                    </a:solidFill>
                    <a:effectLst/>
                    <a:latin typeface="微软雅黑" panose="020B0503020204020204" pitchFamily="34" charset="-122"/>
                    <a:ea typeface="微软雅黑" panose="020B0503020204020204" pitchFamily="34" charset="-122"/>
                  </a:rPr>
                  <a:t>276</a:t>
                </a:r>
                <a:endParaRPr kumimoji="0" lang="zh-CN" altLang="zh-CN" sz="1800" b="0" i="0" u="none" strike="noStrike" cap="none" normalizeH="0" baseline="0" dirty="0" smtClean="0">
                  <a:ln>
                    <a:noFill/>
                  </a:ln>
                  <a:solidFill>
                    <a:srgbClr val="555251"/>
                  </a:solidFill>
                  <a:effectLst/>
                </a:endParaRPr>
              </a:p>
            </p:txBody>
          </p:sp>
          <p:sp>
            <p:nvSpPr>
              <p:cNvPr id="125" name="Rectangle 31"/>
              <p:cNvSpPr>
                <a:spLocks noChangeArrowheads="1"/>
              </p:cNvSpPr>
              <p:nvPr/>
            </p:nvSpPr>
            <p:spPr bwMode="auto">
              <a:xfrm>
                <a:off x="10999788" y="3319463"/>
                <a:ext cx="456956" cy="30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rgbClr val="555251"/>
                    </a:solidFill>
                    <a:effectLst/>
                    <a:latin typeface="微软雅黑" panose="020B0503020204020204" pitchFamily="34" charset="-122"/>
                    <a:ea typeface="微软雅黑" panose="020B0503020204020204" pitchFamily="34" charset="-122"/>
                  </a:rPr>
                  <a:t>225</a:t>
                </a:r>
                <a:endParaRPr kumimoji="0" lang="zh-CN" altLang="zh-CN" sz="1800" b="0" i="0" u="none" strike="noStrike" cap="none" normalizeH="0" baseline="0" smtClean="0">
                  <a:ln>
                    <a:noFill/>
                  </a:ln>
                  <a:solidFill>
                    <a:srgbClr val="555251"/>
                  </a:solidFill>
                  <a:effectLst/>
                </a:endParaRPr>
              </a:p>
            </p:txBody>
          </p:sp>
        </p:grpSp>
      </p:grpSp>
      <p:grpSp>
        <p:nvGrpSpPr>
          <p:cNvPr id="5" name="组合 4"/>
          <p:cNvGrpSpPr/>
          <p:nvPr/>
        </p:nvGrpSpPr>
        <p:grpSpPr>
          <a:xfrm>
            <a:off x="8428304" y="4327086"/>
            <a:ext cx="1800093" cy="912940"/>
            <a:chOff x="8428304" y="4327086"/>
            <a:chExt cx="1800093" cy="912940"/>
          </a:xfrm>
        </p:grpSpPr>
        <p:sp>
          <p:nvSpPr>
            <p:cNvPr id="104" name="Rectangle 18"/>
            <p:cNvSpPr>
              <a:spLocks noChangeArrowheads="1"/>
            </p:cNvSpPr>
            <p:nvPr/>
          </p:nvSpPr>
          <p:spPr bwMode="auto">
            <a:xfrm rot="20430828">
              <a:off x="8659137" y="5101527"/>
              <a:ext cx="23083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寝室</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105" name="Rectangle 19"/>
            <p:cNvSpPr>
              <a:spLocks noChangeArrowheads="1"/>
            </p:cNvSpPr>
            <p:nvPr/>
          </p:nvSpPr>
          <p:spPr bwMode="auto">
            <a:xfrm rot="20430828">
              <a:off x="8543720" y="4845939"/>
              <a:ext cx="34624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自习室</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106" name="Rectangle 20"/>
            <p:cNvSpPr>
              <a:spLocks noChangeArrowheads="1"/>
            </p:cNvSpPr>
            <p:nvPr/>
          </p:nvSpPr>
          <p:spPr bwMode="auto">
            <a:xfrm rot="20430828">
              <a:off x="8428304" y="4590351"/>
              <a:ext cx="46166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培训课堂</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sp>
          <p:nvSpPr>
            <p:cNvPr id="107" name="Rectangle 21"/>
            <p:cNvSpPr>
              <a:spLocks noChangeArrowheads="1"/>
            </p:cNvSpPr>
            <p:nvPr/>
          </p:nvSpPr>
          <p:spPr bwMode="auto">
            <a:xfrm rot="20430828">
              <a:off x="8428304" y="4334763"/>
              <a:ext cx="461665"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595959"/>
                  </a:solidFill>
                  <a:effectLst/>
                  <a:latin typeface="微软雅黑" panose="020B0503020204020204" pitchFamily="34" charset="-122"/>
                  <a:ea typeface="微软雅黑" panose="020B0503020204020204" pitchFamily="34" charset="-122"/>
                </a:rPr>
                <a:t>零碎地点</a:t>
              </a:r>
              <a:endParaRPr kumimoji="0" lang="zh-CN" altLang="zh-CN" sz="1100" b="0" i="0" u="none" strike="noStrike" cap="none" normalizeH="0" baseline="0" dirty="0" smtClean="0">
                <a:ln>
                  <a:noFill/>
                </a:ln>
                <a:solidFill>
                  <a:schemeClr val="tx1"/>
                </a:solidFill>
                <a:effectLst/>
                <a:latin typeface="Arial" panose="020B0604020202020204" pitchFamily="34" charset="0"/>
              </a:endParaRPr>
            </a:p>
          </p:txBody>
        </p:sp>
        <p:grpSp>
          <p:nvGrpSpPr>
            <p:cNvPr id="151" name="组合 150"/>
            <p:cNvGrpSpPr/>
            <p:nvPr/>
          </p:nvGrpSpPr>
          <p:grpSpPr>
            <a:xfrm>
              <a:off x="8979750" y="4327086"/>
              <a:ext cx="1248647" cy="901389"/>
              <a:chOff x="11043022" y="2681454"/>
              <a:chExt cx="1248647" cy="901389"/>
            </a:xfrm>
          </p:grpSpPr>
          <p:sp>
            <p:nvSpPr>
              <p:cNvPr id="146" name="Freeform 39"/>
              <p:cNvSpPr>
                <a:spLocks noEditPoints="1"/>
              </p:cNvSpPr>
              <p:nvPr/>
            </p:nvSpPr>
            <p:spPr bwMode="auto">
              <a:xfrm>
                <a:off x="11043022" y="2697490"/>
                <a:ext cx="966624" cy="839225"/>
              </a:xfrm>
              <a:custGeom>
                <a:avLst/>
                <a:gdLst>
                  <a:gd name="T0" fmla="*/ 0 w 1085"/>
                  <a:gd name="T1" fmla="*/ 853 h 942"/>
                  <a:gd name="T2" fmla="*/ 1085 w 1085"/>
                  <a:gd name="T3" fmla="*/ 853 h 942"/>
                  <a:gd name="T4" fmla="*/ 1085 w 1085"/>
                  <a:gd name="T5" fmla="*/ 942 h 942"/>
                  <a:gd name="T6" fmla="*/ 0 w 1085"/>
                  <a:gd name="T7" fmla="*/ 942 h 942"/>
                  <a:gd name="T8" fmla="*/ 0 w 1085"/>
                  <a:gd name="T9" fmla="*/ 853 h 942"/>
                  <a:gd name="T10" fmla="*/ 0 w 1085"/>
                  <a:gd name="T11" fmla="*/ 563 h 942"/>
                  <a:gd name="T12" fmla="*/ 980 w 1085"/>
                  <a:gd name="T13" fmla="*/ 563 h 942"/>
                  <a:gd name="T14" fmla="*/ 980 w 1085"/>
                  <a:gd name="T15" fmla="*/ 652 h 942"/>
                  <a:gd name="T16" fmla="*/ 0 w 1085"/>
                  <a:gd name="T17" fmla="*/ 652 h 942"/>
                  <a:gd name="T18" fmla="*/ 0 w 1085"/>
                  <a:gd name="T19" fmla="*/ 563 h 942"/>
                  <a:gd name="T20" fmla="*/ 0 w 1085"/>
                  <a:gd name="T21" fmla="*/ 282 h 942"/>
                  <a:gd name="T22" fmla="*/ 370 w 1085"/>
                  <a:gd name="T23" fmla="*/ 282 h 942"/>
                  <a:gd name="T24" fmla="*/ 370 w 1085"/>
                  <a:gd name="T25" fmla="*/ 370 h 942"/>
                  <a:gd name="T26" fmla="*/ 0 w 1085"/>
                  <a:gd name="T27" fmla="*/ 370 h 942"/>
                  <a:gd name="T28" fmla="*/ 0 w 1085"/>
                  <a:gd name="T29" fmla="*/ 282 h 942"/>
                  <a:gd name="T30" fmla="*/ 0 w 1085"/>
                  <a:gd name="T31" fmla="*/ 0 h 942"/>
                  <a:gd name="T32" fmla="*/ 337 w 1085"/>
                  <a:gd name="T33" fmla="*/ 0 h 942"/>
                  <a:gd name="T34" fmla="*/ 337 w 1085"/>
                  <a:gd name="T35" fmla="*/ 88 h 942"/>
                  <a:gd name="T36" fmla="*/ 0 w 1085"/>
                  <a:gd name="T37" fmla="*/ 88 h 942"/>
                  <a:gd name="T38" fmla="*/ 0 w 1085"/>
                  <a:gd name="T39" fmla="*/ 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5" h="942">
                    <a:moveTo>
                      <a:pt x="0" y="853"/>
                    </a:moveTo>
                    <a:lnTo>
                      <a:pt x="1085" y="853"/>
                    </a:lnTo>
                    <a:lnTo>
                      <a:pt x="1085" y="942"/>
                    </a:lnTo>
                    <a:lnTo>
                      <a:pt x="0" y="942"/>
                    </a:lnTo>
                    <a:lnTo>
                      <a:pt x="0" y="853"/>
                    </a:lnTo>
                    <a:close/>
                    <a:moveTo>
                      <a:pt x="0" y="563"/>
                    </a:moveTo>
                    <a:lnTo>
                      <a:pt x="980" y="563"/>
                    </a:lnTo>
                    <a:lnTo>
                      <a:pt x="980" y="652"/>
                    </a:lnTo>
                    <a:lnTo>
                      <a:pt x="0" y="652"/>
                    </a:lnTo>
                    <a:lnTo>
                      <a:pt x="0" y="563"/>
                    </a:lnTo>
                    <a:close/>
                    <a:moveTo>
                      <a:pt x="0" y="282"/>
                    </a:moveTo>
                    <a:lnTo>
                      <a:pt x="370" y="282"/>
                    </a:lnTo>
                    <a:lnTo>
                      <a:pt x="370" y="370"/>
                    </a:lnTo>
                    <a:lnTo>
                      <a:pt x="0" y="370"/>
                    </a:lnTo>
                    <a:lnTo>
                      <a:pt x="0" y="282"/>
                    </a:lnTo>
                    <a:close/>
                    <a:moveTo>
                      <a:pt x="0" y="0"/>
                    </a:moveTo>
                    <a:lnTo>
                      <a:pt x="337" y="0"/>
                    </a:lnTo>
                    <a:lnTo>
                      <a:pt x="337" y="88"/>
                    </a:lnTo>
                    <a:lnTo>
                      <a:pt x="0" y="88"/>
                    </a:lnTo>
                    <a:lnTo>
                      <a:pt x="0" y="0"/>
                    </a:lnTo>
                    <a:close/>
                  </a:path>
                </a:pathLst>
              </a:custGeom>
              <a:solidFill>
                <a:srgbClr val="5C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Rectangle 45"/>
              <p:cNvSpPr>
                <a:spLocks noChangeArrowheads="1"/>
              </p:cNvSpPr>
              <p:nvPr/>
            </p:nvSpPr>
            <p:spPr bwMode="auto">
              <a:xfrm>
                <a:off x="11410963" y="2681454"/>
                <a:ext cx="25006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zh-CN" altLang="zh-CN" sz="1100" dirty="0">
                    <a:solidFill>
                      <a:srgbClr val="5CBC4B"/>
                    </a:solidFill>
                    <a:latin typeface="微软雅黑" panose="020B0503020204020204" pitchFamily="34" charset="-122"/>
                    <a:ea typeface="微软雅黑" panose="020B0503020204020204" pitchFamily="34" charset="-122"/>
                  </a:rPr>
                  <a:t>119</a:t>
                </a:r>
              </a:p>
            </p:txBody>
          </p:sp>
          <p:sp>
            <p:nvSpPr>
              <p:cNvPr id="148" name="Rectangle 42"/>
              <p:cNvSpPr>
                <a:spLocks noChangeArrowheads="1"/>
              </p:cNvSpPr>
              <p:nvPr/>
            </p:nvSpPr>
            <p:spPr bwMode="auto">
              <a:xfrm>
                <a:off x="12041601" y="3413566"/>
                <a:ext cx="25006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zh-CN" altLang="zh-CN" sz="1100" dirty="0">
                    <a:solidFill>
                      <a:srgbClr val="5CBC4B"/>
                    </a:solidFill>
                    <a:latin typeface="微软雅黑" panose="020B0503020204020204" pitchFamily="34" charset="-122"/>
                    <a:ea typeface="微软雅黑" panose="020B0503020204020204" pitchFamily="34" charset="-122"/>
                  </a:rPr>
                  <a:t>381</a:t>
                </a:r>
              </a:p>
            </p:txBody>
          </p:sp>
          <p:sp>
            <p:nvSpPr>
              <p:cNvPr id="149" name="Rectangle 43"/>
              <p:cNvSpPr>
                <a:spLocks noChangeArrowheads="1"/>
              </p:cNvSpPr>
              <p:nvPr/>
            </p:nvSpPr>
            <p:spPr bwMode="auto">
              <a:xfrm>
                <a:off x="11926470" y="3169528"/>
                <a:ext cx="25006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zh-CN" altLang="zh-CN" sz="1100" dirty="0">
                    <a:solidFill>
                      <a:srgbClr val="5CBC4B"/>
                    </a:solidFill>
                    <a:latin typeface="微软雅黑" panose="020B0503020204020204" pitchFamily="34" charset="-122"/>
                    <a:ea typeface="微软雅黑" panose="020B0503020204020204" pitchFamily="34" charset="-122"/>
                  </a:rPr>
                  <a:t>346</a:t>
                </a:r>
              </a:p>
            </p:txBody>
          </p:sp>
          <p:sp>
            <p:nvSpPr>
              <p:cNvPr id="150" name="Rectangle 44"/>
              <p:cNvSpPr>
                <a:spLocks noChangeArrowheads="1"/>
              </p:cNvSpPr>
              <p:nvPr/>
            </p:nvSpPr>
            <p:spPr bwMode="auto">
              <a:xfrm>
                <a:off x="11401300" y="2925491"/>
                <a:ext cx="250068"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eaLnBrk="0" fontAlgn="base" hangingPunct="0">
                  <a:spcBef>
                    <a:spcPct val="0"/>
                  </a:spcBef>
                  <a:spcAft>
                    <a:spcPct val="0"/>
                  </a:spcAft>
                </a:pPr>
                <a:r>
                  <a:rPr lang="zh-CN" altLang="zh-CN" sz="1100" dirty="0">
                    <a:solidFill>
                      <a:srgbClr val="5CBC4B"/>
                    </a:solidFill>
                    <a:latin typeface="微软雅黑" panose="020B0503020204020204" pitchFamily="34" charset="-122"/>
                    <a:ea typeface="微软雅黑" panose="020B0503020204020204" pitchFamily="34" charset="-122"/>
                  </a:rPr>
                  <a:t>128</a:t>
                </a:r>
              </a:p>
            </p:txBody>
          </p:sp>
        </p:grpSp>
      </p:grpSp>
      <p:sp>
        <p:nvSpPr>
          <p:cNvPr id="154" name="矩形 153"/>
          <p:cNvSpPr/>
          <p:nvPr/>
        </p:nvSpPr>
        <p:spPr>
          <a:xfrm>
            <a:off x="1758089" y="1596706"/>
            <a:ext cx="4080552" cy="1421928"/>
          </a:xfrm>
          <a:prstGeom prst="rect">
            <a:avLst/>
          </a:prstGeom>
          <a:noFill/>
        </p:spPr>
        <p:txBody>
          <a:bodyPr wrap="square" rtlCol="0">
            <a:spAutoFit/>
          </a:bodyPr>
          <a:lstStyle/>
          <a:p>
            <a:pPr algn="just">
              <a:lnSpc>
                <a:spcPct val="120000"/>
              </a:lnSpc>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所示为大学生在线学习的工具与地点之间交叉分析的结果，由表可知，在寝室用电脑进行在线学习的达到</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49.7%</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，接近一半。</a:t>
            </a:r>
          </a:p>
        </p:txBody>
      </p:sp>
      <p:sp>
        <p:nvSpPr>
          <p:cNvPr id="2" name="文本框 1"/>
          <p:cNvSpPr txBox="1"/>
          <p:nvPr/>
        </p:nvSpPr>
        <p:spPr>
          <a:xfrm>
            <a:off x="7331122" y="2406288"/>
            <a:ext cx="543739" cy="307777"/>
          </a:xfrm>
          <a:prstGeom prst="rect">
            <a:avLst/>
          </a:prstGeom>
          <a:noFill/>
        </p:spPr>
        <p:txBody>
          <a:bodyPr wrap="none" rtlCol="0">
            <a:spAutoFit/>
          </a:bodyPr>
          <a:lstStyle/>
          <a:p>
            <a:r>
              <a:rPr lang="zh-CN" altLang="en-US" sz="1400" b="1" dirty="0">
                <a:solidFill>
                  <a:srgbClr val="FFFFFF"/>
                </a:solidFill>
                <a:latin typeface="微软雅黑" panose="020B0503020204020204" pitchFamily="34" charset="-122"/>
                <a:ea typeface="微软雅黑" panose="020B0503020204020204" pitchFamily="34" charset="-122"/>
              </a:rPr>
              <a:t>手机</a:t>
            </a:r>
          </a:p>
        </p:txBody>
      </p:sp>
      <p:sp>
        <p:nvSpPr>
          <p:cNvPr id="68" name="文本框 67"/>
          <p:cNvSpPr txBox="1"/>
          <p:nvPr/>
        </p:nvSpPr>
        <p:spPr>
          <a:xfrm>
            <a:off x="6883871" y="3924810"/>
            <a:ext cx="543739" cy="307777"/>
          </a:xfrm>
          <a:prstGeom prst="rect">
            <a:avLst/>
          </a:prstGeom>
          <a:noFill/>
        </p:spPr>
        <p:txBody>
          <a:bodyPr wrap="none" rtlCol="0">
            <a:spAutoFit/>
          </a:bodyPr>
          <a:lstStyle/>
          <a:p>
            <a:r>
              <a:rPr lang="zh-CN" altLang="en-US" sz="1400" b="1" dirty="0">
                <a:solidFill>
                  <a:srgbClr val="FFFFFF"/>
                </a:solidFill>
                <a:latin typeface="微软雅黑" panose="020B0503020204020204" pitchFamily="34" charset="-122"/>
                <a:ea typeface="微软雅黑" panose="020B0503020204020204" pitchFamily="34" charset="-122"/>
              </a:rPr>
              <a:t>电脑</a:t>
            </a:r>
          </a:p>
        </p:txBody>
      </p:sp>
      <p:sp>
        <p:nvSpPr>
          <p:cNvPr id="69" name="文本框 68"/>
          <p:cNvSpPr txBox="1"/>
          <p:nvPr/>
        </p:nvSpPr>
        <p:spPr>
          <a:xfrm>
            <a:off x="7587702" y="4867830"/>
            <a:ext cx="543739" cy="307777"/>
          </a:xfrm>
          <a:prstGeom prst="rect">
            <a:avLst/>
          </a:prstGeom>
          <a:noFill/>
        </p:spPr>
        <p:txBody>
          <a:bodyPr wrap="none" rtlCol="0">
            <a:spAutoFit/>
          </a:bodyPr>
          <a:lstStyle/>
          <a:p>
            <a:r>
              <a:rPr lang="zh-CN" altLang="en-US" sz="1400" b="1" dirty="0">
                <a:solidFill>
                  <a:srgbClr val="FFFFFF"/>
                </a:solidFill>
                <a:latin typeface="微软雅黑" panose="020B0503020204020204" pitchFamily="34" charset="-122"/>
                <a:ea typeface="微软雅黑" panose="020B0503020204020204" pitchFamily="34" charset="-122"/>
              </a:rPr>
              <a:t>平板</a:t>
            </a:r>
          </a:p>
        </p:txBody>
      </p:sp>
      <p:sp>
        <p:nvSpPr>
          <p:cNvPr id="39" name="Freeform 107"/>
          <p:cNvSpPr>
            <a:spLocks noEditPoints="1"/>
          </p:cNvSpPr>
          <p:nvPr/>
        </p:nvSpPr>
        <p:spPr bwMode="auto">
          <a:xfrm>
            <a:off x="6773049" y="3284016"/>
            <a:ext cx="779095" cy="652032"/>
          </a:xfrm>
          <a:custGeom>
            <a:avLst/>
            <a:gdLst>
              <a:gd name="T0" fmla="*/ 264 w 264"/>
              <a:gd name="T1" fmla="*/ 18 h 221"/>
              <a:gd name="T2" fmla="*/ 243 w 264"/>
              <a:gd name="T3" fmla="*/ 0 h 221"/>
              <a:gd name="T4" fmla="*/ 243 w 264"/>
              <a:gd name="T5" fmla="*/ 0 h 221"/>
              <a:gd name="T6" fmla="*/ 21 w 264"/>
              <a:gd name="T7" fmla="*/ 0 h 221"/>
              <a:gd name="T8" fmla="*/ 21 w 264"/>
              <a:gd name="T9" fmla="*/ 0 h 221"/>
              <a:gd name="T10" fmla="*/ 0 w 264"/>
              <a:gd name="T11" fmla="*/ 21 h 221"/>
              <a:gd name="T12" fmla="*/ 0 w 264"/>
              <a:gd name="T13" fmla="*/ 163 h 221"/>
              <a:gd name="T14" fmla="*/ 21 w 264"/>
              <a:gd name="T15" fmla="*/ 184 h 221"/>
              <a:gd name="T16" fmla="*/ 120 w 264"/>
              <a:gd name="T17" fmla="*/ 184 h 221"/>
              <a:gd name="T18" fmla="*/ 121 w 264"/>
              <a:gd name="T19" fmla="*/ 192 h 221"/>
              <a:gd name="T20" fmla="*/ 120 w 264"/>
              <a:gd name="T21" fmla="*/ 200 h 221"/>
              <a:gd name="T22" fmla="*/ 79 w 264"/>
              <a:gd name="T23" fmla="*/ 200 h 221"/>
              <a:gd name="T24" fmla="*/ 58 w 264"/>
              <a:gd name="T25" fmla="*/ 221 h 221"/>
              <a:gd name="T26" fmla="*/ 79 w 264"/>
              <a:gd name="T27" fmla="*/ 221 h 221"/>
              <a:gd name="T28" fmla="*/ 100 w 264"/>
              <a:gd name="T29" fmla="*/ 221 h 221"/>
              <a:gd name="T30" fmla="*/ 164 w 264"/>
              <a:gd name="T31" fmla="*/ 221 h 221"/>
              <a:gd name="T32" fmla="*/ 185 w 264"/>
              <a:gd name="T33" fmla="*/ 221 h 221"/>
              <a:gd name="T34" fmla="*/ 206 w 264"/>
              <a:gd name="T35" fmla="*/ 221 h 221"/>
              <a:gd name="T36" fmla="*/ 185 w 264"/>
              <a:gd name="T37" fmla="*/ 200 h 221"/>
              <a:gd name="T38" fmla="*/ 144 w 264"/>
              <a:gd name="T39" fmla="*/ 200 h 221"/>
              <a:gd name="T40" fmla="*/ 142 w 264"/>
              <a:gd name="T41" fmla="*/ 192 h 221"/>
              <a:gd name="T42" fmla="*/ 144 w 264"/>
              <a:gd name="T43" fmla="*/ 184 h 221"/>
              <a:gd name="T44" fmla="*/ 243 w 264"/>
              <a:gd name="T45" fmla="*/ 184 h 221"/>
              <a:gd name="T46" fmla="*/ 264 w 264"/>
              <a:gd name="T47" fmla="*/ 163 h 221"/>
              <a:gd name="T48" fmla="*/ 264 w 264"/>
              <a:gd name="T49" fmla="*/ 18 h 221"/>
              <a:gd name="T50" fmla="*/ 240 w 264"/>
              <a:gd name="T51" fmla="*/ 113 h 221"/>
              <a:gd name="T52" fmla="*/ 240 w 264"/>
              <a:gd name="T53" fmla="*/ 135 h 221"/>
              <a:gd name="T54" fmla="*/ 240 w 264"/>
              <a:gd name="T55" fmla="*/ 150 h 221"/>
              <a:gd name="T56" fmla="*/ 223 w 264"/>
              <a:gd name="T57" fmla="*/ 150 h 221"/>
              <a:gd name="T58" fmla="*/ 41 w 264"/>
              <a:gd name="T59" fmla="*/ 150 h 221"/>
              <a:gd name="T60" fmla="*/ 24 w 264"/>
              <a:gd name="T61" fmla="*/ 150 h 221"/>
              <a:gd name="T62" fmla="*/ 24 w 264"/>
              <a:gd name="T63" fmla="*/ 135 h 221"/>
              <a:gd name="T64" fmla="*/ 24 w 264"/>
              <a:gd name="T65" fmla="*/ 113 h 221"/>
              <a:gd name="T66" fmla="*/ 24 w 264"/>
              <a:gd name="T67" fmla="*/ 35 h 221"/>
              <a:gd name="T68" fmla="*/ 41 w 264"/>
              <a:gd name="T69" fmla="*/ 21 h 221"/>
              <a:gd name="T70" fmla="*/ 223 w 264"/>
              <a:gd name="T71" fmla="*/ 21 h 221"/>
              <a:gd name="T72" fmla="*/ 240 w 264"/>
              <a:gd name="T73" fmla="*/ 34 h 221"/>
              <a:gd name="T74" fmla="*/ 240 w 264"/>
              <a:gd name="T75" fmla="*/ 34 h 221"/>
              <a:gd name="T76" fmla="*/ 240 w 264"/>
              <a:gd name="T77" fmla="*/ 11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4" h="221">
                <a:moveTo>
                  <a:pt x="264" y="18"/>
                </a:moveTo>
                <a:cubicBezTo>
                  <a:pt x="262" y="8"/>
                  <a:pt x="253" y="0"/>
                  <a:pt x="243" y="0"/>
                </a:cubicBezTo>
                <a:cubicBezTo>
                  <a:pt x="243" y="0"/>
                  <a:pt x="243" y="0"/>
                  <a:pt x="243" y="0"/>
                </a:cubicBezTo>
                <a:cubicBezTo>
                  <a:pt x="21" y="0"/>
                  <a:pt x="21" y="0"/>
                  <a:pt x="21" y="0"/>
                </a:cubicBezTo>
                <a:cubicBezTo>
                  <a:pt x="21" y="0"/>
                  <a:pt x="21" y="0"/>
                  <a:pt x="21" y="0"/>
                </a:cubicBezTo>
                <a:cubicBezTo>
                  <a:pt x="10" y="0"/>
                  <a:pt x="0" y="9"/>
                  <a:pt x="0" y="21"/>
                </a:cubicBezTo>
                <a:cubicBezTo>
                  <a:pt x="0" y="163"/>
                  <a:pt x="0" y="163"/>
                  <a:pt x="0" y="163"/>
                </a:cubicBezTo>
                <a:cubicBezTo>
                  <a:pt x="0" y="174"/>
                  <a:pt x="10" y="184"/>
                  <a:pt x="21" y="184"/>
                </a:cubicBezTo>
                <a:cubicBezTo>
                  <a:pt x="120" y="184"/>
                  <a:pt x="120" y="184"/>
                  <a:pt x="120" y="184"/>
                </a:cubicBezTo>
                <a:cubicBezTo>
                  <a:pt x="121" y="186"/>
                  <a:pt x="121" y="189"/>
                  <a:pt x="121" y="192"/>
                </a:cubicBezTo>
                <a:cubicBezTo>
                  <a:pt x="121" y="195"/>
                  <a:pt x="121" y="198"/>
                  <a:pt x="120" y="200"/>
                </a:cubicBezTo>
                <a:cubicBezTo>
                  <a:pt x="79" y="200"/>
                  <a:pt x="79" y="200"/>
                  <a:pt x="79" y="200"/>
                </a:cubicBezTo>
                <a:cubicBezTo>
                  <a:pt x="68" y="200"/>
                  <a:pt x="58" y="210"/>
                  <a:pt x="58" y="221"/>
                </a:cubicBezTo>
                <a:cubicBezTo>
                  <a:pt x="79" y="221"/>
                  <a:pt x="79" y="221"/>
                  <a:pt x="79" y="221"/>
                </a:cubicBezTo>
                <a:cubicBezTo>
                  <a:pt x="100" y="221"/>
                  <a:pt x="100" y="221"/>
                  <a:pt x="100" y="221"/>
                </a:cubicBezTo>
                <a:cubicBezTo>
                  <a:pt x="164" y="221"/>
                  <a:pt x="164" y="221"/>
                  <a:pt x="164" y="221"/>
                </a:cubicBezTo>
                <a:cubicBezTo>
                  <a:pt x="185" y="221"/>
                  <a:pt x="185" y="221"/>
                  <a:pt x="185" y="221"/>
                </a:cubicBezTo>
                <a:cubicBezTo>
                  <a:pt x="206" y="221"/>
                  <a:pt x="206" y="221"/>
                  <a:pt x="206" y="221"/>
                </a:cubicBezTo>
                <a:cubicBezTo>
                  <a:pt x="206" y="210"/>
                  <a:pt x="196" y="200"/>
                  <a:pt x="185" y="200"/>
                </a:cubicBezTo>
                <a:cubicBezTo>
                  <a:pt x="144" y="200"/>
                  <a:pt x="144" y="200"/>
                  <a:pt x="144" y="200"/>
                </a:cubicBezTo>
                <a:cubicBezTo>
                  <a:pt x="143" y="198"/>
                  <a:pt x="142" y="195"/>
                  <a:pt x="142" y="192"/>
                </a:cubicBezTo>
                <a:cubicBezTo>
                  <a:pt x="142" y="189"/>
                  <a:pt x="143" y="186"/>
                  <a:pt x="144" y="184"/>
                </a:cubicBezTo>
                <a:cubicBezTo>
                  <a:pt x="243" y="184"/>
                  <a:pt x="243" y="184"/>
                  <a:pt x="243" y="184"/>
                </a:cubicBezTo>
                <a:cubicBezTo>
                  <a:pt x="254" y="184"/>
                  <a:pt x="264" y="174"/>
                  <a:pt x="264" y="163"/>
                </a:cubicBezTo>
                <a:cubicBezTo>
                  <a:pt x="264" y="18"/>
                  <a:pt x="264" y="18"/>
                  <a:pt x="264" y="18"/>
                </a:cubicBezTo>
                <a:close/>
                <a:moveTo>
                  <a:pt x="240" y="113"/>
                </a:moveTo>
                <a:cubicBezTo>
                  <a:pt x="240" y="135"/>
                  <a:pt x="240" y="135"/>
                  <a:pt x="240" y="135"/>
                </a:cubicBezTo>
                <a:cubicBezTo>
                  <a:pt x="240" y="150"/>
                  <a:pt x="240" y="150"/>
                  <a:pt x="240" y="150"/>
                </a:cubicBezTo>
                <a:cubicBezTo>
                  <a:pt x="223" y="150"/>
                  <a:pt x="223" y="150"/>
                  <a:pt x="223" y="150"/>
                </a:cubicBezTo>
                <a:cubicBezTo>
                  <a:pt x="41" y="150"/>
                  <a:pt x="41" y="150"/>
                  <a:pt x="41" y="150"/>
                </a:cubicBezTo>
                <a:cubicBezTo>
                  <a:pt x="24" y="150"/>
                  <a:pt x="24" y="150"/>
                  <a:pt x="24" y="150"/>
                </a:cubicBezTo>
                <a:cubicBezTo>
                  <a:pt x="24" y="135"/>
                  <a:pt x="24" y="135"/>
                  <a:pt x="24" y="135"/>
                </a:cubicBezTo>
                <a:cubicBezTo>
                  <a:pt x="24" y="113"/>
                  <a:pt x="24" y="113"/>
                  <a:pt x="24" y="113"/>
                </a:cubicBezTo>
                <a:cubicBezTo>
                  <a:pt x="24" y="35"/>
                  <a:pt x="24" y="35"/>
                  <a:pt x="24" y="35"/>
                </a:cubicBezTo>
                <a:cubicBezTo>
                  <a:pt x="24" y="27"/>
                  <a:pt x="32" y="21"/>
                  <a:pt x="41" y="21"/>
                </a:cubicBezTo>
                <a:cubicBezTo>
                  <a:pt x="223" y="21"/>
                  <a:pt x="223" y="21"/>
                  <a:pt x="223" y="21"/>
                </a:cubicBezTo>
                <a:cubicBezTo>
                  <a:pt x="232" y="21"/>
                  <a:pt x="239" y="26"/>
                  <a:pt x="240" y="34"/>
                </a:cubicBezTo>
                <a:cubicBezTo>
                  <a:pt x="240" y="34"/>
                  <a:pt x="240" y="34"/>
                  <a:pt x="240" y="34"/>
                </a:cubicBezTo>
                <a:lnTo>
                  <a:pt x="240" y="113"/>
                </a:lnTo>
                <a:close/>
              </a:path>
            </a:pathLst>
          </a:custGeom>
          <a:solidFill>
            <a:schemeClr val="tx1">
              <a:lumMod val="65000"/>
              <a:lumOff val="3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nvGrpSpPr>
          <p:cNvPr id="132" name="组合 131"/>
          <p:cNvGrpSpPr/>
          <p:nvPr/>
        </p:nvGrpSpPr>
        <p:grpSpPr>
          <a:xfrm>
            <a:off x="4171441" y="6319095"/>
            <a:ext cx="3849118" cy="223428"/>
            <a:chOff x="2194746" y="14730823"/>
            <a:chExt cx="3849118" cy="223428"/>
          </a:xfrm>
        </p:grpSpPr>
        <p:sp>
          <p:nvSpPr>
            <p:cNvPr id="133" name="椭圆 132"/>
            <p:cNvSpPr/>
            <p:nvPr/>
          </p:nvSpPr>
          <p:spPr>
            <a:xfrm>
              <a:off x="2557816" y="1473082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134" name="椭圆 133"/>
            <p:cNvSpPr/>
            <p:nvPr/>
          </p:nvSpPr>
          <p:spPr>
            <a:xfrm>
              <a:off x="292088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135" name="椭圆 134"/>
            <p:cNvSpPr/>
            <p:nvPr/>
          </p:nvSpPr>
          <p:spPr>
            <a:xfrm>
              <a:off x="328395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136" name="椭圆 135"/>
            <p:cNvSpPr/>
            <p:nvPr/>
          </p:nvSpPr>
          <p:spPr>
            <a:xfrm>
              <a:off x="364702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137" name="椭圆 136"/>
            <p:cNvSpPr/>
            <p:nvPr/>
          </p:nvSpPr>
          <p:spPr>
            <a:xfrm>
              <a:off x="4010096" y="1473583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138" name="椭圆 137"/>
            <p:cNvSpPr/>
            <p:nvPr/>
          </p:nvSpPr>
          <p:spPr>
            <a:xfrm>
              <a:off x="437316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139" name="椭圆 138"/>
            <p:cNvSpPr/>
            <p:nvPr/>
          </p:nvSpPr>
          <p:spPr>
            <a:xfrm>
              <a:off x="473623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140" name="椭圆 139"/>
            <p:cNvSpPr/>
            <p:nvPr/>
          </p:nvSpPr>
          <p:spPr>
            <a:xfrm>
              <a:off x="509930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141" name="椭圆 140"/>
            <p:cNvSpPr/>
            <p:nvPr/>
          </p:nvSpPr>
          <p:spPr>
            <a:xfrm>
              <a:off x="546237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142" name="椭圆 141"/>
            <p:cNvSpPr/>
            <p:nvPr/>
          </p:nvSpPr>
          <p:spPr>
            <a:xfrm>
              <a:off x="58254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143" name="椭圆 142"/>
            <p:cNvSpPr/>
            <p:nvPr/>
          </p:nvSpPr>
          <p:spPr>
            <a:xfrm>
              <a:off x="21947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spTree>
    <p:extLst>
      <p:ext uri="{BB962C8B-B14F-4D97-AF65-F5344CB8AC3E}">
        <p14:creationId xmlns:p14="http://schemas.microsoft.com/office/powerpoint/2010/main" val="4185367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93696" y="1053104"/>
            <a:ext cx="4819363" cy="5036949"/>
          </a:xfrm>
          <a:prstGeom prst="rect">
            <a:avLst/>
          </a:prstGeom>
          <a:pattFill prst="lt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dirty="0" smtClean="0"/>
              <a:t>女</a:t>
            </a:r>
            <a:endParaRPr lang="zh-CN" altLang="en-US" dirty="0"/>
          </a:p>
        </p:txBody>
      </p:sp>
      <p:sp>
        <p:nvSpPr>
          <p:cNvPr id="61" name="矩形 60"/>
          <p:cNvSpPr/>
          <p:nvPr/>
        </p:nvSpPr>
        <p:spPr>
          <a:xfrm>
            <a:off x="5958437" y="1389437"/>
            <a:ext cx="4889880" cy="4187530"/>
          </a:xfrm>
          <a:prstGeom prst="rect">
            <a:avLst/>
          </a:prstGeom>
          <a:solidFill>
            <a:schemeClr val="bg1"/>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4" name="直接连接符 13"/>
          <p:cNvCxnSpPr/>
          <p:nvPr/>
        </p:nvCxnSpPr>
        <p:spPr>
          <a:xfrm>
            <a:off x="1869181" y="1430392"/>
            <a:ext cx="12243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758089" y="820533"/>
            <a:ext cx="723275" cy="757130"/>
          </a:xfrm>
          <a:prstGeom prst="rect">
            <a:avLst/>
          </a:prstGeom>
          <a:noFill/>
        </p:spPr>
        <p:txBody>
          <a:bodyPr wrap="none" rtlCol="0">
            <a:spAutoFit/>
          </a:bodyPr>
          <a:lstStyle/>
          <a:p>
            <a:pPr>
              <a:lnSpc>
                <a:spcPct val="120000"/>
              </a:lnSpc>
            </a:pPr>
            <a:r>
              <a:rPr lang="en-US" altLang="zh-CN" sz="3600" dirty="0" smtClean="0">
                <a:solidFill>
                  <a:srgbClr val="5CBC4B"/>
                </a:solidFill>
                <a:latin typeface="黑体" panose="02010609060101010101" pitchFamily="49" charset="-122"/>
                <a:ea typeface="黑体" panose="02010609060101010101" pitchFamily="49" charset="-122"/>
              </a:rPr>
              <a:t>5</a:t>
            </a:r>
            <a:r>
              <a:rPr lang="en-US" altLang="zh-CN" sz="2400" dirty="0" smtClean="0">
                <a:solidFill>
                  <a:srgbClr val="ABABAB"/>
                </a:solidFill>
                <a:latin typeface="黑体" panose="02010609060101010101" pitchFamily="49" charset="-122"/>
                <a:ea typeface="黑体" panose="02010609060101010101" pitchFamily="49" charset="-122"/>
              </a:rPr>
              <a:t>/8</a:t>
            </a:r>
            <a:endParaRPr lang="zh-CN" altLang="en-US" sz="2400" dirty="0">
              <a:solidFill>
                <a:srgbClr val="ABABAB"/>
              </a:solidFill>
              <a:latin typeface="黑体" panose="02010609060101010101" pitchFamily="49" charset="-122"/>
              <a:ea typeface="黑体" panose="02010609060101010101" pitchFamily="49" charset="-122"/>
            </a:endParaRPr>
          </a:p>
        </p:txBody>
      </p:sp>
      <p:grpSp>
        <p:nvGrpSpPr>
          <p:cNvPr id="32" name="组合 31"/>
          <p:cNvGrpSpPr/>
          <p:nvPr/>
        </p:nvGrpSpPr>
        <p:grpSpPr>
          <a:xfrm>
            <a:off x="1496222" y="-10586"/>
            <a:ext cx="407345" cy="454025"/>
            <a:chOff x="1500841" y="203199"/>
            <a:chExt cx="407345" cy="454025"/>
          </a:xfrm>
        </p:grpSpPr>
        <p:sp>
          <p:nvSpPr>
            <p:cNvPr id="33" name="任意多边形 32"/>
            <p:cNvSpPr/>
            <p:nvPr/>
          </p:nvSpPr>
          <p:spPr>
            <a:xfrm>
              <a:off x="1539875" y="203199"/>
              <a:ext cx="339725" cy="454025"/>
            </a:xfrm>
            <a:custGeom>
              <a:avLst/>
              <a:gdLst>
                <a:gd name="connsiteX0" fmla="*/ 0 w 339725"/>
                <a:gd name="connsiteY0" fmla="*/ 0 h 454025"/>
                <a:gd name="connsiteX1" fmla="*/ 0 w 339725"/>
                <a:gd name="connsiteY1" fmla="*/ 339725 h 454025"/>
                <a:gd name="connsiteX2" fmla="*/ 165100 w 339725"/>
                <a:gd name="connsiteY2" fmla="*/ 454025 h 454025"/>
                <a:gd name="connsiteX3" fmla="*/ 339725 w 339725"/>
                <a:gd name="connsiteY3" fmla="*/ 352425 h 454025"/>
                <a:gd name="connsiteX4" fmla="*/ 339725 w 339725"/>
                <a:gd name="connsiteY4" fmla="*/ 3175 h 454025"/>
                <a:gd name="connsiteX5" fmla="*/ 0 w 339725"/>
                <a:gd name="connsiteY5" fmla="*/ 0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725" h="454025">
                  <a:moveTo>
                    <a:pt x="0" y="0"/>
                  </a:moveTo>
                  <a:lnTo>
                    <a:pt x="0" y="339725"/>
                  </a:lnTo>
                  <a:lnTo>
                    <a:pt x="165100" y="454025"/>
                  </a:lnTo>
                  <a:lnTo>
                    <a:pt x="339725" y="352425"/>
                  </a:lnTo>
                  <a:lnTo>
                    <a:pt x="339725" y="3175"/>
                  </a:lnTo>
                  <a:lnTo>
                    <a:pt x="0" y="0"/>
                  </a:lnTo>
                  <a:close/>
                </a:path>
              </a:pathLst>
            </a:custGeom>
            <a:gradFill flip="none" rotWithShape="1">
              <a:gsLst>
                <a:gs pos="61000">
                  <a:srgbClr val="EF4F14"/>
                </a:gs>
                <a:gs pos="1000">
                  <a:srgbClr val="F3782D"/>
                </a:gs>
              </a:gsLst>
              <a:path path="circle">
                <a:fillToRect l="50000" t="50000" r="50000" b="50000"/>
              </a:path>
              <a:tileRect/>
            </a:gradFill>
            <a:ln>
              <a:noFill/>
            </a:ln>
            <a:effectLst>
              <a:outerShdw blurRad="508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4" name="文本框 33"/>
            <p:cNvSpPr txBox="1"/>
            <p:nvPr/>
          </p:nvSpPr>
          <p:spPr>
            <a:xfrm>
              <a:off x="1500841" y="364870"/>
              <a:ext cx="407345" cy="227563"/>
            </a:xfrm>
            <a:prstGeom prst="rect">
              <a:avLst/>
            </a:prstGeom>
            <a:noFill/>
          </p:spPr>
          <p:txBody>
            <a:bodyPr wrap="square" rtlCol="0">
              <a:spAutoFit/>
            </a:bodyPr>
            <a:lstStyle/>
            <a:p>
              <a:pPr algn="dist">
                <a:lnSpc>
                  <a:spcPct val="120000"/>
                </a:lnSpc>
              </a:pPr>
              <a:r>
                <a:rPr lang="zh-CN" altLang="en-US" sz="800" dirty="0" smtClean="0">
                  <a:solidFill>
                    <a:schemeClr val="bg1">
                      <a:lumMod val="95000"/>
                    </a:schemeClr>
                  </a:solidFill>
                  <a:latin typeface="微软雅黑" panose="020B0503020204020204" pitchFamily="34" charset="-122"/>
                  <a:ea typeface="微软雅黑" panose="020B0503020204020204" pitchFamily="34" charset="-122"/>
                </a:rPr>
                <a:t>论点</a:t>
              </a:r>
              <a:endParaRPr lang="zh-CN" altLang="en-US" sz="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5" name="文本框 34"/>
          <p:cNvSpPr txBox="1"/>
          <p:nvPr/>
        </p:nvSpPr>
        <p:spPr>
          <a:xfrm>
            <a:off x="1932153" y="43429"/>
            <a:ext cx="2262158" cy="424732"/>
          </a:xfrm>
          <a:prstGeom prst="rect">
            <a:avLst/>
          </a:prstGeom>
          <a:noFill/>
        </p:spPr>
        <p:txBody>
          <a:bodyPr wrap="none" rtlCol="0">
            <a:spAutoFit/>
          </a:bodyPr>
          <a:lstStyle/>
          <a:p>
            <a:pPr>
              <a:lnSpc>
                <a:spcPct val="12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在线学习模式喜爱度</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Freeform 96"/>
          <p:cNvSpPr>
            <a:spLocks noEditPoints="1"/>
          </p:cNvSpPr>
          <p:nvPr/>
        </p:nvSpPr>
        <p:spPr bwMode="auto">
          <a:xfrm>
            <a:off x="1580800" y="46302"/>
            <a:ext cx="238188" cy="127847"/>
          </a:xfrm>
          <a:custGeom>
            <a:avLst/>
            <a:gdLst>
              <a:gd name="T0" fmla="*/ 372 w 380"/>
              <a:gd name="T1" fmla="*/ 188 h 204"/>
              <a:gd name="T2" fmla="*/ 353 w 380"/>
              <a:gd name="T3" fmla="*/ 188 h 204"/>
              <a:gd name="T4" fmla="*/ 217 w 380"/>
              <a:gd name="T5" fmla="*/ 32 h 204"/>
              <a:gd name="T6" fmla="*/ 217 w 380"/>
              <a:gd name="T7" fmla="*/ 26 h 204"/>
              <a:gd name="T8" fmla="*/ 191 w 380"/>
              <a:gd name="T9" fmla="*/ 0 h 204"/>
              <a:gd name="T10" fmla="*/ 165 w 380"/>
              <a:gd name="T11" fmla="*/ 26 h 204"/>
              <a:gd name="T12" fmla="*/ 166 w 380"/>
              <a:gd name="T13" fmla="*/ 32 h 204"/>
              <a:gd name="T14" fmla="*/ 29 w 380"/>
              <a:gd name="T15" fmla="*/ 188 h 204"/>
              <a:gd name="T16" fmla="*/ 8 w 380"/>
              <a:gd name="T17" fmla="*/ 188 h 204"/>
              <a:gd name="T18" fmla="*/ 0 w 380"/>
              <a:gd name="T19" fmla="*/ 196 h 204"/>
              <a:gd name="T20" fmla="*/ 8 w 380"/>
              <a:gd name="T21" fmla="*/ 204 h 204"/>
              <a:gd name="T22" fmla="*/ 372 w 380"/>
              <a:gd name="T23" fmla="*/ 204 h 204"/>
              <a:gd name="T24" fmla="*/ 380 w 380"/>
              <a:gd name="T25" fmla="*/ 196 h 204"/>
              <a:gd name="T26" fmla="*/ 372 w 380"/>
              <a:gd name="T27" fmla="*/ 188 h 204"/>
              <a:gd name="T28" fmla="*/ 191 w 380"/>
              <a:gd name="T29" fmla="*/ 16 h 204"/>
              <a:gd name="T30" fmla="*/ 201 w 380"/>
              <a:gd name="T31" fmla="*/ 26 h 204"/>
              <a:gd name="T32" fmla="*/ 201 w 380"/>
              <a:gd name="T33" fmla="*/ 30 h 204"/>
              <a:gd name="T34" fmla="*/ 191 w 380"/>
              <a:gd name="T35" fmla="*/ 30 h 204"/>
              <a:gd name="T36" fmla="*/ 182 w 380"/>
              <a:gd name="T37" fmla="*/ 30 h 204"/>
              <a:gd name="T38" fmla="*/ 181 w 380"/>
              <a:gd name="T39" fmla="*/ 26 h 204"/>
              <a:gd name="T40" fmla="*/ 191 w 380"/>
              <a:gd name="T41" fmla="*/ 16 h 204"/>
              <a:gd name="T42" fmla="*/ 191 w 380"/>
              <a:gd name="T43" fmla="*/ 46 h 204"/>
              <a:gd name="T44" fmla="*/ 337 w 380"/>
              <a:gd name="T45" fmla="*/ 188 h 204"/>
              <a:gd name="T46" fmla="*/ 45 w 380"/>
              <a:gd name="T47" fmla="*/ 188 h 204"/>
              <a:gd name="T48" fmla="*/ 191 w 380"/>
              <a:gd name="T4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204">
                <a:moveTo>
                  <a:pt x="372" y="188"/>
                </a:moveTo>
                <a:cubicBezTo>
                  <a:pt x="353" y="188"/>
                  <a:pt x="353" y="188"/>
                  <a:pt x="353" y="188"/>
                </a:cubicBezTo>
                <a:cubicBezTo>
                  <a:pt x="351" y="109"/>
                  <a:pt x="293" y="44"/>
                  <a:pt x="217" y="32"/>
                </a:cubicBezTo>
                <a:cubicBezTo>
                  <a:pt x="217" y="30"/>
                  <a:pt x="217" y="28"/>
                  <a:pt x="217" y="26"/>
                </a:cubicBezTo>
                <a:cubicBezTo>
                  <a:pt x="217" y="12"/>
                  <a:pt x="206" y="0"/>
                  <a:pt x="191" y="0"/>
                </a:cubicBezTo>
                <a:cubicBezTo>
                  <a:pt x="177" y="0"/>
                  <a:pt x="165" y="12"/>
                  <a:pt x="165" y="26"/>
                </a:cubicBezTo>
                <a:cubicBezTo>
                  <a:pt x="165" y="28"/>
                  <a:pt x="165" y="30"/>
                  <a:pt x="166" y="32"/>
                </a:cubicBezTo>
                <a:cubicBezTo>
                  <a:pt x="90" y="44"/>
                  <a:pt x="31" y="109"/>
                  <a:pt x="29" y="188"/>
                </a:cubicBezTo>
                <a:cubicBezTo>
                  <a:pt x="8" y="188"/>
                  <a:pt x="8" y="188"/>
                  <a:pt x="8" y="188"/>
                </a:cubicBezTo>
                <a:cubicBezTo>
                  <a:pt x="4" y="188"/>
                  <a:pt x="0" y="191"/>
                  <a:pt x="0" y="196"/>
                </a:cubicBezTo>
                <a:cubicBezTo>
                  <a:pt x="0" y="200"/>
                  <a:pt x="4" y="204"/>
                  <a:pt x="8" y="204"/>
                </a:cubicBezTo>
                <a:cubicBezTo>
                  <a:pt x="372" y="204"/>
                  <a:pt x="372" y="204"/>
                  <a:pt x="372" y="204"/>
                </a:cubicBezTo>
                <a:cubicBezTo>
                  <a:pt x="376" y="204"/>
                  <a:pt x="380" y="200"/>
                  <a:pt x="380" y="196"/>
                </a:cubicBezTo>
                <a:cubicBezTo>
                  <a:pt x="380" y="191"/>
                  <a:pt x="376" y="188"/>
                  <a:pt x="372" y="188"/>
                </a:cubicBezTo>
                <a:moveTo>
                  <a:pt x="191" y="16"/>
                </a:moveTo>
                <a:cubicBezTo>
                  <a:pt x="197" y="16"/>
                  <a:pt x="201" y="21"/>
                  <a:pt x="201" y="26"/>
                </a:cubicBezTo>
                <a:cubicBezTo>
                  <a:pt x="201" y="28"/>
                  <a:pt x="201" y="29"/>
                  <a:pt x="201" y="30"/>
                </a:cubicBezTo>
                <a:cubicBezTo>
                  <a:pt x="197" y="30"/>
                  <a:pt x="194" y="30"/>
                  <a:pt x="191" y="30"/>
                </a:cubicBezTo>
                <a:cubicBezTo>
                  <a:pt x="188" y="30"/>
                  <a:pt x="185" y="30"/>
                  <a:pt x="182" y="30"/>
                </a:cubicBezTo>
                <a:cubicBezTo>
                  <a:pt x="181" y="29"/>
                  <a:pt x="181" y="28"/>
                  <a:pt x="181" y="26"/>
                </a:cubicBezTo>
                <a:cubicBezTo>
                  <a:pt x="181" y="21"/>
                  <a:pt x="186" y="16"/>
                  <a:pt x="191" y="16"/>
                </a:cubicBezTo>
                <a:moveTo>
                  <a:pt x="191" y="46"/>
                </a:moveTo>
                <a:cubicBezTo>
                  <a:pt x="270" y="46"/>
                  <a:pt x="335" y="109"/>
                  <a:pt x="337" y="188"/>
                </a:cubicBezTo>
                <a:cubicBezTo>
                  <a:pt x="45" y="188"/>
                  <a:pt x="45" y="188"/>
                  <a:pt x="45" y="188"/>
                </a:cubicBezTo>
                <a:cubicBezTo>
                  <a:pt x="47" y="109"/>
                  <a:pt x="112" y="46"/>
                  <a:pt x="191" y="46"/>
                </a:cubicBezTo>
              </a:path>
            </a:pathLst>
          </a:custGeom>
          <a:solidFill>
            <a:srgbClr val="C9270D"/>
          </a:solidFill>
          <a:ln w="9525">
            <a:solidFill>
              <a:srgbClr val="C9270D"/>
            </a:solidFill>
            <a:round/>
            <a:headEnd/>
            <a:tailEnd/>
          </a:ln>
          <a:effectLst>
            <a:innerShdw blurRad="12700">
              <a:prstClr val="black">
                <a:alpha val="43000"/>
              </a:prstClr>
            </a:innerShdw>
          </a:effectLst>
        </p:spPr>
        <p:txBody>
          <a:bodyPr vert="horz" wrap="square" lIns="91440" tIns="45720" rIns="91440" bIns="45720" numCol="1" anchor="t" anchorCtr="0" compatLnSpc="1">
            <a:prstTxWarp prst="textNoShape">
              <a:avLst/>
            </a:prstTxWarp>
          </a:bodyPr>
          <a:lstStyle/>
          <a:p>
            <a:pPr>
              <a:lnSpc>
                <a:spcPct val="120000"/>
              </a:lnSpc>
            </a:pPr>
            <a:endParaRPr lang="zh-CN" altLang="en-US"/>
          </a:p>
        </p:txBody>
      </p:sp>
      <p:sp>
        <p:nvSpPr>
          <p:cNvPr id="154" name="矩形 153"/>
          <p:cNvSpPr/>
          <p:nvPr/>
        </p:nvSpPr>
        <p:spPr>
          <a:xfrm>
            <a:off x="6095999" y="1587243"/>
            <a:ext cx="4717059" cy="307777"/>
          </a:xfrm>
          <a:prstGeom prst="rect">
            <a:avLst/>
          </a:prstGeom>
          <a:noFill/>
        </p:spPr>
        <p:txBody>
          <a:bodyPr wrap="square" rtlCol="0">
            <a:spAutoFit/>
          </a:bodyPr>
          <a:lstStyle/>
          <a:p>
            <a:pPr algn="ctr">
              <a:defRPr sz="1400" b="0" i="0" u="none" strike="noStrike" kern="1200" spc="0" baseline="0">
                <a:solidFill>
                  <a:prstClr val="black">
                    <a:lumMod val="65000"/>
                    <a:lumOff val="35000"/>
                  </a:prstClr>
                </a:solidFill>
                <a:latin typeface="微软雅黑" panose="020B0503020204020204" pitchFamily="34" charset="-122"/>
                <a:ea typeface="微软雅黑" panose="020B0503020204020204" pitchFamily="34" charset="-122"/>
                <a:cs typeface="+mn-cs"/>
              </a:defRPr>
            </a:pPr>
            <a:r>
              <a:rPr lang="zh-CN" altLang="en-US" dirty="0"/>
              <a:t>假如您要选择在线课程，您会选择哪些在线学习模式呢？</a:t>
            </a:r>
          </a:p>
        </p:txBody>
      </p:sp>
      <p:graphicFrame>
        <p:nvGraphicFramePr>
          <p:cNvPr id="66" name="图表 65"/>
          <p:cNvGraphicFramePr/>
          <p:nvPr>
            <p:extLst>
              <p:ext uri="{D42A27DB-BD31-4B8C-83A1-F6EECF244321}">
                <p14:modId xmlns:p14="http://schemas.microsoft.com/office/powerpoint/2010/main" val="4279421103"/>
              </p:ext>
            </p:extLst>
          </p:nvPr>
        </p:nvGraphicFramePr>
        <p:xfrm>
          <a:off x="5967138" y="2019869"/>
          <a:ext cx="4985266" cy="2907972"/>
        </p:xfrm>
        <a:graphic>
          <a:graphicData uri="http://schemas.openxmlformats.org/drawingml/2006/chart">
            <c:chart xmlns:c="http://schemas.openxmlformats.org/drawingml/2006/chart" xmlns:r="http://schemas.openxmlformats.org/officeDocument/2006/relationships" r:id="rId2"/>
          </a:graphicData>
        </a:graphic>
      </p:graphicFrame>
      <p:sp>
        <p:nvSpPr>
          <p:cNvPr id="68" name="椭圆 67"/>
          <p:cNvSpPr/>
          <p:nvPr/>
        </p:nvSpPr>
        <p:spPr>
          <a:xfrm>
            <a:off x="6375804" y="2368449"/>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6837706" y="3490197"/>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7299608" y="3111399"/>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7766272" y="3310194"/>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8228174" y="4002780"/>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8687695" y="3961147"/>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9149597" y="3759099"/>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9613880" y="3726990"/>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10075782" y="3961147"/>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0538775" y="4028795"/>
            <a:ext cx="83266" cy="83266"/>
          </a:xfrm>
          <a:prstGeom prst="ellipse">
            <a:avLst/>
          </a:prstGeom>
          <a:solidFill>
            <a:schemeClr val="bg1"/>
          </a:solidFill>
          <a:ln>
            <a:solidFill>
              <a:srgbClr val="5CBC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p:cNvSpPr/>
          <p:nvPr/>
        </p:nvSpPr>
        <p:spPr>
          <a:xfrm>
            <a:off x="6096000" y="1587243"/>
            <a:ext cx="45719" cy="313899"/>
          </a:xfrm>
          <a:prstGeom prst="rect">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5CBC4B"/>
              </a:solidFill>
            </a:endParaRPr>
          </a:p>
        </p:txBody>
      </p:sp>
      <p:sp>
        <p:nvSpPr>
          <p:cNvPr id="2" name="矩形 1"/>
          <p:cNvSpPr/>
          <p:nvPr/>
        </p:nvSpPr>
        <p:spPr>
          <a:xfrm>
            <a:off x="1818988" y="1587243"/>
            <a:ext cx="3870183" cy="1421928"/>
          </a:xfrm>
          <a:prstGeom prst="rect">
            <a:avLst/>
          </a:prstGeom>
          <a:noFill/>
        </p:spPr>
        <p:txBody>
          <a:bodyPr wrap="square" rtlCol="0">
            <a:spAutoFit/>
          </a:bodyPr>
          <a:lstStyle/>
          <a:p>
            <a:pPr algn="just">
              <a:lnSpc>
                <a:spcPct val="120000"/>
              </a:lnSpc>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对于大学生在线学习选择的学习模式，统计结果如图</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所示。由数据整理统计及图</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可知，选择视频学习的的大学生占</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76.7%</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a:t>
            </a:r>
          </a:p>
        </p:txBody>
      </p:sp>
      <p:grpSp>
        <p:nvGrpSpPr>
          <p:cNvPr id="63" name="组合 62"/>
          <p:cNvGrpSpPr/>
          <p:nvPr/>
        </p:nvGrpSpPr>
        <p:grpSpPr>
          <a:xfrm>
            <a:off x="4171441" y="6327891"/>
            <a:ext cx="3849118" cy="223428"/>
            <a:chOff x="2194746" y="14730823"/>
            <a:chExt cx="3849118" cy="223428"/>
          </a:xfrm>
        </p:grpSpPr>
        <p:sp>
          <p:nvSpPr>
            <p:cNvPr id="64" name="椭圆 63"/>
            <p:cNvSpPr/>
            <p:nvPr/>
          </p:nvSpPr>
          <p:spPr>
            <a:xfrm>
              <a:off x="2557816" y="1473082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65" name="椭圆 64"/>
            <p:cNvSpPr/>
            <p:nvPr/>
          </p:nvSpPr>
          <p:spPr>
            <a:xfrm>
              <a:off x="292088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67" name="椭圆 66"/>
            <p:cNvSpPr/>
            <p:nvPr/>
          </p:nvSpPr>
          <p:spPr>
            <a:xfrm>
              <a:off x="328395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75" name="椭圆 74"/>
            <p:cNvSpPr/>
            <p:nvPr/>
          </p:nvSpPr>
          <p:spPr>
            <a:xfrm>
              <a:off x="364702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78" name="椭圆 77"/>
            <p:cNvSpPr/>
            <p:nvPr/>
          </p:nvSpPr>
          <p:spPr>
            <a:xfrm>
              <a:off x="401009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79" name="椭圆 78"/>
            <p:cNvSpPr/>
            <p:nvPr/>
          </p:nvSpPr>
          <p:spPr>
            <a:xfrm>
              <a:off x="4373166" y="1473583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80" name="椭圆 79"/>
            <p:cNvSpPr/>
            <p:nvPr/>
          </p:nvSpPr>
          <p:spPr>
            <a:xfrm>
              <a:off x="473623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81" name="椭圆 80"/>
            <p:cNvSpPr/>
            <p:nvPr/>
          </p:nvSpPr>
          <p:spPr>
            <a:xfrm>
              <a:off x="509930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82" name="椭圆 81"/>
            <p:cNvSpPr/>
            <p:nvPr/>
          </p:nvSpPr>
          <p:spPr>
            <a:xfrm>
              <a:off x="546237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83" name="椭圆 82"/>
            <p:cNvSpPr/>
            <p:nvPr/>
          </p:nvSpPr>
          <p:spPr>
            <a:xfrm>
              <a:off x="58254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84" name="椭圆 83"/>
            <p:cNvSpPr/>
            <p:nvPr/>
          </p:nvSpPr>
          <p:spPr>
            <a:xfrm>
              <a:off x="21947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spTree>
    <p:extLst>
      <p:ext uri="{BB962C8B-B14F-4D97-AF65-F5344CB8AC3E}">
        <p14:creationId xmlns:p14="http://schemas.microsoft.com/office/powerpoint/2010/main" val="2195089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93696" y="1053104"/>
            <a:ext cx="4819363" cy="5036949"/>
          </a:xfrm>
          <a:prstGeom prst="rect">
            <a:avLst/>
          </a:prstGeom>
          <a:pattFill prst="lt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dirty="0" smtClean="0"/>
              <a:t>女</a:t>
            </a:r>
            <a:endParaRPr lang="zh-CN" altLang="en-US" dirty="0"/>
          </a:p>
        </p:txBody>
      </p:sp>
      <p:sp>
        <p:nvSpPr>
          <p:cNvPr id="61" name="矩形 60"/>
          <p:cNvSpPr/>
          <p:nvPr/>
        </p:nvSpPr>
        <p:spPr>
          <a:xfrm>
            <a:off x="5958437" y="1389437"/>
            <a:ext cx="4889880" cy="4187530"/>
          </a:xfrm>
          <a:prstGeom prst="rect">
            <a:avLst/>
          </a:prstGeom>
          <a:solidFill>
            <a:schemeClr val="bg1"/>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aphicFrame>
        <p:nvGraphicFramePr>
          <p:cNvPr id="37" name="图表 36"/>
          <p:cNvGraphicFramePr/>
          <p:nvPr>
            <p:extLst>
              <p:ext uri="{D42A27DB-BD31-4B8C-83A1-F6EECF244321}">
                <p14:modId xmlns:p14="http://schemas.microsoft.com/office/powerpoint/2010/main" val="2392522578"/>
              </p:ext>
            </p:extLst>
          </p:nvPr>
        </p:nvGraphicFramePr>
        <p:xfrm>
          <a:off x="5747019" y="2450031"/>
          <a:ext cx="5207635" cy="2822575"/>
        </p:xfrm>
        <a:graphic>
          <a:graphicData uri="http://schemas.openxmlformats.org/drawingml/2006/chart">
            <c:chart xmlns:c="http://schemas.openxmlformats.org/drawingml/2006/chart" xmlns:r="http://schemas.openxmlformats.org/officeDocument/2006/relationships" r:id="rId2"/>
          </a:graphicData>
        </a:graphic>
      </p:graphicFrame>
      <p:sp>
        <p:nvSpPr>
          <p:cNvPr id="39" name="椭圆 38"/>
          <p:cNvSpPr/>
          <p:nvPr/>
        </p:nvSpPr>
        <p:spPr>
          <a:xfrm>
            <a:off x="8371184" y="2446796"/>
            <a:ext cx="247650" cy="237935"/>
          </a:xfrm>
          <a:prstGeom prst="ellipse">
            <a:avLst/>
          </a:prstGeom>
          <a:solidFill>
            <a:schemeClr val="bg1"/>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sz="500" dirty="0">
              <a:solidFill>
                <a:srgbClr val="FFC000"/>
              </a:solidFill>
            </a:endParaRPr>
          </a:p>
        </p:txBody>
      </p:sp>
      <p:cxnSp>
        <p:nvCxnSpPr>
          <p:cNvPr id="14" name="直接连接符 13"/>
          <p:cNvCxnSpPr/>
          <p:nvPr/>
        </p:nvCxnSpPr>
        <p:spPr>
          <a:xfrm>
            <a:off x="1869181" y="1430392"/>
            <a:ext cx="12243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758089" y="820533"/>
            <a:ext cx="723275" cy="757130"/>
          </a:xfrm>
          <a:prstGeom prst="rect">
            <a:avLst/>
          </a:prstGeom>
          <a:noFill/>
        </p:spPr>
        <p:txBody>
          <a:bodyPr wrap="none" rtlCol="0">
            <a:spAutoFit/>
          </a:bodyPr>
          <a:lstStyle/>
          <a:p>
            <a:pPr>
              <a:lnSpc>
                <a:spcPct val="120000"/>
              </a:lnSpc>
            </a:pPr>
            <a:r>
              <a:rPr lang="en-US" altLang="zh-CN" sz="3600" dirty="0" smtClean="0">
                <a:solidFill>
                  <a:srgbClr val="5CBC4B"/>
                </a:solidFill>
                <a:latin typeface="黑体" panose="02010609060101010101" pitchFamily="49" charset="-122"/>
                <a:ea typeface="黑体" panose="02010609060101010101" pitchFamily="49" charset="-122"/>
              </a:rPr>
              <a:t>6</a:t>
            </a:r>
            <a:r>
              <a:rPr lang="en-US" altLang="zh-CN" sz="2400" dirty="0" smtClean="0">
                <a:solidFill>
                  <a:srgbClr val="ABABAB"/>
                </a:solidFill>
                <a:latin typeface="黑体" panose="02010609060101010101" pitchFamily="49" charset="-122"/>
                <a:ea typeface="黑体" panose="02010609060101010101" pitchFamily="49" charset="-122"/>
              </a:rPr>
              <a:t>/8</a:t>
            </a:r>
            <a:endParaRPr lang="zh-CN" altLang="en-US" sz="2400" dirty="0">
              <a:solidFill>
                <a:srgbClr val="ABABAB"/>
              </a:solidFill>
              <a:latin typeface="黑体" panose="02010609060101010101" pitchFamily="49" charset="-122"/>
              <a:ea typeface="黑体" panose="02010609060101010101" pitchFamily="49" charset="-122"/>
            </a:endParaRPr>
          </a:p>
        </p:txBody>
      </p:sp>
      <p:grpSp>
        <p:nvGrpSpPr>
          <p:cNvPr id="32" name="组合 31"/>
          <p:cNvGrpSpPr/>
          <p:nvPr/>
        </p:nvGrpSpPr>
        <p:grpSpPr>
          <a:xfrm>
            <a:off x="1496222" y="-10586"/>
            <a:ext cx="407345" cy="454025"/>
            <a:chOff x="1500841" y="203199"/>
            <a:chExt cx="407345" cy="454025"/>
          </a:xfrm>
        </p:grpSpPr>
        <p:sp>
          <p:nvSpPr>
            <p:cNvPr id="33" name="任意多边形 32"/>
            <p:cNvSpPr/>
            <p:nvPr/>
          </p:nvSpPr>
          <p:spPr>
            <a:xfrm>
              <a:off x="1539875" y="203199"/>
              <a:ext cx="339725" cy="454025"/>
            </a:xfrm>
            <a:custGeom>
              <a:avLst/>
              <a:gdLst>
                <a:gd name="connsiteX0" fmla="*/ 0 w 339725"/>
                <a:gd name="connsiteY0" fmla="*/ 0 h 454025"/>
                <a:gd name="connsiteX1" fmla="*/ 0 w 339725"/>
                <a:gd name="connsiteY1" fmla="*/ 339725 h 454025"/>
                <a:gd name="connsiteX2" fmla="*/ 165100 w 339725"/>
                <a:gd name="connsiteY2" fmla="*/ 454025 h 454025"/>
                <a:gd name="connsiteX3" fmla="*/ 339725 w 339725"/>
                <a:gd name="connsiteY3" fmla="*/ 352425 h 454025"/>
                <a:gd name="connsiteX4" fmla="*/ 339725 w 339725"/>
                <a:gd name="connsiteY4" fmla="*/ 3175 h 454025"/>
                <a:gd name="connsiteX5" fmla="*/ 0 w 339725"/>
                <a:gd name="connsiteY5" fmla="*/ 0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725" h="454025">
                  <a:moveTo>
                    <a:pt x="0" y="0"/>
                  </a:moveTo>
                  <a:lnTo>
                    <a:pt x="0" y="339725"/>
                  </a:lnTo>
                  <a:lnTo>
                    <a:pt x="165100" y="454025"/>
                  </a:lnTo>
                  <a:lnTo>
                    <a:pt x="339725" y="352425"/>
                  </a:lnTo>
                  <a:lnTo>
                    <a:pt x="339725" y="3175"/>
                  </a:lnTo>
                  <a:lnTo>
                    <a:pt x="0" y="0"/>
                  </a:lnTo>
                  <a:close/>
                </a:path>
              </a:pathLst>
            </a:custGeom>
            <a:gradFill flip="none" rotWithShape="1">
              <a:gsLst>
                <a:gs pos="61000">
                  <a:srgbClr val="EF4F14"/>
                </a:gs>
                <a:gs pos="1000">
                  <a:srgbClr val="F3782D"/>
                </a:gs>
              </a:gsLst>
              <a:path path="circle">
                <a:fillToRect l="50000" t="50000" r="50000" b="50000"/>
              </a:path>
              <a:tileRect/>
            </a:gradFill>
            <a:ln>
              <a:noFill/>
            </a:ln>
            <a:effectLst>
              <a:outerShdw blurRad="508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4" name="文本框 33"/>
            <p:cNvSpPr txBox="1"/>
            <p:nvPr/>
          </p:nvSpPr>
          <p:spPr>
            <a:xfrm>
              <a:off x="1500841" y="364870"/>
              <a:ext cx="407345" cy="227563"/>
            </a:xfrm>
            <a:prstGeom prst="rect">
              <a:avLst/>
            </a:prstGeom>
            <a:noFill/>
          </p:spPr>
          <p:txBody>
            <a:bodyPr wrap="square" rtlCol="0">
              <a:spAutoFit/>
            </a:bodyPr>
            <a:lstStyle/>
            <a:p>
              <a:pPr algn="dist">
                <a:lnSpc>
                  <a:spcPct val="120000"/>
                </a:lnSpc>
              </a:pPr>
              <a:r>
                <a:rPr lang="zh-CN" altLang="en-US" sz="800" dirty="0" smtClean="0">
                  <a:solidFill>
                    <a:schemeClr val="bg1">
                      <a:lumMod val="95000"/>
                    </a:schemeClr>
                  </a:solidFill>
                  <a:latin typeface="微软雅黑" panose="020B0503020204020204" pitchFamily="34" charset="-122"/>
                  <a:ea typeface="微软雅黑" panose="020B0503020204020204" pitchFamily="34" charset="-122"/>
                </a:rPr>
                <a:t>论点</a:t>
              </a:r>
              <a:endParaRPr lang="zh-CN" altLang="en-US" sz="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5" name="文本框 34"/>
          <p:cNvSpPr txBox="1"/>
          <p:nvPr/>
        </p:nvSpPr>
        <p:spPr>
          <a:xfrm>
            <a:off x="1932153" y="43429"/>
            <a:ext cx="2492990" cy="424732"/>
          </a:xfrm>
          <a:prstGeom prst="rect">
            <a:avLst/>
          </a:prstGeom>
          <a:noFill/>
        </p:spPr>
        <p:txBody>
          <a:bodyPr wrap="none" rtlCol="0">
            <a:spAutoFit/>
          </a:bodyPr>
          <a:lstStyle/>
          <a:p>
            <a:pPr>
              <a:lnSpc>
                <a:spcPct val="120000"/>
              </a:lnSpc>
            </a:pPr>
            <a:r>
              <a:rPr lang="zh-CN" altLang="en-US" dirty="0" smtClean="0">
                <a:solidFill>
                  <a:schemeClr val="bg1">
                    <a:lumMod val="95000"/>
                  </a:schemeClr>
                </a:solidFill>
                <a:latin typeface="微软雅黑" panose="020B0503020204020204" pitchFamily="34" charset="-122"/>
                <a:ea typeface="微软雅黑" panose="020B0503020204020204" pitchFamily="34" charset="-122"/>
              </a:rPr>
              <a:t>在线学习单次学习时长</a:t>
            </a:r>
            <a:endParaRPr lang="zh-CN" altLang="en-US"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6" name="Freeform 96"/>
          <p:cNvSpPr>
            <a:spLocks noEditPoints="1"/>
          </p:cNvSpPr>
          <p:nvPr/>
        </p:nvSpPr>
        <p:spPr bwMode="auto">
          <a:xfrm>
            <a:off x="1580800" y="46302"/>
            <a:ext cx="238188" cy="127847"/>
          </a:xfrm>
          <a:custGeom>
            <a:avLst/>
            <a:gdLst>
              <a:gd name="T0" fmla="*/ 372 w 380"/>
              <a:gd name="T1" fmla="*/ 188 h 204"/>
              <a:gd name="T2" fmla="*/ 353 w 380"/>
              <a:gd name="T3" fmla="*/ 188 h 204"/>
              <a:gd name="T4" fmla="*/ 217 w 380"/>
              <a:gd name="T5" fmla="*/ 32 h 204"/>
              <a:gd name="T6" fmla="*/ 217 w 380"/>
              <a:gd name="T7" fmla="*/ 26 h 204"/>
              <a:gd name="T8" fmla="*/ 191 w 380"/>
              <a:gd name="T9" fmla="*/ 0 h 204"/>
              <a:gd name="T10" fmla="*/ 165 w 380"/>
              <a:gd name="T11" fmla="*/ 26 h 204"/>
              <a:gd name="T12" fmla="*/ 166 w 380"/>
              <a:gd name="T13" fmla="*/ 32 h 204"/>
              <a:gd name="T14" fmla="*/ 29 w 380"/>
              <a:gd name="T15" fmla="*/ 188 h 204"/>
              <a:gd name="T16" fmla="*/ 8 w 380"/>
              <a:gd name="T17" fmla="*/ 188 h 204"/>
              <a:gd name="T18" fmla="*/ 0 w 380"/>
              <a:gd name="T19" fmla="*/ 196 h 204"/>
              <a:gd name="T20" fmla="*/ 8 w 380"/>
              <a:gd name="T21" fmla="*/ 204 h 204"/>
              <a:gd name="T22" fmla="*/ 372 w 380"/>
              <a:gd name="T23" fmla="*/ 204 h 204"/>
              <a:gd name="T24" fmla="*/ 380 w 380"/>
              <a:gd name="T25" fmla="*/ 196 h 204"/>
              <a:gd name="T26" fmla="*/ 372 w 380"/>
              <a:gd name="T27" fmla="*/ 188 h 204"/>
              <a:gd name="T28" fmla="*/ 191 w 380"/>
              <a:gd name="T29" fmla="*/ 16 h 204"/>
              <a:gd name="T30" fmla="*/ 201 w 380"/>
              <a:gd name="T31" fmla="*/ 26 h 204"/>
              <a:gd name="T32" fmla="*/ 201 w 380"/>
              <a:gd name="T33" fmla="*/ 30 h 204"/>
              <a:gd name="T34" fmla="*/ 191 w 380"/>
              <a:gd name="T35" fmla="*/ 30 h 204"/>
              <a:gd name="T36" fmla="*/ 182 w 380"/>
              <a:gd name="T37" fmla="*/ 30 h 204"/>
              <a:gd name="T38" fmla="*/ 181 w 380"/>
              <a:gd name="T39" fmla="*/ 26 h 204"/>
              <a:gd name="T40" fmla="*/ 191 w 380"/>
              <a:gd name="T41" fmla="*/ 16 h 204"/>
              <a:gd name="T42" fmla="*/ 191 w 380"/>
              <a:gd name="T43" fmla="*/ 46 h 204"/>
              <a:gd name="T44" fmla="*/ 337 w 380"/>
              <a:gd name="T45" fmla="*/ 188 h 204"/>
              <a:gd name="T46" fmla="*/ 45 w 380"/>
              <a:gd name="T47" fmla="*/ 188 h 204"/>
              <a:gd name="T48" fmla="*/ 191 w 380"/>
              <a:gd name="T4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204">
                <a:moveTo>
                  <a:pt x="372" y="188"/>
                </a:moveTo>
                <a:cubicBezTo>
                  <a:pt x="353" y="188"/>
                  <a:pt x="353" y="188"/>
                  <a:pt x="353" y="188"/>
                </a:cubicBezTo>
                <a:cubicBezTo>
                  <a:pt x="351" y="109"/>
                  <a:pt x="293" y="44"/>
                  <a:pt x="217" y="32"/>
                </a:cubicBezTo>
                <a:cubicBezTo>
                  <a:pt x="217" y="30"/>
                  <a:pt x="217" y="28"/>
                  <a:pt x="217" y="26"/>
                </a:cubicBezTo>
                <a:cubicBezTo>
                  <a:pt x="217" y="12"/>
                  <a:pt x="206" y="0"/>
                  <a:pt x="191" y="0"/>
                </a:cubicBezTo>
                <a:cubicBezTo>
                  <a:pt x="177" y="0"/>
                  <a:pt x="165" y="12"/>
                  <a:pt x="165" y="26"/>
                </a:cubicBezTo>
                <a:cubicBezTo>
                  <a:pt x="165" y="28"/>
                  <a:pt x="165" y="30"/>
                  <a:pt x="166" y="32"/>
                </a:cubicBezTo>
                <a:cubicBezTo>
                  <a:pt x="90" y="44"/>
                  <a:pt x="31" y="109"/>
                  <a:pt x="29" y="188"/>
                </a:cubicBezTo>
                <a:cubicBezTo>
                  <a:pt x="8" y="188"/>
                  <a:pt x="8" y="188"/>
                  <a:pt x="8" y="188"/>
                </a:cubicBezTo>
                <a:cubicBezTo>
                  <a:pt x="4" y="188"/>
                  <a:pt x="0" y="191"/>
                  <a:pt x="0" y="196"/>
                </a:cubicBezTo>
                <a:cubicBezTo>
                  <a:pt x="0" y="200"/>
                  <a:pt x="4" y="204"/>
                  <a:pt x="8" y="204"/>
                </a:cubicBezTo>
                <a:cubicBezTo>
                  <a:pt x="372" y="204"/>
                  <a:pt x="372" y="204"/>
                  <a:pt x="372" y="204"/>
                </a:cubicBezTo>
                <a:cubicBezTo>
                  <a:pt x="376" y="204"/>
                  <a:pt x="380" y="200"/>
                  <a:pt x="380" y="196"/>
                </a:cubicBezTo>
                <a:cubicBezTo>
                  <a:pt x="380" y="191"/>
                  <a:pt x="376" y="188"/>
                  <a:pt x="372" y="188"/>
                </a:cubicBezTo>
                <a:moveTo>
                  <a:pt x="191" y="16"/>
                </a:moveTo>
                <a:cubicBezTo>
                  <a:pt x="197" y="16"/>
                  <a:pt x="201" y="21"/>
                  <a:pt x="201" y="26"/>
                </a:cubicBezTo>
                <a:cubicBezTo>
                  <a:pt x="201" y="28"/>
                  <a:pt x="201" y="29"/>
                  <a:pt x="201" y="30"/>
                </a:cubicBezTo>
                <a:cubicBezTo>
                  <a:pt x="197" y="30"/>
                  <a:pt x="194" y="30"/>
                  <a:pt x="191" y="30"/>
                </a:cubicBezTo>
                <a:cubicBezTo>
                  <a:pt x="188" y="30"/>
                  <a:pt x="185" y="30"/>
                  <a:pt x="182" y="30"/>
                </a:cubicBezTo>
                <a:cubicBezTo>
                  <a:pt x="181" y="29"/>
                  <a:pt x="181" y="28"/>
                  <a:pt x="181" y="26"/>
                </a:cubicBezTo>
                <a:cubicBezTo>
                  <a:pt x="181" y="21"/>
                  <a:pt x="186" y="16"/>
                  <a:pt x="191" y="16"/>
                </a:cubicBezTo>
                <a:moveTo>
                  <a:pt x="191" y="46"/>
                </a:moveTo>
                <a:cubicBezTo>
                  <a:pt x="270" y="46"/>
                  <a:pt x="335" y="109"/>
                  <a:pt x="337" y="188"/>
                </a:cubicBezTo>
                <a:cubicBezTo>
                  <a:pt x="45" y="188"/>
                  <a:pt x="45" y="188"/>
                  <a:pt x="45" y="188"/>
                </a:cubicBezTo>
                <a:cubicBezTo>
                  <a:pt x="47" y="109"/>
                  <a:pt x="112" y="46"/>
                  <a:pt x="191" y="46"/>
                </a:cubicBezTo>
              </a:path>
            </a:pathLst>
          </a:custGeom>
          <a:solidFill>
            <a:srgbClr val="C9270D"/>
          </a:solidFill>
          <a:ln w="9525">
            <a:solidFill>
              <a:srgbClr val="C9270D"/>
            </a:solidFill>
            <a:round/>
            <a:headEnd/>
            <a:tailEnd/>
          </a:ln>
          <a:effectLst>
            <a:innerShdw blurRad="12700">
              <a:prstClr val="black">
                <a:alpha val="43000"/>
              </a:prstClr>
            </a:innerShdw>
          </a:effectLst>
        </p:spPr>
        <p:txBody>
          <a:bodyPr vert="horz" wrap="square" lIns="91440" tIns="45720" rIns="91440" bIns="45720" numCol="1" anchor="t" anchorCtr="0" compatLnSpc="1">
            <a:prstTxWarp prst="textNoShape">
              <a:avLst/>
            </a:prstTxWarp>
          </a:bodyPr>
          <a:lstStyle/>
          <a:p>
            <a:pPr>
              <a:lnSpc>
                <a:spcPct val="120000"/>
              </a:lnSpc>
            </a:pPr>
            <a:endParaRPr lang="zh-CN" altLang="en-US"/>
          </a:p>
        </p:txBody>
      </p:sp>
      <p:sp>
        <p:nvSpPr>
          <p:cNvPr id="154" name="矩形 153"/>
          <p:cNvSpPr/>
          <p:nvPr/>
        </p:nvSpPr>
        <p:spPr>
          <a:xfrm>
            <a:off x="6095999" y="1587243"/>
            <a:ext cx="4717059" cy="523220"/>
          </a:xfrm>
          <a:prstGeom prst="rect">
            <a:avLst/>
          </a:prstGeom>
          <a:noFill/>
        </p:spPr>
        <p:txBody>
          <a:bodyPr wrap="square" rtlCol="0">
            <a:spAutoFit/>
          </a:bodyPr>
          <a:lstStyle/>
          <a:p>
            <a:pPr algn="ctr">
              <a:defRPr sz="1400" b="0" i="0" u="none" strike="noStrike" kern="1200" spc="0" baseline="0">
                <a:solidFill>
                  <a:prstClr val="black">
                    <a:lumMod val="65000"/>
                    <a:lumOff val="35000"/>
                  </a:prstClr>
                </a:solidFill>
                <a:latin typeface="微软雅黑" panose="020B0503020204020204" pitchFamily="34" charset="-122"/>
                <a:ea typeface="微软雅黑" panose="020B0503020204020204" pitchFamily="34" charset="-122"/>
                <a:cs typeface="+mn-cs"/>
              </a:defRPr>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假如你会在线学习，您估计自己倾向一次看多长时间的在线教育视频？</a:t>
            </a:r>
          </a:p>
        </p:txBody>
      </p:sp>
      <p:sp>
        <p:nvSpPr>
          <p:cNvPr id="87" name="矩形 86"/>
          <p:cNvSpPr/>
          <p:nvPr/>
        </p:nvSpPr>
        <p:spPr>
          <a:xfrm>
            <a:off x="6096000" y="1587243"/>
            <a:ext cx="45719" cy="313899"/>
          </a:xfrm>
          <a:prstGeom prst="rect">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5CBC4B"/>
              </a:solidFill>
            </a:endParaRPr>
          </a:p>
        </p:txBody>
      </p:sp>
      <p:sp>
        <p:nvSpPr>
          <p:cNvPr id="2" name="矩形 1"/>
          <p:cNvSpPr/>
          <p:nvPr/>
        </p:nvSpPr>
        <p:spPr>
          <a:xfrm>
            <a:off x="1818988" y="1587243"/>
            <a:ext cx="3870183" cy="2058577"/>
          </a:xfrm>
          <a:prstGeom prst="rect">
            <a:avLst/>
          </a:prstGeom>
          <a:noFill/>
        </p:spPr>
        <p:txBody>
          <a:bodyPr wrap="square" rtlCol="0">
            <a:spAutoFit/>
          </a:bodyPr>
          <a:lstStyle/>
          <a:p>
            <a:pPr algn="just">
              <a:lnSpc>
                <a:spcPct val="120000"/>
              </a:lnSpc>
            </a:pP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对于大学生单次在线学习看教育视频时长，统计结果如图</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所示。由图可知，大学生单次学习时长在一小时以内的占</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89%</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，而学习时长</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15~60min</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占所有调查者的</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73%</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，占一小时以内大学生的</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82.0%</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a:t>
            </a:r>
          </a:p>
        </p:txBody>
      </p:sp>
      <p:sp>
        <p:nvSpPr>
          <p:cNvPr id="38" name="文本框 1"/>
          <p:cNvSpPr txBox="1"/>
          <p:nvPr/>
        </p:nvSpPr>
        <p:spPr>
          <a:xfrm>
            <a:off x="8054396" y="2308269"/>
            <a:ext cx="343900" cy="2360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1100" dirty="0" smtClean="0">
                <a:solidFill>
                  <a:srgbClr val="70AD47"/>
                </a:solidFill>
              </a:rPr>
              <a:t>2%</a:t>
            </a:r>
            <a:endParaRPr lang="zh-CN" altLang="en-US" sz="1100" dirty="0">
              <a:solidFill>
                <a:srgbClr val="70AD47"/>
              </a:solidFill>
            </a:endParaRPr>
          </a:p>
        </p:txBody>
      </p:sp>
      <p:sp>
        <p:nvSpPr>
          <p:cNvPr id="40" name="文本框 1"/>
          <p:cNvSpPr txBox="1"/>
          <p:nvPr/>
        </p:nvSpPr>
        <p:spPr>
          <a:xfrm>
            <a:off x="8323059" y="2448721"/>
            <a:ext cx="343900" cy="2360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1100" dirty="0" smtClean="0">
                <a:solidFill>
                  <a:srgbClr val="5B9BD5"/>
                </a:solidFill>
              </a:rPr>
              <a:t>4%</a:t>
            </a:r>
            <a:endParaRPr lang="zh-CN" altLang="en-US" sz="1100" dirty="0">
              <a:solidFill>
                <a:srgbClr val="5B9BD5"/>
              </a:solidFill>
            </a:endParaRPr>
          </a:p>
        </p:txBody>
      </p:sp>
      <p:cxnSp>
        <p:nvCxnSpPr>
          <p:cNvPr id="16" name="直接箭头连接符 15"/>
          <p:cNvCxnSpPr/>
          <p:nvPr/>
        </p:nvCxnSpPr>
        <p:spPr>
          <a:xfrm>
            <a:off x="8233011" y="2511483"/>
            <a:ext cx="41923" cy="101551"/>
          </a:xfrm>
          <a:prstGeom prst="straightConnector1">
            <a:avLst/>
          </a:prstGeom>
          <a:ln>
            <a:solidFill>
              <a:srgbClr val="70AD47"/>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4171441" y="6319095"/>
            <a:ext cx="3849118" cy="223428"/>
            <a:chOff x="2194746" y="14730823"/>
            <a:chExt cx="3849118" cy="223428"/>
          </a:xfrm>
        </p:grpSpPr>
        <p:sp>
          <p:nvSpPr>
            <p:cNvPr id="31" name="椭圆 30"/>
            <p:cNvSpPr/>
            <p:nvPr/>
          </p:nvSpPr>
          <p:spPr>
            <a:xfrm>
              <a:off x="2557816" y="1473082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41" name="椭圆 40"/>
            <p:cNvSpPr/>
            <p:nvPr/>
          </p:nvSpPr>
          <p:spPr>
            <a:xfrm>
              <a:off x="292088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42" name="椭圆 41"/>
            <p:cNvSpPr/>
            <p:nvPr/>
          </p:nvSpPr>
          <p:spPr>
            <a:xfrm>
              <a:off x="328395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43" name="椭圆 42"/>
            <p:cNvSpPr/>
            <p:nvPr/>
          </p:nvSpPr>
          <p:spPr>
            <a:xfrm>
              <a:off x="364702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55" name="椭圆 54"/>
            <p:cNvSpPr/>
            <p:nvPr/>
          </p:nvSpPr>
          <p:spPr>
            <a:xfrm>
              <a:off x="401009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56" name="椭圆 55"/>
            <p:cNvSpPr/>
            <p:nvPr/>
          </p:nvSpPr>
          <p:spPr>
            <a:xfrm>
              <a:off x="437316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57" name="椭圆 56"/>
            <p:cNvSpPr/>
            <p:nvPr/>
          </p:nvSpPr>
          <p:spPr>
            <a:xfrm>
              <a:off x="4736236" y="1473583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58" name="椭圆 57"/>
            <p:cNvSpPr/>
            <p:nvPr/>
          </p:nvSpPr>
          <p:spPr>
            <a:xfrm>
              <a:off x="509930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60" name="椭圆 59"/>
            <p:cNvSpPr/>
            <p:nvPr/>
          </p:nvSpPr>
          <p:spPr>
            <a:xfrm>
              <a:off x="546237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62" name="椭圆 61"/>
            <p:cNvSpPr/>
            <p:nvPr/>
          </p:nvSpPr>
          <p:spPr>
            <a:xfrm>
              <a:off x="58254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63" name="椭圆 62"/>
            <p:cNvSpPr/>
            <p:nvPr/>
          </p:nvSpPr>
          <p:spPr>
            <a:xfrm>
              <a:off x="21947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spTree>
    <p:extLst>
      <p:ext uri="{BB962C8B-B14F-4D97-AF65-F5344CB8AC3E}">
        <p14:creationId xmlns:p14="http://schemas.microsoft.com/office/powerpoint/2010/main" val="2015897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93696" y="1053104"/>
            <a:ext cx="4819363" cy="5036949"/>
          </a:xfrm>
          <a:prstGeom prst="rect">
            <a:avLst/>
          </a:prstGeom>
          <a:pattFill prst="ltUpDiag">
            <a:fgClr>
              <a:schemeClr val="bg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dirty="0" smtClean="0"/>
              <a:t>女</a:t>
            </a:r>
            <a:endParaRPr lang="zh-CN" altLang="en-US" dirty="0"/>
          </a:p>
        </p:txBody>
      </p:sp>
      <p:sp>
        <p:nvSpPr>
          <p:cNvPr id="61" name="矩形 60"/>
          <p:cNvSpPr/>
          <p:nvPr/>
        </p:nvSpPr>
        <p:spPr>
          <a:xfrm>
            <a:off x="5958437" y="1389437"/>
            <a:ext cx="4889880" cy="4187530"/>
          </a:xfrm>
          <a:prstGeom prst="rect">
            <a:avLst/>
          </a:prstGeom>
          <a:solidFill>
            <a:schemeClr val="bg1"/>
          </a:solidFill>
          <a:ln w="127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14" name="直接连接符 13"/>
          <p:cNvCxnSpPr/>
          <p:nvPr/>
        </p:nvCxnSpPr>
        <p:spPr>
          <a:xfrm>
            <a:off x="1869181" y="1430392"/>
            <a:ext cx="12243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758089" y="820533"/>
            <a:ext cx="723275" cy="757130"/>
          </a:xfrm>
          <a:prstGeom prst="rect">
            <a:avLst/>
          </a:prstGeom>
          <a:noFill/>
        </p:spPr>
        <p:txBody>
          <a:bodyPr wrap="none" rtlCol="0">
            <a:spAutoFit/>
          </a:bodyPr>
          <a:lstStyle/>
          <a:p>
            <a:pPr>
              <a:lnSpc>
                <a:spcPct val="120000"/>
              </a:lnSpc>
            </a:pPr>
            <a:r>
              <a:rPr lang="en-US" altLang="zh-CN" sz="3600" dirty="0" smtClean="0">
                <a:solidFill>
                  <a:srgbClr val="5CBC4B"/>
                </a:solidFill>
                <a:latin typeface="黑体" panose="02010609060101010101" pitchFamily="49" charset="-122"/>
                <a:ea typeface="黑体" panose="02010609060101010101" pitchFamily="49" charset="-122"/>
              </a:rPr>
              <a:t>7</a:t>
            </a:r>
            <a:r>
              <a:rPr lang="en-US" altLang="zh-CN" sz="2400" dirty="0" smtClean="0">
                <a:solidFill>
                  <a:srgbClr val="ABABAB"/>
                </a:solidFill>
                <a:latin typeface="黑体" panose="02010609060101010101" pitchFamily="49" charset="-122"/>
                <a:ea typeface="黑体" panose="02010609060101010101" pitchFamily="49" charset="-122"/>
              </a:rPr>
              <a:t>/8</a:t>
            </a:r>
            <a:endParaRPr lang="zh-CN" altLang="en-US" sz="2400" dirty="0">
              <a:solidFill>
                <a:srgbClr val="ABABAB"/>
              </a:solidFill>
              <a:latin typeface="黑体" panose="02010609060101010101" pitchFamily="49" charset="-122"/>
              <a:ea typeface="黑体" panose="02010609060101010101" pitchFamily="49" charset="-122"/>
            </a:endParaRPr>
          </a:p>
        </p:txBody>
      </p:sp>
      <p:grpSp>
        <p:nvGrpSpPr>
          <p:cNvPr id="32" name="组合 31"/>
          <p:cNvGrpSpPr/>
          <p:nvPr/>
        </p:nvGrpSpPr>
        <p:grpSpPr>
          <a:xfrm>
            <a:off x="1496222" y="-10586"/>
            <a:ext cx="407345" cy="454025"/>
            <a:chOff x="1500841" y="203199"/>
            <a:chExt cx="407345" cy="454025"/>
          </a:xfrm>
        </p:grpSpPr>
        <p:sp>
          <p:nvSpPr>
            <p:cNvPr id="33" name="任意多边形 32"/>
            <p:cNvSpPr/>
            <p:nvPr/>
          </p:nvSpPr>
          <p:spPr>
            <a:xfrm>
              <a:off x="1539875" y="203199"/>
              <a:ext cx="339725" cy="454025"/>
            </a:xfrm>
            <a:custGeom>
              <a:avLst/>
              <a:gdLst>
                <a:gd name="connsiteX0" fmla="*/ 0 w 339725"/>
                <a:gd name="connsiteY0" fmla="*/ 0 h 454025"/>
                <a:gd name="connsiteX1" fmla="*/ 0 w 339725"/>
                <a:gd name="connsiteY1" fmla="*/ 339725 h 454025"/>
                <a:gd name="connsiteX2" fmla="*/ 165100 w 339725"/>
                <a:gd name="connsiteY2" fmla="*/ 454025 h 454025"/>
                <a:gd name="connsiteX3" fmla="*/ 339725 w 339725"/>
                <a:gd name="connsiteY3" fmla="*/ 352425 h 454025"/>
                <a:gd name="connsiteX4" fmla="*/ 339725 w 339725"/>
                <a:gd name="connsiteY4" fmla="*/ 3175 h 454025"/>
                <a:gd name="connsiteX5" fmla="*/ 0 w 339725"/>
                <a:gd name="connsiteY5" fmla="*/ 0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725" h="454025">
                  <a:moveTo>
                    <a:pt x="0" y="0"/>
                  </a:moveTo>
                  <a:lnTo>
                    <a:pt x="0" y="339725"/>
                  </a:lnTo>
                  <a:lnTo>
                    <a:pt x="165100" y="454025"/>
                  </a:lnTo>
                  <a:lnTo>
                    <a:pt x="339725" y="352425"/>
                  </a:lnTo>
                  <a:lnTo>
                    <a:pt x="339725" y="3175"/>
                  </a:lnTo>
                  <a:lnTo>
                    <a:pt x="0" y="0"/>
                  </a:lnTo>
                  <a:close/>
                </a:path>
              </a:pathLst>
            </a:custGeom>
            <a:gradFill flip="none" rotWithShape="1">
              <a:gsLst>
                <a:gs pos="61000">
                  <a:srgbClr val="EF4F14"/>
                </a:gs>
                <a:gs pos="1000">
                  <a:srgbClr val="F3782D"/>
                </a:gs>
              </a:gsLst>
              <a:path path="circle">
                <a:fillToRect l="50000" t="50000" r="50000" b="50000"/>
              </a:path>
              <a:tileRect/>
            </a:gradFill>
            <a:ln>
              <a:noFill/>
            </a:ln>
            <a:effectLst>
              <a:outerShdw blurRad="508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4" name="文本框 33"/>
            <p:cNvSpPr txBox="1"/>
            <p:nvPr/>
          </p:nvSpPr>
          <p:spPr>
            <a:xfrm>
              <a:off x="1500841" y="364870"/>
              <a:ext cx="407345" cy="227563"/>
            </a:xfrm>
            <a:prstGeom prst="rect">
              <a:avLst/>
            </a:prstGeom>
            <a:noFill/>
          </p:spPr>
          <p:txBody>
            <a:bodyPr wrap="square" rtlCol="0">
              <a:spAutoFit/>
            </a:bodyPr>
            <a:lstStyle/>
            <a:p>
              <a:pPr algn="dist">
                <a:lnSpc>
                  <a:spcPct val="120000"/>
                </a:lnSpc>
              </a:pPr>
              <a:r>
                <a:rPr lang="zh-CN" altLang="en-US" sz="800" dirty="0" smtClean="0">
                  <a:solidFill>
                    <a:schemeClr val="bg1">
                      <a:lumMod val="95000"/>
                    </a:schemeClr>
                  </a:solidFill>
                  <a:latin typeface="微软雅黑" panose="020B0503020204020204" pitchFamily="34" charset="-122"/>
                  <a:ea typeface="微软雅黑" panose="020B0503020204020204" pitchFamily="34" charset="-122"/>
                </a:rPr>
                <a:t>论点</a:t>
              </a:r>
              <a:endParaRPr lang="zh-CN" altLang="en-US" sz="800" dirty="0">
                <a:solidFill>
                  <a:schemeClr val="bg1">
                    <a:lumMod val="95000"/>
                  </a:schemeClr>
                </a:solidFill>
                <a:latin typeface="微软雅黑" panose="020B0503020204020204" pitchFamily="34" charset="-122"/>
                <a:ea typeface="微软雅黑" panose="020B0503020204020204" pitchFamily="34" charset="-122"/>
              </a:endParaRPr>
            </a:p>
          </p:txBody>
        </p:sp>
      </p:grpSp>
      <p:sp>
        <p:nvSpPr>
          <p:cNvPr id="35" name="文本框 34"/>
          <p:cNvSpPr txBox="1"/>
          <p:nvPr/>
        </p:nvSpPr>
        <p:spPr>
          <a:xfrm>
            <a:off x="1932153" y="43429"/>
            <a:ext cx="2954655" cy="369332"/>
          </a:xfrm>
          <a:prstGeom prst="rect">
            <a:avLst/>
          </a:prstGeom>
          <a:noFill/>
        </p:spPr>
        <p:txBody>
          <a:bodyPr wrap="none" rtlCol="0">
            <a:spAutoFit/>
          </a:bodyPr>
          <a:lstStyle/>
          <a:p>
            <a:r>
              <a:rPr lang="zh-CN" altLang="en-US" dirty="0">
                <a:solidFill>
                  <a:schemeClr val="bg1">
                    <a:lumMod val="95000"/>
                  </a:schemeClr>
                </a:solidFill>
                <a:latin typeface="微软雅黑" panose="020B0503020204020204" pitchFamily="34" charset="-122"/>
                <a:ea typeface="微软雅黑" panose="020B0503020204020204" pitchFamily="34" charset="-122"/>
              </a:rPr>
              <a:t>在线学习单次及每周总时长</a:t>
            </a:r>
          </a:p>
        </p:txBody>
      </p:sp>
      <p:sp>
        <p:nvSpPr>
          <p:cNvPr id="36" name="Freeform 96"/>
          <p:cNvSpPr>
            <a:spLocks noEditPoints="1"/>
          </p:cNvSpPr>
          <p:nvPr/>
        </p:nvSpPr>
        <p:spPr bwMode="auto">
          <a:xfrm>
            <a:off x="1580800" y="46302"/>
            <a:ext cx="238188" cy="127847"/>
          </a:xfrm>
          <a:custGeom>
            <a:avLst/>
            <a:gdLst>
              <a:gd name="T0" fmla="*/ 372 w 380"/>
              <a:gd name="T1" fmla="*/ 188 h 204"/>
              <a:gd name="T2" fmla="*/ 353 w 380"/>
              <a:gd name="T3" fmla="*/ 188 h 204"/>
              <a:gd name="T4" fmla="*/ 217 w 380"/>
              <a:gd name="T5" fmla="*/ 32 h 204"/>
              <a:gd name="T6" fmla="*/ 217 w 380"/>
              <a:gd name="T7" fmla="*/ 26 h 204"/>
              <a:gd name="T8" fmla="*/ 191 w 380"/>
              <a:gd name="T9" fmla="*/ 0 h 204"/>
              <a:gd name="T10" fmla="*/ 165 w 380"/>
              <a:gd name="T11" fmla="*/ 26 h 204"/>
              <a:gd name="T12" fmla="*/ 166 w 380"/>
              <a:gd name="T13" fmla="*/ 32 h 204"/>
              <a:gd name="T14" fmla="*/ 29 w 380"/>
              <a:gd name="T15" fmla="*/ 188 h 204"/>
              <a:gd name="T16" fmla="*/ 8 w 380"/>
              <a:gd name="T17" fmla="*/ 188 h 204"/>
              <a:gd name="T18" fmla="*/ 0 w 380"/>
              <a:gd name="T19" fmla="*/ 196 h 204"/>
              <a:gd name="T20" fmla="*/ 8 w 380"/>
              <a:gd name="T21" fmla="*/ 204 h 204"/>
              <a:gd name="T22" fmla="*/ 372 w 380"/>
              <a:gd name="T23" fmla="*/ 204 h 204"/>
              <a:gd name="T24" fmla="*/ 380 w 380"/>
              <a:gd name="T25" fmla="*/ 196 h 204"/>
              <a:gd name="T26" fmla="*/ 372 w 380"/>
              <a:gd name="T27" fmla="*/ 188 h 204"/>
              <a:gd name="T28" fmla="*/ 191 w 380"/>
              <a:gd name="T29" fmla="*/ 16 h 204"/>
              <a:gd name="T30" fmla="*/ 201 w 380"/>
              <a:gd name="T31" fmla="*/ 26 h 204"/>
              <a:gd name="T32" fmla="*/ 201 w 380"/>
              <a:gd name="T33" fmla="*/ 30 h 204"/>
              <a:gd name="T34" fmla="*/ 191 w 380"/>
              <a:gd name="T35" fmla="*/ 30 h 204"/>
              <a:gd name="T36" fmla="*/ 182 w 380"/>
              <a:gd name="T37" fmla="*/ 30 h 204"/>
              <a:gd name="T38" fmla="*/ 181 w 380"/>
              <a:gd name="T39" fmla="*/ 26 h 204"/>
              <a:gd name="T40" fmla="*/ 191 w 380"/>
              <a:gd name="T41" fmla="*/ 16 h 204"/>
              <a:gd name="T42" fmla="*/ 191 w 380"/>
              <a:gd name="T43" fmla="*/ 46 h 204"/>
              <a:gd name="T44" fmla="*/ 337 w 380"/>
              <a:gd name="T45" fmla="*/ 188 h 204"/>
              <a:gd name="T46" fmla="*/ 45 w 380"/>
              <a:gd name="T47" fmla="*/ 188 h 204"/>
              <a:gd name="T48" fmla="*/ 191 w 380"/>
              <a:gd name="T49" fmla="*/ 4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0" h="204">
                <a:moveTo>
                  <a:pt x="372" y="188"/>
                </a:moveTo>
                <a:cubicBezTo>
                  <a:pt x="353" y="188"/>
                  <a:pt x="353" y="188"/>
                  <a:pt x="353" y="188"/>
                </a:cubicBezTo>
                <a:cubicBezTo>
                  <a:pt x="351" y="109"/>
                  <a:pt x="293" y="44"/>
                  <a:pt x="217" y="32"/>
                </a:cubicBezTo>
                <a:cubicBezTo>
                  <a:pt x="217" y="30"/>
                  <a:pt x="217" y="28"/>
                  <a:pt x="217" y="26"/>
                </a:cubicBezTo>
                <a:cubicBezTo>
                  <a:pt x="217" y="12"/>
                  <a:pt x="206" y="0"/>
                  <a:pt x="191" y="0"/>
                </a:cubicBezTo>
                <a:cubicBezTo>
                  <a:pt x="177" y="0"/>
                  <a:pt x="165" y="12"/>
                  <a:pt x="165" y="26"/>
                </a:cubicBezTo>
                <a:cubicBezTo>
                  <a:pt x="165" y="28"/>
                  <a:pt x="165" y="30"/>
                  <a:pt x="166" y="32"/>
                </a:cubicBezTo>
                <a:cubicBezTo>
                  <a:pt x="90" y="44"/>
                  <a:pt x="31" y="109"/>
                  <a:pt x="29" y="188"/>
                </a:cubicBezTo>
                <a:cubicBezTo>
                  <a:pt x="8" y="188"/>
                  <a:pt x="8" y="188"/>
                  <a:pt x="8" y="188"/>
                </a:cubicBezTo>
                <a:cubicBezTo>
                  <a:pt x="4" y="188"/>
                  <a:pt x="0" y="191"/>
                  <a:pt x="0" y="196"/>
                </a:cubicBezTo>
                <a:cubicBezTo>
                  <a:pt x="0" y="200"/>
                  <a:pt x="4" y="204"/>
                  <a:pt x="8" y="204"/>
                </a:cubicBezTo>
                <a:cubicBezTo>
                  <a:pt x="372" y="204"/>
                  <a:pt x="372" y="204"/>
                  <a:pt x="372" y="204"/>
                </a:cubicBezTo>
                <a:cubicBezTo>
                  <a:pt x="376" y="204"/>
                  <a:pt x="380" y="200"/>
                  <a:pt x="380" y="196"/>
                </a:cubicBezTo>
                <a:cubicBezTo>
                  <a:pt x="380" y="191"/>
                  <a:pt x="376" y="188"/>
                  <a:pt x="372" y="188"/>
                </a:cubicBezTo>
                <a:moveTo>
                  <a:pt x="191" y="16"/>
                </a:moveTo>
                <a:cubicBezTo>
                  <a:pt x="197" y="16"/>
                  <a:pt x="201" y="21"/>
                  <a:pt x="201" y="26"/>
                </a:cubicBezTo>
                <a:cubicBezTo>
                  <a:pt x="201" y="28"/>
                  <a:pt x="201" y="29"/>
                  <a:pt x="201" y="30"/>
                </a:cubicBezTo>
                <a:cubicBezTo>
                  <a:pt x="197" y="30"/>
                  <a:pt x="194" y="30"/>
                  <a:pt x="191" y="30"/>
                </a:cubicBezTo>
                <a:cubicBezTo>
                  <a:pt x="188" y="30"/>
                  <a:pt x="185" y="30"/>
                  <a:pt x="182" y="30"/>
                </a:cubicBezTo>
                <a:cubicBezTo>
                  <a:pt x="181" y="29"/>
                  <a:pt x="181" y="28"/>
                  <a:pt x="181" y="26"/>
                </a:cubicBezTo>
                <a:cubicBezTo>
                  <a:pt x="181" y="21"/>
                  <a:pt x="186" y="16"/>
                  <a:pt x="191" y="16"/>
                </a:cubicBezTo>
                <a:moveTo>
                  <a:pt x="191" y="46"/>
                </a:moveTo>
                <a:cubicBezTo>
                  <a:pt x="270" y="46"/>
                  <a:pt x="335" y="109"/>
                  <a:pt x="337" y="188"/>
                </a:cubicBezTo>
                <a:cubicBezTo>
                  <a:pt x="45" y="188"/>
                  <a:pt x="45" y="188"/>
                  <a:pt x="45" y="188"/>
                </a:cubicBezTo>
                <a:cubicBezTo>
                  <a:pt x="47" y="109"/>
                  <a:pt x="112" y="46"/>
                  <a:pt x="191" y="46"/>
                </a:cubicBezTo>
              </a:path>
            </a:pathLst>
          </a:custGeom>
          <a:solidFill>
            <a:srgbClr val="C9270D"/>
          </a:solidFill>
          <a:ln w="9525">
            <a:solidFill>
              <a:srgbClr val="C9270D"/>
            </a:solidFill>
            <a:round/>
            <a:headEnd/>
            <a:tailEnd/>
          </a:ln>
          <a:effectLst>
            <a:innerShdw blurRad="12700">
              <a:prstClr val="black">
                <a:alpha val="43000"/>
              </a:prstClr>
            </a:innerShdw>
          </a:effectLst>
        </p:spPr>
        <p:txBody>
          <a:bodyPr vert="horz" wrap="square" lIns="91440" tIns="45720" rIns="91440" bIns="45720" numCol="1" anchor="t" anchorCtr="0" compatLnSpc="1">
            <a:prstTxWarp prst="textNoShape">
              <a:avLst/>
            </a:prstTxWarp>
          </a:bodyPr>
          <a:lstStyle/>
          <a:p>
            <a:pPr>
              <a:lnSpc>
                <a:spcPct val="120000"/>
              </a:lnSpc>
            </a:pPr>
            <a:endParaRPr lang="zh-CN" altLang="en-US"/>
          </a:p>
        </p:txBody>
      </p:sp>
      <p:sp>
        <p:nvSpPr>
          <p:cNvPr id="154" name="矩形 153"/>
          <p:cNvSpPr/>
          <p:nvPr/>
        </p:nvSpPr>
        <p:spPr>
          <a:xfrm>
            <a:off x="6095999" y="1587243"/>
            <a:ext cx="4717059" cy="523220"/>
          </a:xfrm>
          <a:prstGeom prst="rect">
            <a:avLst/>
          </a:prstGeom>
          <a:noFill/>
        </p:spPr>
        <p:txBody>
          <a:bodyPr wrap="square" rtlCol="0">
            <a:spAutoFit/>
          </a:bodyPr>
          <a:lstStyle/>
          <a:p>
            <a:pPr algn="ctr">
              <a:defRPr sz="1400" b="0" i="0" u="none" strike="noStrike" kern="1200" spc="0" baseline="0">
                <a:solidFill>
                  <a:prstClr val="black">
                    <a:lumMod val="65000"/>
                    <a:lumOff val="35000"/>
                  </a:prstClr>
                </a:solidFill>
                <a:latin typeface="微软雅黑" panose="020B0503020204020204" pitchFamily="34" charset="-122"/>
                <a:ea typeface="微软雅黑" panose="020B0503020204020204" pitchFamily="34" charset="-122"/>
                <a:cs typeface="+mn-cs"/>
              </a:defRPr>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假如你会在线学习，您估计自己倾向一次看多长时间的在线教育视频？</a:t>
            </a:r>
          </a:p>
        </p:txBody>
      </p:sp>
      <p:sp>
        <p:nvSpPr>
          <p:cNvPr id="87" name="矩形 86"/>
          <p:cNvSpPr/>
          <p:nvPr/>
        </p:nvSpPr>
        <p:spPr>
          <a:xfrm>
            <a:off x="6096000" y="1587243"/>
            <a:ext cx="45719" cy="313899"/>
          </a:xfrm>
          <a:prstGeom prst="rect">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5CBC4B"/>
              </a:solidFill>
            </a:endParaRPr>
          </a:p>
        </p:txBody>
      </p:sp>
      <p:sp>
        <p:nvSpPr>
          <p:cNvPr id="2" name="矩形 1"/>
          <p:cNvSpPr/>
          <p:nvPr/>
        </p:nvSpPr>
        <p:spPr>
          <a:xfrm>
            <a:off x="1818988" y="1587243"/>
            <a:ext cx="3870183" cy="2086725"/>
          </a:xfrm>
          <a:prstGeom prst="rect">
            <a:avLst/>
          </a:prstGeom>
          <a:noFill/>
        </p:spPr>
        <p:txBody>
          <a:bodyPr wrap="square" rtlCol="0">
            <a:spAutoFit/>
          </a:bodyPr>
          <a:lstStyle/>
          <a:p>
            <a:pPr algn="just">
              <a:lnSpc>
                <a:spcPct val="120000"/>
              </a:lnSpc>
            </a:pPr>
            <a:r>
              <a:rPr lang="zh-CN" altLang="zh-CN" dirty="0" smtClean="0">
                <a:solidFill>
                  <a:schemeClr val="tx1">
                    <a:lumMod val="65000"/>
                    <a:lumOff val="35000"/>
                  </a:schemeClr>
                </a:solidFill>
                <a:latin typeface="微软雅黑" panose="020B0503020204020204" pitchFamily="34" charset="-122"/>
                <a:ea typeface="微软雅黑" panose="020B0503020204020204" pitchFamily="34" charset="-122"/>
              </a:rPr>
              <a:t>数</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据显示，</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55%</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的大学生都有每周固定学习的习惯，其中有固定学习习惯的大学生中单次学习</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15min~1h</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的占</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71.8%</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；而有固定在线学习习惯且单次学习</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3~5min</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的大学生中，每周学习总时长少于半小时的占</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71.6%</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a:t>
            </a:r>
          </a:p>
        </p:txBody>
      </p:sp>
      <p:graphicFrame>
        <p:nvGraphicFramePr>
          <p:cNvPr id="31" name="图表 30"/>
          <p:cNvGraphicFramePr>
            <a:graphicFrameLocks/>
          </p:cNvGraphicFramePr>
          <p:nvPr>
            <p:extLst>
              <p:ext uri="{D42A27DB-BD31-4B8C-83A1-F6EECF244321}">
                <p14:modId xmlns:p14="http://schemas.microsoft.com/office/powerpoint/2010/main" val="2432841589"/>
              </p:ext>
            </p:extLst>
          </p:nvPr>
        </p:nvGraphicFramePr>
        <p:xfrm>
          <a:off x="6023674" y="2549961"/>
          <a:ext cx="4760860" cy="2856516"/>
        </p:xfrm>
        <a:graphic>
          <a:graphicData uri="http://schemas.openxmlformats.org/drawingml/2006/chart">
            <c:chart xmlns:c="http://schemas.openxmlformats.org/drawingml/2006/chart" xmlns:r="http://schemas.openxmlformats.org/officeDocument/2006/relationships" r:id="rId2"/>
          </a:graphicData>
        </a:graphic>
      </p:graphicFrame>
      <p:grpSp>
        <p:nvGrpSpPr>
          <p:cNvPr id="27" name="组合 26"/>
          <p:cNvGrpSpPr/>
          <p:nvPr/>
        </p:nvGrpSpPr>
        <p:grpSpPr>
          <a:xfrm>
            <a:off x="4171441" y="6324267"/>
            <a:ext cx="3849118" cy="223428"/>
            <a:chOff x="2194746" y="14730823"/>
            <a:chExt cx="3849118" cy="223428"/>
          </a:xfrm>
        </p:grpSpPr>
        <p:sp>
          <p:nvSpPr>
            <p:cNvPr id="28" name="椭圆 27"/>
            <p:cNvSpPr/>
            <p:nvPr/>
          </p:nvSpPr>
          <p:spPr>
            <a:xfrm>
              <a:off x="2557816" y="1473082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录</a:t>
              </a:r>
            </a:p>
          </p:txBody>
        </p:sp>
        <p:sp>
          <p:nvSpPr>
            <p:cNvPr id="29" name="椭圆 28"/>
            <p:cNvSpPr/>
            <p:nvPr/>
          </p:nvSpPr>
          <p:spPr>
            <a:xfrm>
              <a:off x="292088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1</a:t>
              </a:r>
              <a:endParaRPr lang="zh-CN" altLang="en-US" sz="1100" dirty="0">
                <a:latin typeface="黑体" panose="02010609060101010101" pitchFamily="49" charset="-122"/>
                <a:ea typeface="黑体" panose="02010609060101010101" pitchFamily="49" charset="-122"/>
              </a:endParaRPr>
            </a:p>
          </p:txBody>
        </p:sp>
        <p:sp>
          <p:nvSpPr>
            <p:cNvPr id="37" name="椭圆 36"/>
            <p:cNvSpPr/>
            <p:nvPr/>
          </p:nvSpPr>
          <p:spPr>
            <a:xfrm>
              <a:off x="328395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2</a:t>
              </a:r>
              <a:endParaRPr lang="zh-CN" altLang="en-US" sz="1100" dirty="0">
                <a:latin typeface="黑体" panose="02010609060101010101" pitchFamily="49" charset="-122"/>
                <a:ea typeface="黑体" panose="02010609060101010101" pitchFamily="49" charset="-122"/>
              </a:endParaRPr>
            </a:p>
          </p:txBody>
        </p:sp>
        <p:sp>
          <p:nvSpPr>
            <p:cNvPr id="38" name="椭圆 37"/>
            <p:cNvSpPr/>
            <p:nvPr/>
          </p:nvSpPr>
          <p:spPr>
            <a:xfrm>
              <a:off x="364702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3</a:t>
              </a:r>
              <a:endParaRPr lang="zh-CN" altLang="en-US" sz="1100" dirty="0">
                <a:latin typeface="黑体" panose="02010609060101010101" pitchFamily="49" charset="-122"/>
                <a:ea typeface="黑体" panose="02010609060101010101" pitchFamily="49" charset="-122"/>
              </a:endParaRPr>
            </a:p>
          </p:txBody>
        </p:sp>
        <p:sp>
          <p:nvSpPr>
            <p:cNvPr id="39" name="椭圆 38"/>
            <p:cNvSpPr/>
            <p:nvPr/>
          </p:nvSpPr>
          <p:spPr>
            <a:xfrm>
              <a:off x="401009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4</a:t>
              </a:r>
              <a:endParaRPr lang="zh-CN" altLang="en-US" sz="1100" dirty="0">
                <a:latin typeface="黑体" panose="02010609060101010101" pitchFamily="49" charset="-122"/>
                <a:ea typeface="黑体" panose="02010609060101010101" pitchFamily="49" charset="-122"/>
              </a:endParaRPr>
            </a:p>
          </p:txBody>
        </p:sp>
        <p:sp>
          <p:nvSpPr>
            <p:cNvPr id="40" name="椭圆 39"/>
            <p:cNvSpPr/>
            <p:nvPr/>
          </p:nvSpPr>
          <p:spPr>
            <a:xfrm>
              <a:off x="437316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5</a:t>
              </a:r>
              <a:endParaRPr lang="zh-CN" altLang="en-US" sz="1100" dirty="0">
                <a:latin typeface="黑体" panose="02010609060101010101" pitchFamily="49" charset="-122"/>
                <a:ea typeface="黑体" panose="02010609060101010101" pitchFamily="49" charset="-122"/>
              </a:endParaRPr>
            </a:p>
          </p:txBody>
        </p:sp>
        <p:sp>
          <p:nvSpPr>
            <p:cNvPr id="42" name="椭圆 41"/>
            <p:cNvSpPr/>
            <p:nvPr/>
          </p:nvSpPr>
          <p:spPr>
            <a:xfrm>
              <a:off x="473623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6</a:t>
              </a:r>
              <a:endParaRPr lang="zh-CN" altLang="en-US" sz="1100" dirty="0">
                <a:latin typeface="黑体" panose="02010609060101010101" pitchFamily="49" charset="-122"/>
                <a:ea typeface="黑体" panose="02010609060101010101" pitchFamily="49" charset="-122"/>
              </a:endParaRPr>
            </a:p>
          </p:txBody>
        </p:sp>
        <p:sp>
          <p:nvSpPr>
            <p:cNvPr id="43" name="椭圆 42"/>
            <p:cNvSpPr/>
            <p:nvPr/>
          </p:nvSpPr>
          <p:spPr>
            <a:xfrm>
              <a:off x="5099306" y="14735833"/>
              <a:ext cx="218418" cy="218418"/>
            </a:xfrm>
            <a:prstGeom prst="ellipse">
              <a:avLst/>
            </a:prstGeom>
            <a:solidFill>
              <a:srgbClr val="5CB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黑体" panose="02010609060101010101" pitchFamily="49" charset="-122"/>
                  <a:ea typeface="黑体" panose="02010609060101010101" pitchFamily="49" charset="-122"/>
                </a:rPr>
                <a:t>7</a:t>
              </a:r>
              <a:endParaRPr lang="zh-CN" altLang="en-US" sz="1100" dirty="0">
                <a:latin typeface="黑体" panose="02010609060101010101" pitchFamily="49" charset="-122"/>
                <a:ea typeface="黑体" panose="02010609060101010101" pitchFamily="49" charset="-122"/>
              </a:endParaRPr>
            </a:p>
          </p:txBody>
        </p:sp>
        <p:sp>
          <p:nvSpPr>
            <p:cNvPr id="44" name="椭圆 43"/>
            <p:cNvSpPr/>
            <p:nvPr/>
          </p:nvSpPr>
          <p:spPr>
            <a:xfrm>
              <a:off x="546237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smtClean="0">
                  <a:latin typeface="黑体" panose="02010609060101010101" pitchFamily="49" charset="-122"/>
                  <a:ea typeface="黑体" panose="02010609060101010101" pitchFamily="49" charset="-122"/>
                </a:rPr>
                <a:t>8</a:t>
              </a:r>
              <a:endParaRPr lang="zh-CN" altLang="en-US" sz="1100" dirty="0">
                <a:latin typeface="黑体" panose="02010609060101010101" pitchFamily="49" charset="-122"/>
                <a:ea typeface="黑体" panose="02010609060101010101" pitchFamily="49" charset="-122"/>
              </a:endParaRPr>
            </a:p>
          </p:txBody>
        </p:sp>
        <p:sp>
          <p:nvSpPr>
            <p:cNvPr id="45" name="椭圆 44"/>
            <p:cNvSpPr/>
            <p:nvPr/>
          </p:nvSpPr>
          <p:spPr>
            <a:xfrm>
              <a:off x="58254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尾</a:t>
              </a:r>
            </a:p>
          </p:txBody>
        </p:sp>
        <p:sp>
          <p:nvSpPr>
            <p:cNvPr id="46" name="椭圆 45"/>
            <p:cNvSpPr/>
            <p:nvPr/>
          </p:nvSpPr>
          <p:spPr>
            <a:xfrm>
              <a:off x="2194746" y="14735833"/>
              <a:ext cx="218418" cy="218418"/>
            </a:xfrm>
            <a:prstGeom prst="ellipse">
              <a:avLst/>
            </a:prstGeom>
            <a:solidFill>
              <a:srgbClr val="AB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黑体" panose="02010609060101010101" pitchFamily="49" charset="-122"/>
                  <a:ea typeface="黑体" panose="02010609060101010101" pitchFamily="49" charset="-122"/>
                </a:rPr>
                <a:t>封</a:t>
              </a:r>
            </a:p>
          </p:txBody>
        </p:sp>
      </p:grpSp>
    </p:spTree>
    <p:extLst>
      <p:ext uri="{BB962C8B-B14F-4D97-AF65-F5344CB8AC3E}">
        <p14:creationId xmlns:p14="http://schemas.microsoft.com/office/powerpoint/2010/main" val="1945491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3506</TotalTime>
  <Words>1301</Words>
  <Application>Microsoft Office PowerPoint</Application>
  <PresentationFormat>宽屏</PresentationFormat>
  <Paragraphs>361</Paragraphs>
  <Slides>14</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黑体</vt:lpstr>
      <vt:lpstr>宋体</vt:lpstr>
      <vt:lpstr>微软雅黑</vt:lpstr>
      <vt:lpstr>Arial</vt:lpstr>
      <vt:lpstr>Calibri</vt:lpstr>
      <vt:lpstr>Calibri Light</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胡敏</dc:creator>
  <cp:lastModifiedBy>zhang maym</cp:lastModifiedBy>
  <cp:revision>48</cp:revision>
  <dcterms:created xsi:type="dcterms:W3CDTF">2015-02-06T11:26:01Z</dcterms:created>
  <dcterms:modified xsi:type="dcterms:W3CDTF">2015-10-18T13:53:11Z</dcterms:modified>
</cp:coreProperties>
</file>