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78" r:id="rId5"/>
    <p:sldId id="260" r:id="rId6"/>
    <p:sldId id="261" r:id="rId7"/>
    <p:sldId id="262" r:id="rId8"/>
    <p:sldId id="263" r:id="rId9"/>
    <p:sldId id="290" r:id="rId10"/>
    <p:sldId id="265" r:id="rId11"/>
    <p:sldId id="267" r:id="rId12"/>
    <p:sldId id="268" r:id="rId13"/>
    <p:sldId id="269" r:id="rId14"/>
    <p:sldId id="270" r:id="rId15"/>
    <p:sldId id="273" r:id="rId16"/>
    <p:sldId id="272" r:id="rId17"/>
    <p:sldId id="276" r:id="rId18"/>
    <p:sldId id="277" r:id="rId19"/>
    <p:sldId id="291" r:id="rId20"/>
    <p:sldId id="274" r:id="rId21"/>
    <p:sldId id="279" r:id="rId22"/>
    <p:sldId id="282" r:id="rId23"/>
    <p:sldId id="292" r:id="rId24"/>
    <p:sldId id="280" r:id="rId25"/>
    <p:sldId id="293" r:id="rId26"/>
    <p:sldId id="284" r:id="rId27"/>
    <p:sldId id="287" r:id="rId28"/>
    <p:sldId id="288" r:id="rId29"/>
    <p:sldId id="295" r:id="rId30"/>
    <p:sldId id="297" r:id="rId31"/>
    <p:sldId id="281" r:id="rId32"/>
    <p:sldId id="296" r:id="rId33"/>
    <p:sldId id="283" r:id="rId34"/>
    <p:sldId id="264" r:id="rId35"/>
    <p:sldId id="301" r:id="rId36"/>
    <p:sldId id="271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3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1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5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5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19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4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5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09CC-4720-464E-81F0-610BB69F686F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DD53-B4A2-4C87-B3A5-EEC922AFAA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4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jpeg"/><Relationship Id="rId7" Type="http://schemas.openxmlformats.org/officeDocument/2006/relationships/image" Target="../media/image6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8.jpeg"/><Relationship Id="rId4" Type="http://schemas.openxmlformats.org/officeDocument/2006/relationships/image" Target="../media/image2.gif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Gaz réels, gaz parfait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Nabil LAMRANI</a:t>
            </a:r>
          </a:p>
          <a:p>
            <a:r>
              <a:rPr lang="fr-FR" dirty="0" smtClean="0"/>
              <a:t>2019-2020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9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90674" y="1106315"/>
            <a:ext cx="5919180" cy="5937974"/>
            <a:chOff x="190674" y="1106315"/>
            <a:chExt cx="5919180" cy="5937974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106315"/>
              <a:ext cx="5877617" cy="561313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272484" y="1572535"/>
                  <a:ext cx="5837370" cy="54717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Correction limites </a:t>
                  </a:r>
                  <a:r>
                    <a:rPr lang="fr-FR" dirty="0"/>
                    <a:t>du modèle </a:t>
                  </a:r>
                  <a:r>
                    <a:rPr lang="fr-FR" dirty="0" smtClean="0"/>
                    <a:t>GP </a:t>
                  </a:r>
                  <a:r>
                    <a:rPr lang="fr-FR" dirty="0"/>
                    <a:t>en ajoutant à l’équation d’état deux termes </a:t>
                  </a:r>
                  <a:r>
                    <a:rPr lang="fr-FR" dirty="0" smtClean="0"/>
                    <a:t>correctifs.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/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fr-FR" i="1" dirty="0" smtClean="0"/>
                    <a:t>Prise </a:t>
                  </a:r>
                  <a:r>
                    <a:rPr lang="fr-FR" i="1" dirty="0"/>
                    <a:t>en compte de la dimension finie des molécules </a:t>
                  </a:r>
                  <a:r>
                    <a:rPr lang="fr-FR" dirty="0"/>
                    <a:t>: </a:t>
                  </a:r>
                  <a:endParaRPr lang="fr-FR" i="1" dirty="0" smtClean="0"/>
                </a:p>
                <a:p>
                  <a:pPr lvl="0"/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fr-FR" dirty="0"/>
                    <a:t> </a:t>
                  </a:r>
                  <a:r>
                    <a:rPr lang="fr-FR" dirty="0" smtClean="0"/>
                    <a:t>est remplacer par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fr-FR" dirty="0"/>
                    <a:t>. </a:t>
                  </a:r>
                  <a:r>
                    <a:rPr lang="fr-FR" dirty="0" smtClean="0"/>
                    <a:t>Avec </a:t>
                  </a:r>
                  <a14:m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fr-FR" dirty="0" smtClean="0"/>
                    <a:t>, </a:t>
                  </a:r>
                  <a:r>
                    <a:rPr lang="fr-FR" dirty="0"/>
                    <a:t>appelée </a:t>
                  </a:r>
                  <a:r>
                    <a:rPr lang="fr-FR" i="1" dirty="0"/>
                    <a:t>covolume </a:t>
                  </a:r>
                  <a:r>
                    <a:rPr lang="fr-FR" i="1" dirty="0" smtClean="0"/>
                    <a:t>molaire</a:t>
                  </a:r>
                  <a:r>
                    <a:rPr lang="fr-FR" dirty="0" smtClean="0"/>
                    <a:t>.</a:t>
                  </a:r>
                </a:p>
                <a:p>
                  <a:pPr lvl="0"/>
                  <a:endParaRPr lang="fr-FR" dirty="0"/>
                </a:p>
                <a:p>
                  <a:pPr marL="285750" lvl="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Prise </a:t>
                  </a:r>
                  <a:r>
                    <a:rPr lang="fr-FR" dirty="0"/>
                    <a:t>en compte de la </a:t>
                  </a:r>
                  <a:r>
                    <a:rPr lang="fr-FR" i="1" dirty="0"/>
                    <a:t>pression moléculaire </a:t>
                  </a:r>
                  <a:r>
                    <a:rPr lang="fr-FR" dirty="0" smtClean="0"/>
                    <a:t>: la </a:t>
                  </a:r>
                  <a:r>
                    <a:rPr lang="fr-FR" dirty="0"/>
                    <a:t>pression globale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fr-FR" dirty="0"/>
                    <a:t> peut se décomposer en deux </a:t>
                  </a:r>
                  <a:r>
                    <a:rPr lang="fr-FR" dirty="0" smtClean="0"/>
                    <a:t>termes.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fr-FR" i="1" dirty="0" smtClean="0"/>
                    <a:t>Pression cinétique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r>
                    <a:rPr lang="fr-FR" dirty="0" smtClean="0"/>
                    <a:t> donnée par la loi des GP.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fr-FR" i="1" dirty="0" smtClean="0"/>
                    <a:t>Pression </a:t>
                  </a:r>
                  <a:r>
                    <a:rPr lang="fr-FR" i="1" dirty="0"/>
                    <a:t>moléculaire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fr-FR" dirty="0"/>
                    <a:t> qui traduit les interactions entre </a:t>
                  </a:r>
                  <a:r>
                    <a:rPr lang="fr-FR" dirty="0" smtClean="0"/>
                    <a:t>molécules et donc proportionnelle </a:t>
                  </a:r>
                  <a:r>
                    <a:rPr lang="fr-FR" dirty="0"/>
                    <a:t>au nombre de paires de molécules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1)/2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)2</m:t>
                      </m:r>
                    </m:oMath>
                  </a14:m>
                  <a:r>
                    <a:rPr lang="fr-FR" dirty="0" smtClean="0"/>
                    <a:t>.</a:t>
                  </a:r>
                </a:p>
                <a:p>
                  <a:pPr lvl="1"/>
                  <a:endParaRPr lang="fr-FR" dirty="0"/>
                </a:p>
                <a:p>
                  <a:pPr lvl="1"/>
                  <a:r>
                    <a:rPr lang="fr-FR" dirty="0" smtClean="0"/>
                    <a:t>interactions attractives =&gt;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²</m:t>
                      </m:r>
                    </m:oMath>
                  </a14:m>
                  <a:r>
                    <a:rPr lang="fr-FR" dirty="0" smtClean="0"/>
                    <a:t>.</a:t>
                  </a:r>
                </a:p>
                <a:p>
                  <a:endParaRPr lang="fr-F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 smtClean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84" y="1572535"/>
                  <a:ext cx="5837370" cy="5471754"/>
                </a:xfrm>
                <a:prstGeom prst="rect">
                  <a:avLst/>
                </a:prstGeom>
                <a:blipFill>
                  <a:blip r:embed="rId2"/>
                  <a:stretch>
                    <a:fillRect l="-940" t="-668" r="-4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65274" y="1163783"/>
            <a:ext cx="5929731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06837" y="1405077"/>
                <a:ext cx="6096000" cy="2297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Van der </a:t>
                </a:r>
                <a:r>
                  <a:rPr lang="fr-FR" b="1" dirty="0" err="1"/>
                  <a:t>Waals</a:t>
                </a:r>
                <a:r>
                  <a:rPr lang="fr-FR" b="1" dirty="0"/>
                  <a:t> a proposé en 1873 l’équation d’état suivante relative à n moles :</a:t>
                </a:r>
              </a:p>
              <a:p>
                <a:r>
                  <a:rPr lang="fr-FR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𝒏𝑹𝑻</m:t>
                      </m:r>
                    </m:oMath>
                  </m:oMathPara>
                </a14:m>
                <a:endParaRPr lang="fr-FR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soit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/>
                        <m:t>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1405077"/>
                <a:ext cx="6096000" cy="2297104"/>
              </a:xfrm>
              <a:prstGeom prst="rect">
                <a:avLst/>
              </a:prstGeom>
              <a:blipFill>
                <a:blip r:embed="rId3"/>
                <a:stretch>
                  <a:fillRect l="-800" t="-1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32510" y="387436"/>
                <a:ext cx="11734800" cy="6328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réécrivant l’équation d’état du gaz de van der </a:t>
                </a:r>
                <a:r>
                  <a:rPr lang="fr-FR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Waals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sous la forme 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MMI1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SY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remarque que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𝑛𝑅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SY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et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Et puisque d’après la 1</a:t>
                </a:r>
                <a:r>
                  <a:rPr lang="fr-FR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ère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relation de Clapeyron l’expression du coefficient </a:t>
                </a:r>
                <a:r>
                  <a:rPr lang="fr-FR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calorimétrique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𝓁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SY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MMI1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MMI1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MMI1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MMI1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MMI1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 puisque 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Nous obtenons : 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 qui montre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 dépend que de la température. On supposera dans la suite de ce paragraphe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reste constant</a:t>
                </a: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0" y="387436"/>
                <a:ext cx="11734800" cy="6328335"/>
              </a:xfrm>
              <a:prstGeom prst="rect">
                <a:avLst/>
              </a:prstGeom>
              <a:blipFill>
                <a:blip r:embed="rId2"/>
                <a:stretch>
                  <a:fillRect l="-468" t="-578" b="-2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401291"/>
                <a:ext cx="11734800" cy="4913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déduit alors l’expression de l’énergie interne à l’aide de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𝑑𝑈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𝑑𝑇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𝓁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𝑑𝑉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 s’écrit ici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𝑑𝑈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𝑑𝑇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𝑑𝑉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soit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encore</m:t>
                      </m:r>
                      <m: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VdW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GP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fr-FR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</m:t>
                          </m:r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FR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---</a:t>
                </a:r>
              </a:p>
              <a:p>
                <a:r>
                  <a:rPr lang="fr-FR" dirty="0"/>
                  <a:t>On montre par ailleurs que l’expression de l’entropie est 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De laquelle on montre que la variation d’entropie au cours d’une transformation entre deux états (1) et (2) prend la forme 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𝑛𝑅𝑙𝑛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1291"/>
                <a:ext cx="11734800" cy="4913204"/>
              </a:xfrm>
              <a:prstGeom prst="rect">
                <a:avLst/>
              </a:prstGeom>
              <a:blipFill>
                <a:blip r:embed="rId2"/>
                <a:stretch>
                  <a:fillRect l="-416" t="-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106315"/>
            <a:ext cx="5877617" cy="56131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484" y="1572535"/>
                <a:ext cx="5837370" cy="5471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Correction limites </a:t>
                </a:r>
                <a:r>
                  <a:rPr lang="fr-FR" dirty="0"/>
                  <a:t>du modèle </a:t>
                </a:r>
                <a:r>
                  <a:rPr lang="fr-FR" dirty="0" smtClean="0"/>
                  <a:t>GP </a:t>
                </a:r>
                <a:r>
                  <a:rPr lang="fr-FR" dirty="0"/>
                  <a:t>en ajoutant à l’équation d’état deux termes </a:t>
                </a:r>
                <a:r>
                  <a:rPr lang="fr-FR" dirty="0" smtClean="0"/>
                  <a:t>correctifs.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fr-FR" i="1" dirty="0" smtClean="0"/>
                  <a:t>Prise </a:t>
                </a:r>
                <a:r>
                  <a:rPr lang="fr-FR" i="1" dirty="0"/>
                  <a:t>en compte de la dimension finie des molécules </a:t>
                </a:r>
                <a:r>
                  <a:rPr lang="fr-FR" dirty="0"/>
                  <a:t>: </a:t>
                </a:r>
                <a:endParaRPr lang="fr-FR" i="1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est remplacer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. </a:t>
                </a:r>
                <a:r>
                  <a:rPr lang="fr-FR" dirty="0" smtClean="0"/>
                  <a:t>Avec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 smtClean="0"/>
                  <a:t>, </a:t>
                </a:r>
                <a:r>
                  <a:rPr lang="fr-FR" dirty="0"/>
                  <a:t>appelée </a:t>
                </a:r>
                <a:r>
                  <a:rPr lang="fr-FR" i="1" dirty="0"/>
                  <a:t>covolume </a:t>
                </a:r>
                <a:r>
                  <a:rPr lang="fr-FR" i="1" dirty="0" smtClean="0"/>
                  <a:t>molaire</a:t>
                </a:r>
                <a:r>
                  <a:rPr lang="fr-FR" dirty="0" smtClean="0"/>
                  <a:t>.</a:t>
                </a:r>
              </a:p>
              <a:p>
                <a:pPr lvl="0"/>
                <a:endParaRPr lang="fr-FR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</a:t>
                </a:r>
                <a:r>
                  <a:rPr lang="fr-FR" dirty="0"/>
                  <a:t>en compte de la </a:t>
                </a:r>
                <a:r>
                  <a:rPr lang="fr-FR" i="1" dirty="0"/>
                  <a:t>pression moléculaire </a:t>
                </a:r>
                <a:r>
                  <a:rPr lang="fr-FR" dirty="0" smtClean="0"/>
                  <a:t>: la </a:t>
                </a:r>
                <a:r>
                  <a:rPr lang="fr-FR" dirty="0"/>
                  <a:t>pression globale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peut se décomposer en deux </a:t>
                </a:r>
                <a:r>
                  <a:rPr lang="fr-FR" dirty="0" smtClean="0"/>
                  <a:t>termes.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i="1" dirty="0" smtClean="0"/>
                  <a:t>Pression cinétique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fr-FR" dirty="0" smtClean="0"/>
                  <a:t> donnée par la loi des GP.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i="1" dirty="0" smtClean="0"/>
                  <a:t>Pression </a:t>
                </a:r>
                <a:r>
                  <a:rPr lang="fr-FR" i="1" dirty="0"/>
                  <a:t>moléculaire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qui traduit les interactions entre </a:t>
                </a:r>
                <a:r>
                  <a:rPr lang="fr-FR" dirty="0" smtClean="0"/>
                  <a:t>molécules et donc proportionnelle </a:t>
                </a:r>
                <a:r>
                  <a:rPr lang="fr-FR" dirty="0"/>
                  <a:t>au nombre de paires de molécules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1)/2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 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 smtClean="0"/>
                  <a:t>interactions attractives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4" y="1572535"/>
                <a:ext cx="5837370" cy="5471754"/>
              </a:xfrm>
              <a:prstGeom prst="rect">
                <a:avLst/>
              </a:prstGeom>
              <a:blipFill>
                <a:blip r:embed="rId2"/>
                <a:stretch>
                  <a:fillRect l="-940" t="-668" r="-4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65274" y="1163783"/>
            <a:ext cx="5929731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06837" y="1405077"/>
                <a:ext cx="6096000" cy="2297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Van der </a:t>
                </a:r>
                <a:r>
                  <a:rPr lang="fr-FR" b="1" dirty="0" err="1"/>
                  <a:t>Waals</a:t>
                </a:r>
                <a:r>
                  <a:rPr lang="fr-FR" b="1" dirty="0"/>
                  <a:t> a proposé en 1873 l’équation d’état suivante relative à n moles :</a:t>
                </a:r>
              </a:p>
              <a:p>
                <a:r>
                  <a:rPr lang="fr-FR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>
                            <m:fPr>
                              <m:ctrlP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fr-FR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𝒏𝑹𝑻</m:t>
                      </m:r>
                    </m:oMath>
                  </m:oMathPara>
                </a14:m>
                <a:endParaRPr lang="fr-FR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soit</m:t>
                      </m:r>
                    </m:oMath>
                  </m:oMathPara>
                </a14:m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/>
                        <m:t>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7" y="1405077"/>
                <a:ext cx="6096000" cy="2297104"/>
              </a:xfrm>
              <a:prstGeom prst="rect">
                <a:avLst/>
              </a:prstGeom>
              <a:blipFill>
                <a:blip r:embed="rId3"/>
                <a:stretch>
                  <a:fillRect l="-800" t="-1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50101" y="3976254"/>
            <a:ext cx="5929731" cy="2743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297558" y="4893515"/>
                <a:ext cx="5914558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 smtClean="0"/>
                  <a:t>Energie interne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VdW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GP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558" y="4893515"/>
                <a:ext cx="5914558" cy="1202189"/>
              </a:xfrm>
              <a:prstGeom prst="rect">
                <a:avLst/>
              </a:prstGeom>
              <a:blipFill>
                <a:blip r:embed="rId4"/>
                <a:stretch>
                  <a:fillRect l="-619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471056" y="4788999"/>
            <a:ext cx="11290140" cy="18039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38200" y="4901611"/>
            <a:ext cx="10922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/>
              <a:t>T &gt; Tc : </a:t>
            </a:r>
            <a:r>
              <a:rPr lang="fr-FR" dirty="0" smtClean="0"/>
              <a:t>p et V reliés </a:t>
            </a:r>
            <a:r>
              <a:rPr lang="fr-FR" dirty="0"/>
              <a:t>par une </a:t>
            </a:r>
            <a:r>
              <a:rPr lang="fr-FR" dirty="0" smtClean="0"/>
              <a:t>loi monotone qualitativement en accord avec les courbes expérimentales.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T = Tc : </a:t>
            </a:r>
            <a:r>
              <a:rPr lang="fr-FR" dirty="0" smtClean="0"/>
              <a:t>cette valeur de température correspond à la seule isotherme pour laquelle il n’y ait qu’un unique point d’inflexion à tangente horizontale 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T &lt; Tc : </a:t>
            </a:r>
            <a:r>
              <a:rPr lang="fr-FR" dirty="0" smtClean="0"/>
              <a:t>les isothermes présentent un min et max : 3 valeurs possibles pour V à une pression p donnée.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 smtClean="0"/>
              <a:t>Ces passages par un max et min sont des retards aux transitions de phases (lieux des états entre FE et BC) correspondant à des état métastables et instables sur la </a:t>
            </a:r>
            <a:r>
              <a:rPr lang="fr-FR" dirty="0" err="1" smtClean="0"/>
              <a:t>spinodale</a:t>
            </a:r>
            <a:r>
              <a:rPr lang="fr-FR" dirty="0" smtClean="0"/>
              <a:t> (lieu des états entre les points EDC).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3328" y="1449781"/>
            <a:ext cx="3318164" cy="323782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069050" y="1326255"/>
            <a:ext cx="3515822" cy="33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694582"/>
                  </p:ext>
                </p:extLst>
              </p:nvPr>
            </p:nvGraphicFramePr>
            <p:xfrm>
              <a:off x="1288472" y="2078180"/>
              <a:ext cx="9407236" cy="33250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351809">
                      <a:extLst>
                        <a:ext uri="{9D8B030D-6E8A-4147-A177-3AD203B41FA5}">
                          <a16:colId xmlns:a16="http://schemas.microsoft.com/office/drawing/2014/main" val="4120795613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1714159848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3655468405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509343801"/>
                        </a:ext>
                      </a:extLst>
                    </a:gridCol>
                  </a:tblGrid>
                  <a:tr h="6225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 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a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b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 smtClean="0">
                              <a:effectLst/>
                            </a:rPr>
                            <a:t>D (</a:t>
                          </a:r>
                          <a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fr-FR" sz="2000" i="1" baseline="3000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−10</a:t>
                          </a:r>
                          <a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m)</a:t>
                          </a:r>
                          <a:r>
                            <a:rPr lang="fr-FR" sz="2000" i="1" dirty="0" smtClean="0">
                              <a:solidFill>
                                <a:srgbClr val="44546A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259088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Dihydrogène H</a:t>
                          </a:r>
                          <a:r>
                            <a:rPr lang="fr-FR" sz="2000" baseline="-25000" dirty="0">
                              <a:effectLst/>
                            </a:rPr>
                            <a:t>2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2,48 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2,66 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2,76</m:t>
                                </m:r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0963976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Hélium He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3,44 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2,37 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2,66</m:t>
                                </m:r>
                              </m:oMath>
                            </m:oMathPara>
                          </a14:m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67203917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Diazote N</a:t>
                          </a:r>
                          <a:r>
                            <a:rPr lang="fr-FR" sz="2000" baseline="-25000">
                              <a:effectLst/>
                            </a:rPr>
                            <a:t>2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1,30 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3,91 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3,14</m:t>
                                </m:r>
                              </m:oMath>
                            </m:oMathPara>
                          </a14:m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9788118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Dioxygène O</a:t>
                          </a:r>
                          <a:r>
                            <a:rPr lang="fr-FR" sz="2000" baseline="-25000">
                              <a:effectLst/>
                            </a:rPr>
                            <a:t>2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1,38 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3,18 </m:t>
                                </m:r>
                                <m:sSup>
                                  <m:sSupPr>
                                    <m:ctrlPr>
                                      <a:rPr lang="fr-FR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>
                                    <a:effectLst/>
                                    <a:latin typeface="Cambria Math" panose="02040503050406030204" pitchFamily="18" charset="0"/>
                                  </a:rPr>
                                  <m:t>2,93</m:t>
                                </m:r>
                              </m:oMath>
                            </m:oMathPara>
                          </a14:m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925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694582"/>
                  </p:ext>
                </p:extLst>
              </p:nvPr>
            </p:nvGraphicFramePr>
            <p:xfrm>
              <a:off x="1288472" y="2078180"/>
              <a:ext cx="9407236" cy="33250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2351809">
                      <a:extLst>
                        <a:ext uri="{9D8B030D-6E8A-4147-A177-3AD203B41FA5}">
                          <a16:colId xmlns:a16="http://schemas.microsoft.com/office/drawing/2014/main" val="4120795613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1714159848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3655468405"/>
                        </a:ext>
                      </a:extLst>
                    </a:gridCol>
                    <a:gridCol w="2351809">
                      <a:extLst>
                        <a:ext uri="{9D8B030D-6E8A-4147-A177-3AD203B41FA5}">
                          <a16:colId xmlns:a16="http://schemas.microsoft.com/office/drawing/2014/main" val="509343801"/>
                        </a:ext>
                      </a:extLst>
                    </a:gridCol>
                  </a:tblGrid>
                  <a:tr h="6225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 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a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b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 smtClean="0">
                              <a:effectLst/>
                            </a:rPr>
                            <a:t>D (</a:t>
                          </a:r>
                          <a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fr-FR" sz="2000" i="1" baseline="3000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−10</a:t>
                          </a:r>
                          <a:r>
                            <a:rPr lang="fr-FR" sz="2000" i="1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m)</a:t>
                          </a:r>
                          <a:r>
                            <a:rPr lang="fr-FR" sz="2000" i="1" dirty="0" smtClean="0">
                              <a:solidFill>
                                <a:srgbClr val="44546A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259088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 dirty="0">
                              <a:effectLst/>
                            </a:rPr>
                            <a:t>Dihydrogène H</a:t>
                          </a:r>
                          <a:r>
                            <a:rPr lang="fr-FR" sz="2000" baseline="-25000" dirty="0">
                              <a:effectLst/>
                            </a:rPr>
                            <a:t>2</a:t>
                          </a:r>
                          <a:endParaRPr lang="fr-FR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259" t="-91964" r="-201036" b="-2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259" t="-91964" r="-101036" b="-2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259" t="-91964" r="-1036" b="-299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0963976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Hélium He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259" t="-193694" r="-201036" b="-2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259" t="-193694" r="-101036" b="-2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259" t="-193694" r="-1036" b="-20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7203917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Diazote N</a:t>
                          </a:r>
                          <a:r>
                            <a:rPr lang="fr-FR" sz="2000" baseline="-25000">
                              <a:effectLst/>
                            </a:rPr>
                            <a:t>2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259" t="-293694" r="-201036" b="-1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259" t="-293694" r="-101036" b="-1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259" t="-293694" r="-1036" b="-10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788118"/>
                      </a:ext>
                    </a:extLst>
                  </a:tr>
                  <a:tr h="6756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>
                              <a:effectLst/>
                            </a:rPr>
                            <a:t>Dioxygène O</a:t>
                          </a:r>
                          <a:r>
                            <a:rPr lang="fr-FR" sz="2000" baseline="-25000">
                              <a:effectLst/>
                            </a:rPr>
                            <a:t>2</a:t>
                          </a:r>
                          <a:endParaRPr lang="fr-FR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00259" t="-393694" r="-201036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0259" t="-393694" r="-101036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259" t="-393694" r="-1036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253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88472" y="5613553"/>
            <a:ext cx="9407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3 - Constantes de van der </a:t>
            </a:r>
            <a:r>
              <a:rPr lang="fr-FR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Waals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a(en J.m</a:t>
            </a:r>
            <a:r>
              <a:rPr lang="fr-FR" i="1" baseline="300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mol</a:t>
            </a:r>
            <a:r>
              <a:rPr lang="fr-FR" i="1" baseline="300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−2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et b (en m</a:t>
            </a:r>
            <a:r>
              <a:rPr lang="fr-FR" i="1" baseline="300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mol</a:t>
            </a:r>
            <a:r>
              <a:rPr lang="fr-FR" i="1" baseline="300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et diamètres </a:t>
            </a:r>
            <a:r>
              <a:rPr 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molécules (en 10</a:t>
            </a:r>
            <a:r>
              <a:rPr lang="fr-FR" i="1" baseline="300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−10</a:t>
            </a:r>
            <a:r>
              <a:rPr 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m) pour quelques gaz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2128" y="1407581"/>
                <a:ext cx="2157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MMI1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i="1">
                        <a:latin typeface="Cambria Math" panose="02040503050406030204" pitchFamily="18" charset="0"/>
                        <a:ea typeface="CMMI1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𝒩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MMI8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  <a:ea typeface="CMSY10"/>
                        <a:cs typeface="Times New Roman" panose="02020603050405020304" pitchFamily="18" charset="0"/>
                      </a:rPr>
                      <m:t>×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fr-FR" i="1">
                        <a:latin typeface="Cambria Math" panose="02040503050406030204" pitchFamily="18" charset="0"/>
                        <a:ea typeface="CMMI10"/>
                        <a:cs typeface="Times New Roman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MMI1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MMI1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MMI10"/>
                        <a:cs typeface="Times New Roman" panose="02020603050405020304" pitchFamily="18" charset="0"/>
                      </a:rPr>
                      <m:t>/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8" y="1407581"/>
                <a:ext cx="2157707" cy="369332"/>
              </a:xfrm>
              <a:prstGeom prst="rect">
                <a:avLst/>
              </a:prstGeom>
              <a:blipFill>
                <a:blip r:embed="rId3"/>
                <a:stretch>
                  <a:fillRect t="-11667" r="-1412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65" y="1272984"/>
            <a:ext cx="2649517" cy="70865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l="7385"/>
          <a:stretch/>
        </p:blipFill>
        <p:spPr bwMode="auto">
          <a:xfrm>
            <a:off x="838200" y="1218927"/>
            <a:ext cx="4081723" cy="5413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5413829" y="1159240"/>
            <a:ext cx="6347367" cy="49657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39512" y="1489752"/>
                <a:ext cx="6096000" cy="29656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peut remarquer que pour tous les gaz, le facteur de compressibilité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évalué au point critique devrait être dans le cadre de ce modèle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𝑍𝑐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0, 375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compris entre 0,2 et 0,3, ce qui donne une idée sur la pertinence du modèle de van der </a:t>
                </a:r>
                <a:r>
                  <a:rPr lang="fr-FR" b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Waals</a:t>
                </a: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décrire les fluides réels.</a:t>
                </a:r>
                <a:endParaRPr lang="fr-FR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12" y="1489752"/>
                <a:ext cx="6096000" cy="2965620"/>
              </a:xfrm>
              <a:prstGeom prst="rect">
                <a:avLst/>
              </a:prstGeom>
              <a:blipFill>
                <a:blip r:embed="rId3"/>
                <a:stretch>
                  <a:fillRect l="-900" r="-800" b="-16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891880"/>
                  </p:ext>
                </p:extLst>
              </p:nvPr>
            </p:nvGraphicFramePr>
            <p:xfrm>
              <a:off x="6232239" y="4544069"/>
              <a:ext cx="4710545" cy="100561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42019">
                      <a:extLst>
                        <a:ext uri="{9D8B030D-6E8A-4147-A177-3AD203B41FA5}">
                          <a16:colId xmlns:a16="http://schemas.microsoft.com/office/drawing/2014/main" val="2901200037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996227523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1142831534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945407914"/>
                        </a:ext>
                      </a:extLst>
                    </a:gridCol>
                    <a:gridCol w="942469">
                      <a:extLst>
                        <a:ext uri="{9D8B030D-6E8A-4147-A177-3AD203B41FA5}">
                          <a16:colId xmlns:a16="http://schemas.microsoft.com/office/drawing/2014/main" val="799191021"/>
                        </a:ext>
                      </a:extLst>
                    </a:gridCol>
                  </a:tblGrid>
                  <a:tr h="502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He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H</a:t>
                          </a:r>
                          <a:r>
                            <a:rPr lang="fr-FR" sz="1400" baseline="-25000" dirty="0">
                              <a:effectLst/>
                            </a:rPr>
                            <a:t>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CO</a:t>
                          </a:r>
                          <a:r>
                            <a:rPr lang="fr-FR" sz="1400" baseline="-25000" dirty="0">
                              <a:effectLst/>
                            </a:rPr>
                            <a:t>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O</a:t>
                          </a:r>
                          <a:r>
                            <a:rPr lang="fr-FR" sz="1400" baseline="-25000">
                              <a:effectLst/>
                            </a:rPr>
                            <a:t>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974762"/>
                      </a:ext>
                    </a:extLst>
                  </a:tr>
                  <a:tr h="502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0,27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0,31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0,28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0,29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878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891880"/>
                  </p:ext>
                </p:extLst>
              </p:nvPr>
            </p:nvGraphicFramePr>
            <p:xfrm>
              <a:off x="6232239" y="4544069"/>
              <a:ext cx="4710545" cy="100561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42019">
                      <a:extLst>
                        <a:ext uri="{9D8B030D-6E8A-4147-A177-3AD203B41FA5}">
                          <a16:colId xmlns:a16="http://schemas.microsoft.com/office/drawing/2014/main" val="2901200037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996227523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1142831534"/>
                        </a:ext>
                      </a:extLst>
                    </a:gridCol>
                    <a:gridCol w="942019">
                      <a:extLst>
                        <a:ext uri="{9D8B030D-6E8A-4147-A177-3AD203B41FA5}">
                          <a16:colId xmlns:a16="http://schemas.microsoft.com/office/drawing/2014/main" val="945407914"/>
                        </a:ext>
                      </a:extLst>
                    </a:gridCol>
                    <a:gridCol w="942469">
                      <a:extLst>
                        <a:ext uri="{9D8B030D-6E8A-4147-A177-3AD203B41FA5}">
                          <a16:colId xmlns:a16="http://schemas.microsoft.com/office/drawing/2014/main" val="799191021"/>
                        </a:ext>
                      </a:extLst>
                    </a:gridCol>
                  </a:tblGrid>
                  <a:tr h="5028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He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H</a:t>
                          </a:r>
                          <a:r>
                            <a:rPr lang="fr-FR" sz="1400" baseline="-25000" dirty="0">
                              <a:effectLst/>
                            </a:rPr>
                            <a:t>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CO</a:t>
                          </a:r>
                          <a:r>
                            <a:rPr lang="fr-FR" sz="1400" baseline="-25000" dirty="0">
                              <a:effectLst/>
                            </a:rPr>
                            <a:t>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O</a:t>
                          </a:r>
                          <a:r>
                            <a:rPr lang="fr-FR" sz="1400" baseline="-25000">
                              <a:effectLst/>
                            </a:rPr>
                            <a:t>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974762"/>
                      </a:ext>
                    </a:extLst>
                  </a:tr>
                  <a:tr h="50280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45" t="-101205" r="-401935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0,27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0,31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0,28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0,29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87857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92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69719" y="4802851"/>
            <a:ext cx="4360719" cy="18039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4884858"/>
                <a:ext cx="4149438" cy="1545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i="1" dirty="0" smtClean="0"/>
                  <a:t>Equation réduite </a:t>
                </a:r>
                <a:r>
                  <a:rPr lang="fr-FR" b="1" dirty="0" smtClean="0"/>
                  <a:t>indépendants de la nature du fluide</a:t>
                </a:r>
                <a:r>
                  <a:rPr lang="fr-FR" b="1" i="1" dirty="0" smtClean="0"/>
                  <a:t> </a:t>
                </a:r>
                <a:r>
                  <a:rPr lang="fr-FR" b="1" dirty="0" smtClean="0"/>
                  <a:t>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84858"/>
                <a:ext cx="4149438" cy="1545680"/>
              </a:xfrm>
              <a:prstGeom prst="rect">
                <a:avLst/>
              </a:prstGeom>
              <a:blipFill>
                <a:blip r:embed="rId2"/>
                <a:stretch>
                  <a:fillRect l="-1029" t="-19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51714" y="1218926"/>
            <a:ext cx="3635924" cy="34686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99699" y="1218926"/>
            <a:ext cx="4520702" cy="3468679"/>
          </a:xfrm>
          <a:prstGeom prst="rect">
            <a:avLst/>
          </a:prstGeom>
        </p:spPr>
      </p:pic>
      <p:sp>
        <p:nvSpPr>
          <p:cNvPr id="11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4741719" y="4802851"/>
            <a:ext cx="7228608" cy="18039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41719" y="4899515"/>
                <a:ext cx="7020790" cy="1380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odèle 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</a:t>
                </a:r>
                <a:r>
                  <a:rPr lang="fr-FR" b="1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VdW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 particulièrement bien adapté pour les 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</a:t>
                </a:r>
                <a:r>
                  <a:rPr lang="fr-FR" dirty="0" smtClean="0"/>
                  <a:t>↗ </a:t>
                </a:r>
                <a:endParaRPr lang="fr-FR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décrit pas complètement la réalité physique, et principalement les variations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avec le volume observées expérimentalement 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qui 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 sont pas de pente 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nulle.</a:t>
                </a:r>
                <a:endParaRPr lang="fr-FR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19" y="4899515"/>
                <a:ext cx="7020790" cy="1380378"/>
              </a:xfrm>
              <a:prstGeom prst="rect">
                <a:avLst/>
              </a:prstGeom>
              <a:blipFill>
                <a:blip r:embed="rId5"/>
                <a:stretch>
                  <a:fillRect l="-608" t="-2655" r="-694" b="-48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3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viriel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106315"/>
            <a:ext cx="5877617" cy="56131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484" y="1572535"/>
                <a:ext cx="5837370" cy="539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Diagramme Z montre </a:t>
                </a:r>
                <a:r>
                  <a:rPr lang="fr-FR" dirty="0"/>
                  <a:t>que Z </a:t>
                </a:r>
                <a:r>
                  <a:rPr lang="fr-FR" dirty="0" smtClean="0"/>
                  <a:t>-&gt; </a:t>
                </a:r>
                <a:r>
                  <a:rPr lang="fr-FR" dirty="0"/>
                  <a:t>1 quand p </a:t>
                </a:r>
                <a:r>
                  <a:rPr lang="fr-FR" dirty="0" smtClean="0"/>
                  <a:t>-&gt; </a:t>
                </a:r>
                <a:r>
                  <a:rPr lang="fr-FR" dirty="0"/>
                  <a:t>0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 smtClean="0"/>
                  <a:t>Z </a:t>
                </a:r>
                <a:r>
                  <a:rPr lang="fr-FR" b="1" dirty="0"/>
                  <a:t>sous forme d’un développement en série au voisinage de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b="1" dirty="0"/>
                  <a:t> ou de p</a:t>
                </a:r>
                <a:r>
                  <a:rPr lang="fr-FR" b="1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Les </a:t>
                </a:r>
                <a:r>
                  <a:rPr lang="fr-FR" dirty="0"/>
                  <a:t>deux équations obtenues, appelées </a:t>
                </a:r>
                <a:r>
                  <a:rPr lang="fr-FR" b="1" i="1" dirty="0"/>
                  <a:t>équations du viriel</a:t>
                </a:r>
                <a:r>
                  <a:rPr lang="fr-FR" dirty="0"/>
                  <a:t>, sont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𝑹𝑻</m:t>
                          </m:r>
                        </m:den>
                      </m:f>
                      <m:r>
                        <a:rPr lang="fr-F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den>
                      </m:f>
                      <m:r>
                        <a:rPr lang="fr-FR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sSubSup>
                            <m:sSubSup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fr-FR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bSup>
                            <m:sSubSup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den>
                      </m:f>
                      <m:r>
                        <a:rPr lang="fr-FR" b="1" i="1">
                          <a:latin typeface="Cambria Math" panose="02040503050406030204" pitchFamily="18" charset="0"/>
                        </a:rPr>
                        <m:t>+ . . .</m:t>
                      </m:r>
                    </m:oMath>
                  </m:oMathPara>
                </a14:m>
                <a:endParaRPr lang="fr-FR" b="1" dirty="0" smtClean="0"/>
              </a:p>
              <a:p>
                <a:pPr algn="ctr"/>
                <a:endParaRPr lang="fr-FR" b="1" dirty="0"/>
              </a:p>
              <a:p>
                <a:pPr algn="ctr"/>
                <a:r>
                  <a:rPr lang="fr-FR" b="1" dirty="0" smtClean="0"/>
                  <a:t>Z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fr-FR" b="1" i="1">
                        <a:latin typeface="Cambria Math" panose="02040503050406030204" pitchFamily="18" charset="0"/>
                      </a:rPr>
                      <m:t>+  . ..</m:t>
                    </m:r>
                  </m:oMath>
                </a14:m>
                <a:endParaRPr lang="fr-FR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r>
                  <a:rPr lang="fr-FR" dirty="0" smtClean="0"/>
                  <a:t>où B</a:t>
                </a:r>
                <a:r>
                  <a:rPr lang="fr-FR" dirty="0"/>
                  <a:t>, C, ... , B</a:t>
                </a:r>
                <a:r>
                  <a:rPr lang="en-US" dirty="0"/>
                  <a:t>′</a:t>
                </a:r>
                <a:r>
                  <a:rPr lang="fr-FR" dirty="0"/>
                  <a:t>, C</a:t>
                </a:r>
                <a:r>
                  <a:rPr lang="en-US" dirty="0"/>
                  <a:t>′</a:t>
                </a:r>
                <a:r>
                  <a:rPr lang="fr-FR" dirty="0"/>
                  <a:t>, ... dépendent de la </a:t>
                </a:r>
                <a:r>
                  <a:rPr lang="fr-FR" dirty="0" smtClean="0"/>
                  <a:t>T et </a:t>
                </a:r>
                <a:r>
                  <a:rPr lang="fr-FR" dirty="0"/>
                  <a:t>du </a:t>
                </a:r>
                <a:r>
                  <a:rPr lang="fr-FR" dirty="0" smtClean="0"/>
                  <a:t>fluide.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On </a:t>
                </a:r>
                <a:r>
                  <a:rPr lang="fr-FR" dirty="0"/>
                  <a:t>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𝐵𝐶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       . . .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4" y="1572535"/>
                <a:ext cx="5837370" cy="5396990"/>
              </a:xfrm>
              <a:prstGeom prst="rect">
                <a:avLst/>
              </a:prstGeom>
              <a:blipFill>
                <a:blip r:embed="rId2"/>
                <a:stretch>
                  <a:fillRect l="-940" t="-6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50101" y="4835236"/>
            <a:ext cx="5929731" cy="188421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6537" y="5033038"/>
                <a:ext cx="5300663" cy="1488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Si faible </a:t>
                </a:r>
                <a:r>
                  <a:rPr lang="fr-FR" dirty="0"/>
                  <a:t>gamme de </a:t>
                </a:r>
                <a:r>
                  <a:rPr lang="fr-FR" dirty="0" smtClean="0"/>
                  <a:t>T, </a:t>
                </a:r>
                <a:r>
                  <a:rPr lang="fr-FR" dirty="0"/>
                  <a:t>on peut souvent se restreindre aux premiers termes </a:t>
                </a:r>
                <a:r>
                  <a:rPr lang="fr-FR" dirty="0" smtClean="0"/>
                  <a:t>écrire </a:t>
                </a:r>
                <a:r>
                  <a:rPr lang="fr-FR" dirty="0"/>
                  <a:t>qu’aux alentours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= 1 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 1 +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7" y="5033038"/>
                <a:ext cx="5300663" cy="1488613"/>
              </a:xfrm>
              <a:prstGeom prst="rect">
                <a:avLst/>
              </a:prstGeom>
              <a:blipFill>
                <a:blip r:embed="rId3"/>
                <a:stretch>
                  <a:fillRect l="-920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434137" y="1263737"/>
            <a:ext cx="4919663" cy="31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 des gaz réels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Détentes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4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768899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278948" y="1261357"/>
            <a:ext cx="3801631" cy="3540598"/>
            <a:chOff x="142579" y="1399309"/>
            <a:chExt cx="3801631" cy="3540598"/>
          </a:xfrm>
        </p:grpSpPr>
        <p:pic>
          <p:nvPicPr>
            <p:cNvPr id="4" name="Picture 2" descr="RÃ©sultat de recherche d'images pour &quot;robert boyle&quot;">
              <a:extLst>
                <a:ext uri="{FF2B5EF4-FFF2-40B4-BE49-F238E27FC236}">
                  <a16:creationId xmlns:a16="http://schemas.microsoft.com/office/drawing/2014/main" id="{47791E4C-84B8-4366-98C5-B0EC0C672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15" y="2768724"/>
              <a:ext cx="1631006" cy="182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d1ox703z8b11rg.cloudfront.net/uploads_image/c03c99f8-07d2-4fe9-b313-3c6f6c345c78/a71ea3713c0938bb0b82c08a45a9b053.gif">
              <a:extLst>
                <a:ext uri="{FF2B5EF4-FFF2-40B4-BE49-F238E27FC236}">
                  <a16:creationId xmlns:a16="http://schemas.microsoft.com/office/drawing/2014/main" id="{0A907CDC-7D2D-4427-9A56-7BD03E323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043" y="2756044"/>
              <a:ext cx="1551600" cy="183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EB45957-9E0E-4E24-A124-CDC926F2CFE5}"/>
                </a:ext>
              </a:extLst>
            </p:cNvPr>
            <p:cNvSpPr txBox="1"/>
            <p:nvPr/>
          </p:nvSpPr>
          <p:spPr>
            <a:xfrm>
              <a:off x="314315" y="1592142"/>
              <a:ext cx="2490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+mj-lt"/>
                </a:rPr>
                <a:t>Loi de </a:t>
              </a:r>
              <a:r>
                <a:rPr lang="fr-FR" sz="2000" b="1" dirty="0" smtClean="0">
                  <a:latin typeface="+mj-lt"/>
                </a:rPr>
                <a:t>Boyle - Mariotte</a:t>
              </a:r>
              <a:endParaRPr lang="fr-FR" sz="2000" b="1" dirty="0">
                <a:latin typeface="+mj-lt"/>
              </a:endParaRPr>
            </a:p>
          </p:txBody>
        </p:sp>
        <p:sp>
          <p:nvSpPr>
            <p:cNvPr id="22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42579" y="1399309"/>
              <a:ext cx="3801631" cy="3540598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00936" y="1454190"/>
            <a:ext cx="10852864" cy="4575088"/>
            <a:chOff x="500936" y="1454190"/>
            <a:chExt cx="10852864" cy="4575088"/>
          </a:xfrm>
        </p:grpSpPr>
        <p:grpSp>
          <p:nvGrpSpPr>
            <p:cNvPr id="31" name="Groupe 30"/>
            <p:cNvGrpSpPr/>
            <p:nvPr/>
          </p:nvGrpSpPr>
          <p:grpSpPr>
            <a:xfrm>
              <a:off x="5471392" y="1454190"/>
              <a:ext cx="5882408" cy="4575088"/>
              <a:chOff x="5471392" y="1851591"/>
              <a:chExt cx="5882408" cy="4575088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959" y="4301964"/>
                <a:ext cx="2664897" cy="2124715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8904" y="1851591"/>
                <a:ext cx="2664896" cy="2108709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1392" y="1851591"/>
                <a:ext cx="2664897" cy="211907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08CCF38-2A7F-4711-A152-0B72F8CF4521}"/>
                    </a:ext>
                  </a:extLst>
                </p:cNvPr>
                <p:cNvSpPr txBox="1"/>
                <p:nvPr/>
              </p:nvSpPr>
              <p:spPr>
                <a:xfrm>
                  <a:off x="500936" y="2002292"/>
                  <a:ext cx="1580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08CCF38-2A7F-4711-A152-0B72F8CF4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36" y="2002292"/>
                  <a:ext cx="158075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089" b="-137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39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Détentes d’un gaz réel : Joule - Gay Lussac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86946" y="4241396"/>
                <a:ext cx="5389420" cy="1894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Pour un gaz de </a:t>
                </a:r>
                <a:r>
                  <a:rPr lang="fr-FR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VdW</a:t>
                </a:r>
                <a:r>
                  <a:rPr lang="fr-FR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0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montre que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𝑛𝑎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𝑅𝑑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(6.21)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température diminue donc puisque a &gt; 0.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46" y="4241396"/>
                <a:ext cx="5389420" cy="1894558"/>
              </a:xfrm>
              <a:prstGeom prst="rect">
                <a:avLst/>
              </a:prstGeom>
              <a:blipFill>
                <a:blip r:embed="rId2"/>
                <a:stretch>
                  <a:fillRect l="-1018" t="-1929" b="-32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70018" y="1371490"/>
            <a:ext cx="7051963" cy="2299856"/>
          </a:xfrm>
          <a:prstGeom prst="rect">
            <a:avLst/>
          </a:prstGeom>
        </p:spPr>
      </p:pic>
      <p:sp>
        <p:nvSpPr>
          <p:cNvPr id="11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66269" y="3964158"/>
            <a:ext cx="5929731" cy="26739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8708" y="4549782"/>
                <a:ext cx="5444852" cy="1277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détente de Joule - Gay-Lussac est donc un bon test pour savoir si le modèle du gaz parfait est bien adapté à un fluide réel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Pour un gaz parfait, on a évidemment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(puisqu’il suit la 1ère loi de Joule).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08" y="4549782"/>
                <a:ext cx="5444852" cy="1277786"/>
              </a:xfrm>
              <a:prstGeom prst="rect">
                <a:avLst/>
              </a:prstGeom>
              <a:blipFill>
                <a:blip r:embed="rId4"/>
                <a:stretch>
                  <a:fillRect l="-896" t="-2381" r="-1008" b="-52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50101" y="3964158"/>
            <a:ext cx="5929731" cy="26739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Détentes d’un gaz réel : Joule - Thomson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84453" y="1195236"/>
            <a:ext cx="4224857" cy="2678242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4778" y="3962399"/>
            <a:ext cx="4058660" cy="2743200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96826" y="1443467"/>
            <a:ext cx="3555192" cy="3458448"/>
          </a:xfrm>
          <a:prstGeom prst="rect">
            <a:avLst/>
          </a:prstGeom>
        </p:spPr>
      </p:pic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4572001" y="4901915"/>
            <a:ext cx="7507832" cy="173617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52109" y="5010834"/>
                <a:ext cx="7493992" cy="2135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Si la détente de Joule - Thomson ne produit pas d’abaissement de température, le gaz suit la 2</a:t>
                </a:r>
                <a:r>
                  <a:rPr lang="fr-FR" b="1" baseline="300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ème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loi de </a:t>
                </a: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Joule = &gt; GP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Sinon :</a:t>
                </a: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en</m:t>
                      </m:r>
                      <m:r>
                        <m:rPr>
                          <m:nor/>
                        </m:rPr>
                        <a:rPr lang="fr-FR"/>
                        <m:t> </m:t>
                      </m:r>
                      <m:r>
                        <m:rPr>
                          <m:nor/>
                        </m:rPr>
                        <a:rPr lang="fr-FR"/>
                        <m:t>d</m:t>
                      </m:r>
                      <m:r>
                        <m:rPr>
                          <m:nor/>
                        </m:rPr>
                        <a:rPr lang="fr-FR"/>
                        <m:t>é</m:t>
                      </m:r>
                      <m:r>
                        <m:rPr>
                          <m:nor/>
                        </m:rPr>
                        <a:rPr lang="fr-FR"/>
                        <m:t>finissant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/>
                            <m:t>α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le</m:t>
                      </m:r>
                      <m:r>
                        <m:rPr>
                          <m:nor/>
                        </m:rPr>
                        <a:rPr lang="fr-FR"/>
                        <m:t> </m:t>
                      </m:r>
                      <m:r>
                        <m:rPr>
                          <m:nor/>
                        </m:rPr>
                        <a:rPr lang="fr-FR"/>
                        <m:t>coefficient</m:t>
                      </m:r>
                      <m:r>
                        <m:rPr>
                          <m:nor/>
                        </m:rPr>
                        <a:rPr lang="fr-FR"/>
                        <m:t> </m:t>
                      </m:r>
                      <m:r>
                        <m:rPr>
                          <m:nor/>
                        </m:rPr>
                        <a:rPr lang="fr-FR"/>
                        <m:t>de</m:t>
                      </m:r>
                      <m:r>
                        <m:rPr>
                          <m:nor/>
                        </m:rPr>
                        <a:rPr lang="fr-FR"/>
                        <m:t> </m:t>
                      </m:r>
                      <m:r>
                        <m:rPr>
                          <m:nor/>
                        </m:rPr>
                        <a:rPr lang="fr-FR"/>
                        <m:t>Joule</m:t>
                      </m:r>
                      <m:r>
                        <m:rPr>
                          <m:nor/>
                        </m:rPr>
                        <a:rPr lang="fr-FR" i="1"/>
                        <m:t>−</m:t>
                      </m:r>
                      <m:r>
                        <m:rPr>
                          <m:nor/>
                        </m:rPr>
                        <a:rPr lang="fr-FR"/>
                        <m:t>Thomson</m:t>
                      </m:r>
                    </m:oMath>
                  </m:oMathPara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09" y="5010834"/>
                <a:ext cx="7493992" cy="2135777"/>
              </a:xfrm>
              <a:prstGeom prst="rect">
                <a:avLst/>
              </a:prstGeom>
              <a:blipFill>
                <a:blip r:embed="rId5"/>
                <a:stretch>
                  <a:fillRect l="-570" t="-1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Modéliser les gaz réels par un gaz parfait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Modéliser les gaz réels par un gaz parfait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Hypothèses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4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 : hypothèses et validités des hypothèses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90674" y="3778721"/>
            <a:ext cx="5841335" cy="3007630"/>
            <a:chOff x="190674" y="3739533"/>
            <a:chExt cx="5841335" cy="3007630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3739533"/>
              <a:ext cx="5752926" cy="300763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333181" y="4015316"/>
                  <a:ext cx="5698828" cy="27041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b="1" dirty="0" smtClean="0"/>
                    <a:t>Validité de la description classique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≫ℏ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≪</m:t>
                        </m:r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avec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fr-FR" dirty="0" smtClean="0"/>
                </a:p>
                <a:p>
                  <a:endParaRPr lang="fr-FR" dirty="0"/>
                </a:p>
                <a:p>
                  <a:r>
                    <a:rPr lang="fr-FR" dirty="0" smtClean="0"/>
                    <a:t>Pour du H</a:t>
                  </a:r>
                  <a:r>
                    <a:rPr lang="fr-FR" baseline="-25000" dirty="0" smtClean="0"/>
                    <a:t>2</a:t>
                  </a:r>
                  <a:r>
                    <a:rPr lang="fr-FR" dirty="0" smtClean="0"/>
                    <a:t> </a:t>
                  </a:r>
                  <a:r>
                    <a:rPr lang="fr-FR" dirty="0"/>
                    <a:t>à </a:t>
                  </a:r>
                  <a:r>
                    <a:rPr lang="fr-FR" dirty="0" smtClean="0"/>
                    <a:t> 300 K, </a:t>
                  </a:r>
                  <a:r>
                    <a:rPr lang="fr-FR" dirty="0"/>
                    <a:t>on trouve 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𝑇𝑚</m:t>
                                </m:r>
                              </m:e>
                            </m:rad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≈0,20Å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et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≈35Å</m:t>
                        </m:r>
                      </m:oMath>
                    </m:oMathPara>
                  </a14:m>
                  <a:endParaRPr lang="fr-FR" dirty="0"/>
                </a:p>
                <a:p>
                  <a:endParaRPr lang="fr-FR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81" y="4015316"/>
                  <a:ext cx="5698828" cy="2704138"/>
                </a:xfrm>
                <a:prstGeom prst="rect">
                  <a:avLst/>
                </a:prstGeom>
                <a:blipFill>
                  <a:blip r:embed="rId2"/>
                  <a:stretch>
                    <a:fillRect l="-963" t="-11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43345" y="1245967"/>
            <a:ext cx="11277600" cy="238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ensemble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N particules identiques, de masse m, confinées dans un récipient de volume 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est un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 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moyenne,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l'énergie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cinétique des particules est grande devant leur énergie potentielle d’interaction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 dit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classique 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peut décrire le mouvement des particules qui le constituent dans le formalisme de la mécanique </a:t>
            </a: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classique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gaz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 par ailleurs dit </a:t>
            </a:r>
            <a:r>
              <a:rPr lang="fr-FR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parfait :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l’</a:t>
            </a: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énergie potentielle d’interaction est négligeable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2413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068291" y="3672635"/>
            <a:ext cx="6109854" cy="3007630"/>
            <a:chOff x="6068291" y="3672635"/>
            <a:chExt cx="6109854" cy="3007630"/>
          </a:xfrm>
        </p:grpSpPr>
        <p:sp>
          <p:nvSpPr>
            <p:cNvPr id="8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6068291" y="3672635"/>
              <a:ext cx="5805054" cy="300763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6082145" y="4015316"/>
                  <a:ext cx="6096000" cy="250087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fr-FR" b="1" dirty="0" smtClean="0"/>
                    <a:t>Validité de la </a:t>
                  </a:r>
                  <a:r>
                    <a:rPr lang="fr-FR" b="1" dirty="0"/>
                    <a:t>description d’un gaz réel comme </a:t>
                  </a:r>
                  <a:r>
                    <a:rPr lang="fr-FR" b="1" dirty="0" smtClean="0"/>
                    <a:t>un GP 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≈−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  </m:t>
                        </m:r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GP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≫1</m:t>
                        </m:r>
                      </m:oMath>
                    </m:oMathPara>
                  </a14:m>
                  <a:endParaRPr lang="fr-FR" dirty="0" smtClean="0"/>
                </a:p>
                <a:p>
                  <a:endParaRPr lang="fr-FR" dirty="0"/>
                </a:p>
                <a:p>
                  <a:r>
                    <a:rPr lang="fr-FR" dirty="0"/>
                    <a:t>à 300 K et sous la pression </a:t>
                  </a:r>
                  <a:r>
                    <a:rPr lang="fr-FR" dirty="0" err="1" smtClean="0"/>
                    <a:t>atm</a:t>
                  </a:r>
                  <a:r>
                    <a:rPr lang="fr-FR" dirty="0" smtClean="0"/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a14:m>
                  <a:r>
                    <a:rPr lang="fr-FR" dirty="0"/>
                    <a:t> </a:t>
                  </a:r>
                  <a:r>
                    <a:rPr lang="fr-FR" dirty="0" smtClean="0"/>
                    <a:t>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=4Å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a14:m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≈1600≫1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2145" y="4015316"/>
                  <a:ext cx="6096000" cy="2500877"/>
                </a:xfrm>
                <a:prstGeom prst="rect">
                  <a:avLst/>
                </a:prstGeom>
                <a:blipFill>
                  <a:blip r:embed="rId3"/>
                  <a:stretch>
                    <a:fillRect l="-900" t="-1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47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Modéliser les gaz réels par un gaz parfait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classique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2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classique : théorie cinétique des gaz.</a:t>
            </a: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3739533"/>
            <a:ext cx="5752926" cy="300763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3181" y="4015316"/>
                <a:ext cx="5698828" cy="2429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 smtClean="0"/>
                  <a:t>Composante de la vitesse: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Sup>
                                    <m:sSub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acc>
                        </m:e>
                      </m:ra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1" y="4015316"/>
                <a:ext cx="5698828" cy="2429896"/>
              </a:xfrm>
              <a:prstGeom prst="rect">
                <a:avLst/>
              </a:prstGeom>
              <a:blipFill>
                <a:blip r:embed="rId2"/>
                <a:stretch>
                  <a:fillRect l="-963" t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345" y="1245967"/>
                <a:ext cx="11277600" cy="2209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La probabilité </a:t>
                </a:r>
                <a:r>
                  <a:rPr lang="fr-FR" dirty="0"/>
                  <a:t>qu'une molécule ait une vitesse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FR" dirty="0"/>
                  <a:t>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dirty="0"/>
                  <a:t> près telle que </a:t>
                </a:r>
                <a:r>
                  <a:rPr lang="fr-FR" dirty="0" smtClean="0"/>
                  <a:t>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e</a:t>
                </a:r>
                <a:r>
                  <a:rPr lang="fr-FR" dirty="0" smtClean="0"/>
                  <a:t>st donnée par la </a:t>
                </a:r>
                <a:r>
                  <a:rPr lang="fr-FR" dirty="0"/>
                  <a:t>loi de répartition des </a:t>
                </a:r>
                <a:r>
                  <a:rPr lang="fr-FR" dirty="0" smtClean="0"/>
                  <a:t>vitesses découverte </a:t>
                </a:r>
                <a:r>
                  <a:rPr lang="fr-FR" dirty="0"/>
                  <a:t>en 1860 par Maxwell, </a:t>
                </a:r>
                <a:r>
                  <a:rPr lang="fr-FR" dirty="0" smtClean="0"/>
                  <a:t>démontrée </a:t>
                </a:r>
                <a:r>
                  <a:rPr lang="fr-FR" dirty="0"/>
                  <a:t>par Boltzmann en 1872, en supposant que la distribution d’équilibre n'est pas modifiée par les collisions entre molécules.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1245967"/>
                <a:ext cx="11277600" cy="2209707"/>
              </a:xfrm>
              <a:prstGeom prst="rect">
                <a:avLst/>
              </a:prstGeom>
              <a:blipFill>
                <a:blip r:embed="rId3"/>
                <a:stretch>
                  <a:fillRect l="-486" t="-1102" b="-33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2413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068291" y="3711824"/>
            <a:ext cx="5805054" cy="300763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82145" y="4015316"/>
                <a:ext cx="6096000" cy="29838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Norme de la vitesse: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𝑑𝑁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5" y="4015316"/>
                <a:ext cx="6096000" cy="2983894"/>
              </a:xfrm>
              <a:prstGeom prst="rect">
                <a:avLst/>
              </a:prstGeom>
              <a:blipFill>
                <a:blip r:embed="rId4"/>
                <a:stretch>
                  <a:fillRect l="-900" t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classique : théorie cinétique des gaz.</a:t>
            </a: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3739533"/>
            <a:ext cx="11682671" cy="300763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3181" y="4015316"/>
                <a:ext cx="11540164" cy="2334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La pression d'un fluide est la force, par unité de surface, que ce fluide exerce sur une surface élémentaire suivant sa normale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𝑝𝑑𝑆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L'interprétation microscopique de la pression fut proposée en </a:t>
                </a:r>
                <a:r>
                  <a:rPr lang="fr-FR" b="1" dirty="0"/>
                  <a:t>1738</a:t>
                </a:r>
                <a:r>
                  <a:rPr lang="fr-FR" dirty="0"/>
                  <a:t> par </a:t>
                </a:r>
                <a:r>
                  <a:rPr lang="fr-FR" b="1" dirty="0"/>
                  <a:t>Bernoulli</a:t>
                </a:r>
                <a:r>
                  <a:rPr lang="fr-FR" dirty="0"/>
                  <a:t> : «</a:t>
                </a:r>
                <a:r>
                  <a:rPr lang="fr-FR" i="1" dirty="0"/>
                  <a:t> la pression d’un gaz sur une paroi est due au bombardement de cette paroi par les molécules du gaz, considérées comme des sphères dures</a:t>
                </a:r>
                <a:r>
                  <a:rPr lang="fr-FR" dirty="0"/>
                  <a:t>. »</a:t>
                </a:r>
              </a:p>
              <a:p>
                <a:r>
                  <a:rPr lang="fr-FR" dirty="0"/>
                  <a:t>On évalue alors la pression à partir de la variation de la quantité de mouvement des molécules après collision sur la paroi, c'est-à-dire la quantité de mouvement cédée à la paroi.</a:t>
                </a:r>
              </a:p>
              <a:p>
                <a:r>
                  <a:rPr lang="fr-FR" dirty="0"/>
                  <a:t>On montre que l’on obtient l’expression suivante de la </a:t>
                </a:r>
                <a:r>
                  <a:rPr lang="fr-FR" b="1" dirty="0"/>
                  <a:t>pression cinétique</a:t>
                </a:r>
                <a:r>
                  <a:rPr lang="fr-FR" dirty="0"/>
                  <a:t> 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1" y="4015316"/>
                <a:ext cx="11540164" cy="2334550"/>
              </a:xfrm>
              <a:prstGeom prst="rect">
                <a:avLst/>
              </a:prstGeom>
              <a:blipFill>
                <a:blip r:embed="rId2"/>
                <a:stretch>
                  <a:fillRect l="-475" t="-1567" r="-211" b="-3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345" y="1245967"/>
                <a:ext cx="11277600" cy="1949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La </a:t>
                </a:r>
                <a:r>
                  <a:rPr lang="fr-FR" b="1" dirty="0"/>
                  <a:t>température cinétique T </a:t>
                </a:r>
                <a:r>
                  <a:rPr lang="fr-FR" dirty="0"/>
                  <a:t>d'un gaz parfait monoatomique ou polyatomique est une mesure de l'énergie cinétique moyenne du centre de masse de chaque particule. Ainsi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1245967"/>
                <a:ext cx="11277600" cy="1949252"/>
              </a:xfrm>
              <a:prstGeom prst="rect">
                <a:avLst/>
              </a:prstGeom>
              <a:blipFill>
                <a:blip r:embed="rId3"/>
                <a:stretch>
                  <a:fillRect l="-486" t="-15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2413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42517" y="5893271"/>
                <a:ext cx="1326197" cy="655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7" y="5893271"/>
                <a:ext cx="1326197" cy="655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42801" y="2735548"/>
                <a:ext cx="1125628" cy="70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801" y="2735548"/>
                <a:ext cx="1125628" cy="700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classique : théorie cinétique des gaz.</a:t>
            </a: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3739533"/>
            <a:ext cx="11682671" cy="9155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33181" y="3276652"/>
            <a:ext cx="1138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 </a:t>
            </a:r>
          </a:p>
          <a:p>
            <a:pPr algn="just"/>
            <a:r>
              <a:rPr lang="fr-FR" b="1" dirty="0" smtClean="0"/>
              <a:t>L'équation d'état des gaz parfaits permet donc décrire le comportement d’un gaz, qui soit monoatomique ou polyatomique.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345" y="1245967"/>
                <a:ext cx="11277600" cy="2382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On arrive 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avec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b="1" dirty="0"/>
                  <a:t>La température cinétique coïncide avec la température absolue</a:t>
                </a:r>
                <a:r>
                  <a:rPr lang="fr-FR" dirty="0"/>
                  <a:t>, que l’on définit comme suit, à l’aide de l'équation d’état du gaz parfait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1245967"/>
                <a:ext cx="11277600" cy="2382832"/>
              </a:xfrm>
              <a:prstGeom prst="rect">
                <a:avLst/>
              </a:prstGeom>
              <a:blipFill>
                <a:blip r:embed="rId2"/>
                <a:stretch>
                  <a:fillRect l="-486" b="-1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2413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068291" y="4752764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296889" y="5003275"/>
                <a:ext cx="542405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T</a:t>
                </a:r>
                <a:r>
                  <a:rPr lang="fr-FR" b="1" dirty="0" smtClean="0"/>
                  <a:t>héorème </a:t>
                </a:r>
                <a:r>
                  <a:rPr lang="fr-FR" b="1" dirty="0"/>
                  <a:t>de l'équipartition de l'énergie </a:t>
                </a:r>
                <a:r>
                  <a:rPr lang="fr-FR" b="1" dirty="0" smtClean="0"/>
                  <a:t> : </a:t>
                </a:r>
              </a:p>
              <a:p>
                <a:pPr algn="just"/>
                <a:r>
                  <a:rPr lang="fr-FR" dirty="0" smtClean="0"/>
                  <a:t>« Pour </a:t>
                </a:r>
                <a:r>
                  <a:rPr lang="fr-FR" dirty="0"/>
                  <a:t>tout système en contact avec un thermostat à la température T , la valeur moyenne de toute contribution quadratique d’un paramètre dans l'expression de l’énergie vaut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/>
                        </m:ctrlPr>
                      </m:sSubPr>
                      <m:e>
                        <m:r>
                          <a:rPr lang="fr-FR" i="1"/>
                          <m:t>𝑘</m:t>
                        </m:r>
                      </m:e>
                      <m:sub>
                        <m:r>
                          <a:rPr lang="fr-FR" i="1"/>
                          <m:t>𝐵</m:t>
                        </m:r>
                      </m:sub>
                    </m:sSub>
                    <m:r>
                      <a:rPr lang="fr-FR" i="1"/>
                      <m:t>𝑇</m:t>
                    </m:r>
                    <m:r>
                      <a:rPr lang="fr-FR" i="1"/>
                      <m:t> /2</m:t>
                    </m:r>
                  </m:oMath>
                </a14:m>
                <a:r>
                  <a:rPr lang="fr-FR" dirty="0"/>
                  <a:t> ».</a:t>
                </a:r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89" y="5003275"/>
                <a:ext cx="5424056" cy="1477328"/>
              </a:xfrm>
              <a:prstGeom prst="rect">
                <a:avLst/>
              </a:prstGeom>
              <a:blipFill>
                <a:blip r:embed="rId3"/>
                <a:stretch>
                  <a:fillRect l="-1011" t="-2479" r="-899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4752764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3345" y="4981364"/>
                <a:ext cx="6096000" cy="13190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GP monoatomique: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𝑁𝑚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4981364"/>
                <a:ext cx="6096000" cy="1319079"/>
              </a:xfrm>
              <a:prstGeom prst="rect">
                <a:avLst/>
              </a:prstGeom>
              <a:blipFill>
                <a:blip r:embed="rId4"/>
                <a:stretch>
                  <a:fillRect l="-900" t="-2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classique : théorie cinétique des gaz.</a:t>
            </a: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3739533"/>
            <a:ext cx="11682671" cy="9155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33181" y="3276652"/>
            <a:ext cx="1138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 </a:t>
            </a:r>
          </a:p>
          <a:p>
            <a:pPr algn="just"/>
            <a:r>
              <a:rPr lang="fr-FR" b="1" dirty="0" smtClean="0"/>
              <a:t>L'équation d'état des gaz parfaits permet donc décrire le comportement d’un gaz, qui soit monoatomique ou polyatomique.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345" y="1245967"/>
                <a:ext cx="11277600" cy="2382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On arrive 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/>
                        <m:t>avec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b="1" dirty="0"/>
                  <a:t>La température cinétique coïncide avec la température absolue</a:t>
                </a:r>
                <a:r>
                  <a:rPr lang="fr-FR" dirty="0"/>
                  <a:t>, que l’on définit comme suit, à l’aide de l'équation d’état du gaz parfait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1245967"/>
                <a:ext cx="11277600" cy="2382832"/>
              </a:xfrm>
              <a:prstGeom prst="rect">
                <a:avLst/>
              </a:prstGeom>
              <a:blipFill>
                <a:blip r:embed="rId2"/>
                <a:stretch>
                  <a:fillRect l="-486" b="-1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241303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068291" y="4752764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96889" y="4752123"/>
                <a:ext cx="6096000" cy="19642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GP polyatomique rigide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b="1" dirty="0" smtClean="0"/>
                  <a:t>GP polyatomique non rigide :</a:t>
                </a: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89" y="4752123"/>
                <a:ext cx="6096000" cy="1964256"/>
              </a:xfrm>
              <a:prstGeom prst="rect">
                <a:avLst/>
              </a:prstGeom>
              <a:blipFill>
                <a:blip r:embed="rId3"/>
                <a:stretch>
                  <a:fillRect l="-900" t="-18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4752764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3345" y="4981364"/>
                <a:ext cx="6096000" cy="13190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GP monoatomique: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𝑁𝑚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4981364"/>
                <a:ext cx="6096000" cy="1319079"/>
              </a:xfrm>
              <a:prstGeom prst="rect">
                <a:avLst/>
              </a:prstGeom>
              <a:blipFill>
                <a:blip r:embed="rId4"/>
                <a:stretch>
                  <a:fillRect l="-900" t="-2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5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768899"/>
          </a:xfrm>
        </p:spPr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9508" y="5117615"/>
            <a:ext cx="3773857" cy="1484734"/>
            <a:chOff x="279508" y="5117615"/>
            <a:chExt cx="3773857" cy="1484734"/>
          </a:xfrm>
        </p:grpSpPr>
        <p:sp>
          <p:nvSpPr>
            <p:cNvPr id="19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279508" y="5117615"/>
              <a:ext cx="3773857" cy="148473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127" y="5228012"/>
              <a:ext cx="1991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/>
                <a:t>Loi des gaz parfaits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387576" y="5761648"/>
                  <a:ext cx="13003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𝑷𝑽</m:t>
                        </m:r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576" y="5761648"/>
                  <a:ext cx="130035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e 23"/>
          <p:cNvGrpSpPr/>
          <p:nvPr/>
        </p:nvGrpSpPr>
        <p:grpSpPr>
          <a:xfrm>
            <a:off x="278948" y="1261357"/>
            <a:ext cx="3801631" cy="3540598"/>
            <a:chOff x="142579" y="1399309"/>
            <a:chExt cx="3801631" cy="3540598"/>
          </a:xfrm>
        </p:grpSpPr>
        <p:pic>
          <p:nvPicPr>
            <p:cNvPr id="4" name="Picture 2" descr="RÃ©sultat de recherche d'images pour &quot;robert boyle&quot;">
              <a:extLst>
                <a:ext uri="{FF2B5EF4-FFF2-40B4-BE49-F238E27FC236}">
                  <a16:creationId xmlns:a16="http://schemas.microsoft.com/office/drawing/2014/main" id="{47791E4C-84B8-4366-98C5-B0EC0C672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15" y="2768724"/>
              <a:ext cx="1631006" cy="182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d1ox703z8b11rg.cloudfront.net/uploads_image/c03c99f8-07d2-4fe9-b313-3c6f6c345c78/a71ea3713c0938bb0b82c08a45a9b053.gif">
              <a:extLst>
                <a:ext uri="{FF2B5EF4-FFF2-40B4-BE49-F238E27FC236}">
                  <a16:creationId xmlns:a16="http://schemas.microsoft.com/office/drawing/2014/main" id="{0A907CDC-7D2D-4427-9A56-7BD03E323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043" y="2756044"/>
              <a:ext cx="1551600" cy="183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EB45957-9E0E-4E24-A124-CDC926F2CFE5}"/>
                </a:ext>
              </a:extLst>
            </p:cNvPr>
            <p:cNvSpPr txBox="1"/>
            <p:nvPr/>
          </p:nvSpPr>
          <p:spPr>
            <a:xfrm>
              <a:off x="314315" y="1592142"/>
              <a:ext cx="256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+mj-lt"/>
                </a:rPr>
                <a:t>Loi de </a:t>
              </a:r>
              <a:r>
                <a:rPr lang="fr-FR" sz="2000" b="1" dirty="0" smtClean="0">
                  <a:latin typeface="+mj-lt"/>
                </a:rPr>
                <a:t>Boyle - Mariotte</a:t>
              </a:r>
              <a:endParaRPr lang="fr-FR" sz="2000" b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08CCF38-2A7F-4711-A152-0B72F8CF4521}"/>
                    </a:ext>
                  </a:extLst>
                </p:cNvPr>
                <p:cNvSpPr txBox="1"/>
                <p:nvPr/>
              </p:nvSpPr>
              <p:spPr>
                <a:xfrm>
                  <a:off x="364567" y="2140244"/>
                  <a:ext cx="1580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08CCF38-2A7F-4711-A152-0B72F8CF4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67" y="2140244"/>
                  <a:ext cx="158075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089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42579" y="1399309"/>
              <a:ext cx="3801631" cy="3540598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354362" y="1246909"/>
            <a:ext cx="7406833" cy="3540598"/>
            <a:chOff x="4132689" y="1468577"/>
            <a:chExt cx="7406833" cy="354059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8D3A339-E222-4CB8-862C-A41F3F9E140F}"/>
                </a:ext>
              </a:extLst>
            </p:cNvPr>
            <p:cNvSpPr txBox="1"/>
            <p:nvPr/>
          </p:nvSpPr>
          <p:spPr>
            <a:xfrm>
              <a:off x="4225704" y="1592141"/>
              <a:ext cx="1617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+mj-lt"/>
                </a:rPr>
                <a:t>Loi de Charles</a:t>
              </a:r>
            </a:p>
          </p:txBody>
        </p:sp>
        <p:pic>
          <p:nvPicPr>
            <p:cNvPr id="10" name="Picture 2" descr="https://upload.wikimedia.org/wikipedia/commons/0/01/Jacques_Charles_-_Julien_L%C3%A9opold_Boilly.jpg">
              <a:extLst>
                <a:ext uri="{FF2B5EF4-FFF2-40B4-BE49-F238E27FC236}">
                  <a16:creationId xmlns:a16="http://schemas.microsoft.com/office/drawing/2014/main" id="{D81D3807-ED6D-439D-ADBC-344F4C137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382" y="2761663"/>
              <a:ext cx="1435073" cy="193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CEFD180-CC52-4C64-8B1D-2380870DDC51}"/>
                    </a:ext>
                  </a:extLst>
                </p:cNvPr>
                <p:cNvSpPr txBox="1"/>
                <p:nvPr/>
              </p:nvSpPr>
              <p:spPr>
                <a:xfrm>
                  <a:off x="4408382" y="2004584"/>
                  <a:ext cx="1435073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CEFD180-CC52-4C64-8B1D-2380870D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382" y="2004584"/>
                  <a:ext cx="1435073" cy="5741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4E9389D-FDCA-494E-BC39-A4BA1353AF3A}"/>
                </a:ext>
              </a:extLst>
            </p:cNvPr>
            <p:cNvSpPr txBox="1"/>
            <p:nvPr/>
          </p:nvSpPr>
          <p:spPr>
            <a:xfrm>
              <a:off x="6715540" y="1569944"/>
              <a:ext cx="1992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+mj-lt"/>
                </a:rPr>
                <a:t>Loi de Gay-Lussac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F138D220-165D-4AAA-908B-9758A2CE0BE7}"/>
                    </a:ext>
                  </a:extLst>
                </p:cNvPr>
                <p:cNvSpPr txBox="1"/>
                <p:nvPr/>
              </p:nvSpPr>
              <p:spPr>
                <a:xfrm>
                  <a:off x="6991634" y="1970054"/>
                  <a:ext cx="1435073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F138D220-165D-4AAA-908B-9758A2CE0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634" y="1970054"/>
                  <a:ext cx="1435073" cy="574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2" descr="RÃ©sultat de recherche d'images pour &quot;gay lussac&quot;">
              <a:extLst>
                <a:ext uri="{FF2B5EF4-FFF2-40B4-BE49-F238E27FC236}">
                  <a16:creationId xmlns:a16="http://schemas.microsoft.com/office/drawing/2014/main" id="{901D5ACD-108B-4A83-87A8-6851FC505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228" y="2761662"/>
              <a:ext cx="2312890" cy="192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Description de l'image Avogadro Amedeo.jpg.">
              <a:extLst>
                <a:ext uri="{FF2B5EF4-FFF2-40B4-BE49-F238E27FC236}">
                  <a16:creationId xmlns:a16="http://schemas.microsoft.com/office/drawing/2014/main" id="{7B7AD7BF-3FD1-4040-8D13-EAE6F4D1B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5891" y="2768576"/>
              <a:ext cx="1586185" cy="192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B8713AD-FAC6-409C-8518-247089DE7749}"/>
                </a:ext>
              </a:extLst>
            </p:cNvPr>
            <p:cNvSpPr txBox="1"/>
            <p:nvPr/>
          </p:nvSpPr>
          <p:spPr>
            <a:xfrm>
              <a:off x="9580286" y="1569944"/>
              <a:ext cx="1668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latin typeface="+mj-lt"/>
                </a:rPr>
                <a:t>Loi d’Avogadro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1EE58F8-6005-48F9-80F0-37D5D33AC098}"/>
                    </a:ext>
                  </a:extLst>
                </p:cNvPr>
                <p:cNvSpPr txBox="1"/>
                <p:nvPr/>
              </p:nvSpPr>
              <p:spPr>
                <a:xfrm>
                  <a:off x="9699196" y="2004584"/>
                  <a:ext cx="1430200" cy="57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E1EE58F8-6005-48F9-80F0-37D5D33AC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196" y="2004584"/>
                  <a:ext cx="1430200" cy="5762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4132689" y="1468577"/>
              <a:ext cx="7406833" cy="3540598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354362" y="5108210"/>
            <a:ext cx="7406833" cy="1484734"/>
            <a:chOff x="4354362" y="5108210"/>
            <a:chExt cx="7406833" cy="1484734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4354362" y="5108210"/>
              <a:ext cx="7406833" cy="148473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480166" y="5661460"/>
                  <a:ext cx="3155223" cy="5697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fr-FR" b="1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p>
                                    <m:r>
                                      <a:rPr lang="fr-FR" b="1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fr-F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fr-F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𝒏𝒃</m:t>
                        </m:r>
                        <m:r>
                          <a:rPr lang="fr-F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𝒏𝑹𝑻</m:t>
                        </m:r>
                      </m:oMath>
                    </m:oMathPara>
                  </a14:m>
                  <a:endParaRPr lang="fr-FR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166" y="5661460"/>
                  <a:ext cx="3155223" cy="5697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4483572" y="5207271"/>
              <a:ext cx="34629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/>
                <a:t>Equation d’état de Van der </a:t>
              </a:r>
              <a:r>
                <a:rPr lang="fr-FR" b="1" dirty="0" err="1" smtClean="0"/>
                <a:t>Waals</a:t>
              </a:r>
              <a:r>
                <a:rPr lang="fr-FR" b="1" dirty="0" smtClean="0"/>
                <a:t> </a:t>
              </a:r>
              <a:r>
                <a:rPr lang="fr-FR" dirty="0" smtClean="0"/>
                <a:t>: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7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classique : théorie cinétique des gaz.</a:t>
            </a:r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170022" y="1564025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460968" y="1583775"/>
                <a:ext cx="6096000" cy="19642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GP polyatomique rigide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b="1" dirty="0" smtClean="0"/>
                  <a:t>GP polyatomique non rigide :</a:t>
                </a: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68" y="1583775"/>
                <a:ext cx="6096000" cy="1964256"/>
              </a:xfrm>
              <a:prstGeom prst="rect">
                <a:avLst/>
              </a:prstGeom>
              <a:blipFill>
                <a:blip r:embed="rId2"/>
                <a:stretch>
                  <a:fillRect l="-900" t="-18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203052" y="1564025"/>
            <a:ext cx="5805054" cy="1966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4968" y="1851986"/>
                <a:ext cx="6096000" cy="13190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b="1" dirty="0" smtClean="0"/>
                  <a:t>GP monoatomique: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𝑁𝑚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8" y="1851986"/>
                <a:ext cx="6096000" cy="1319079"/>
              </a:xfrm>
              <a:prstGeom prst="rect">
                <a:avLst/>
              </a:prstGeom>
              <a:blipFill>
                <a:blip r:embed="rId3"/>
                <a:stretch>
                  <a:fillRect l="-900" t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4" y="3548031"/>
            <a:ext cx="7008618" cy="31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20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90674" y="1216408"/>
            <a:ext cx="11682671" cy="819575"/>
            <a:chOff x="190674" y="1216408"/>
            <a:chExt cx="11682671" cy="819575"/>
          </a:xfrm>
        </p:grpSpPr>
        <p:sp>
          <p:nvSpPr>
            <p:cNvPr id="7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216408"/>
              <a:ext cx="11682671" cy="81957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8505" y="1310584"/>
              <a:ext cx="11230777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Il est possible d’étudier le comportement des réels et de mesurer leurs écart à la loi des gaz parfait via les diagrammes thermodynamique, les équation d’état (Van der </a:t>
              </a:r>
              <a:r>
                <a:rPr lang="fr-FR" b="1" dirty="0" err="1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Waals</a:t>
              </a:r>
              <a:r>
                <a:rPr lang="fr-FR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viriel …) et/ou en réalisant des détentes.</a:t>
              </a:r>
              <a:endPara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4436" y="297075"/>
            <a:ext cx="11035145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81710" y="2404227"/>
            <a:ext cx="11682671" cy="819575"/>
            <a:chOff x="190674" y="1216408"/>
            <a:chExt cx="11682671" cy="819575"/>
          </a:xfrm>
        </p:grpSpPr>
        <p:sp>
          <p:nvSpPr>
            <p:cNvPr id="1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216408"/>
              <a:ext cx="11682671" cy="81957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505" y="1310584"/>
              <a:ext cx="11230777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 modèle du gaz parfait rend compte du comportement d’un gaz réel à haute température, basse pression et compressibilité faible.</a:t>
              </a:r>
              <a:endPara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81710" y="3592046"/>
            <a:ext cx="11682671" cy="819575"/>
            <a:chOff x="190674" y="1216408"/>
            <a:chExt cx="11682671" cy="819575"/>
          </a:xfrm>
        </p:grpSpPr>
        <p:sp>
          <p:nvSpPr>
            <p:cNvPr id="19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216408"/>
              <a:ext cx="11682671" cy="81957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505" y="1310584"/>
              <a:ext cx="11230777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Dès lors que des interactions entre entité sont en jeu, les approches expérimentales passant par l’exploitation de fonctions d’état thermodynamique </a:t>
              </a:r>
              <a:r>
                <a:rPr lang="fr-F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comportant plus de terme deviennent nécessaires.</a:t>
              </a:r>
              <a:endPara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190674" y="4727109"/>
            <a:ext cx="11682671" cy="819575"/>
            <a:chOff x="190674" y="1216408"/>
            <a:chExt cx="11682671" cy="819575"/>
          </a:xfrm>
        </p:grpSpPr>
        <p:sp>
          <p:nvSpPr>
            <p:cNvPr id="22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216408"/>
              <a:ext cx="11682671" cy="81957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505" y="1310584"/>
              <a:ext cx="11230777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 modèle du gaz parfait trouve une origine fondamentale canonique est peu être décrit par une approche cinétique et de façon encore plus fondamentale de façon quantique.</a:t>
              </a:r>
              <a:endPara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90674" y="5720797"/>
            <a:ext cx="11682671" cy="819575"/>
            <a:chOff x="190674" y="1216408"/>
            <a:chExt cx="11682671" cy="819575"/>
          </a:xfrm>
        </p:grpSpPr>
        <p:sp>
          <p:nvSpPr>
            <p:cNvPr id="25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190674" y="1216408"/>
              <a:ext cx="11682671" cy="81957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08505" y="1310584"/>
              <a:ext cx="11230777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fr-F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Ouverture : basse température, prise en compte du caractère polyatomique dans les approches fondamentales …</a:t>
              </a:r>
              <a:endPara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7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 cas où …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8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106315"/>
            <a:ext cx="6113141" cy="56131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904" y="1267730"/>
                <a:ext cx="5837370" cy="5700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Forces </a:t>
                </a:r>
                <a:r>
                  <a:rPr lang="fr-FR" dirty="0"/>
                  <a:t>de </a:t>
                </a:r>
                <a:r>
                  <a:rPr lang="fr-FR" dirty="0" smtClean="0"/>
                  <a:t>Van </a:t>
                </a:r>
                <a:r>
                  <a:rPr lang="fr-FR" dirty="0"/>
                  <a:t>der </a:t>
                </a:r>
                <a:r>
                  <a:rPr lang="fr-FR" dirty="0" err="1" smtClean="0"/>
                  <a:t>Waals</a:t>
                </a:r>
                <a:r>
                  <a:rPr lang="fr-FR" dirty="0" smtClean="0"/>
                  <a:t> =  forces </a:t>
                </a:r>
                <a:r>
                  <a:rPr lang="fr-FR" dirty="0"/>
                  <a:t>intermoléculaires attractives qui s’exercent sur les molécules d’un gaz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3 </a:t>
                </a:r>
                <a:r>
                  <a:rPr lang="fr-FR" dirty="0"/>
                  <a:t>types </a:t>
                </a:r>
                <a:r>
                  <a:rPr lang="fr-FR" dirty="0" smtClean="0"/>
                  <a:t>≠ :  forces </a:t>
                </a:r>
                <a:r>
                  <a:rPr lang="fr-FR" dirty="0"/>
                  <a:t>de </a:t>
                </a:r>
                <a:r>
                  <a:rPr lang="fr-FR" dirty="0" smtClean="0"/>
                  <a:t>Debye (effet d’orientation) , </a:t>
                </a:r>
                <a:r>
                  <a:rPr lang="fr-FR" dirty="0"/>
                  <a:t>Keesom </a:t>
                </a:r>
                <a:r>
                  <a:rPr lang="fr-FR" dirty="0" smtClean="0"/>
                  <a:t>(effet d’induction) et London (effet de diffusion).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L’effet global </a:t>
                </a:r>
                <a:r>
                  <a:rPr lang="fr-FR" dirty="0" smtClean="0"/>
                  <a:t>= </a:t>
                </a:r>
                <a:r>
                  <a:rPr lang="fr-FR" dirty="0"/>
                  <a:t>force de van der </a:t>
                </a:r>
                <a:r>
                  <a:rPr lang="fr-FR" dirty="0" err="1"/>
                  <a:t>Waals</a:t>
                </a:r>
                <a:r>
                  <a:rPr lang="fr-FR" dirty="0"/>
                  <a:t> dont on peut dire qu’elle dérive d’un potentiel 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−1/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fr-FR" dirty="0"/>
                  <a:t>. </a:t>
                </a: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l’effet de la force de Debye est toujours négligeable et que l’effet de la force de London est prépondérant dans le cas des molécules apolaires ou faiblement polaires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à </a:t>
                </a:r>
                <a:r>
                  <a:rPr lang="fr-FR" dirty="0"/>
                  <a:t>courte </a:t>
                </a:r>
                <a:r>
                  <a:rPr lang="fr-FR" dirty="0" smtClean="0"/>
                  <a:t>distance : force </a:t>
                </a:r>
                <a:r>
                  <a:rPr lang="fr-FR" dirty="0"/>
                  <a:t>fortement répulsive </a:t>
                </a:r>
                <a:r>
                  <a:rPr lang="fr-FR" dirty="0" smtClean="0"/>
                  <a:t>(conséquence </a:t>
                </a:r>
                <a:r>
                  <a:rPr lang="fr-FR" dirty="0"/>
                  <a:t>du principe d’exclusion de </a:t>
                </a:r>
                <a:r>
                  <a:rPr lang="fr-FR" dirty="0" smtClean="0"/>
                  <a:t>Pauli).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potentiel </a:t>
                </a:r>
                <a:r>
                  <a:rPr lang="fr-FR" dirty="0"/>
                  <a:t>de Lennard-Jones </a:t>
                </a:r>
                <a:r>
                  <a:rPr lang="fr-FR" dirty="0" smtClean="0"/>
                  <a:t>:</a:t>
                </a: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 = 4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4" y="1267730"/>
                <a:ext cx="5837370" cy="5700920"/>
              </a:xfrm>
              <a:prstGeom prst="rect">
                <a:avLst/>
              </a:prstGeom>
              <a:blipFill>
                <a:blip r:embed="rId2"/>
                <a:stretch>
                  <a:fillRect l="-731" t="-642" r="-9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816436" y="1159240"/>
            <a:ext cx="5167745" cy="55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1258" y="2608914"/>
                <a:ext cx="11734800" cy="1789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On </a:t>
                </a:r>
                <a:r>
                  <a:rPr lang="fr-FR" dirty="0"/>
                  <a:t>montre par ailleurs que l’expression de l’entropie est 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De laquelle on montre que la variation d’entropie au cours d’une transformation entre deux états (1) et (2) prend la forme 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𝑛𝑅𝑙𝑛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8" y="2608914"/>
                <a:ext cx="11734800" cy="1789144"/>
              </a:xfrm>
              <a:prstGeom prst="rect">
                <a:avLst/>
              </a:prstGeom>
              <a:blipFill>
                <a:blip r:embed="rId2"/>
                <a:stretch>
                  <a:fillRect l="-468" t="-2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 : le modèle de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VdW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2"/>
          <a:srcRect l="7385"/>
          <a:stretch/>
        </p:blipFill>
        <p:spPr bwMode="auto">
          <a:xfrm>
            <a:off x="838200" y="1218927"/>
            <a:ext cx="4081723" cy="5413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5413829" y="1159240"/>
            <a:ext cx="6347367" cy="49657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39512" y="1351207"/>
                <a:ext cx="6096000" cy="49331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 point </a:t>
                </a: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critique : isotherme 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subit </a:t>
                </a: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inflexion 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à tangente </a:t>
                </a:r>
                <a:r>
                  <a:rPr lang="fr-FR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nulle 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et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déduit de l’équation d’état que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)²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et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𝑅𝑇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déduit donc de que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𝑅𝑏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 qui permet d’obtenir les coefficients a et b caractéristiques du fluide en fonction des coordonnées du point critique 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=3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12" y="1351207"/>
                <a:ext cx="6096000" cy="4933145"/>
              </a:xfrm>
              <a:prstGeom prst="rect">
                <a:avLst/>
              </a:prstGeom>
              <a:blipFill>
                <a:blip r:embed="rId3"/>
                <a:stretch>
                  <a:fillRect l="-900" t="-742" r="-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3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Modéliser les gaz réels par un gaz parfait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quantique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5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436" y="337416"/>
            <a:ext cx="11035145" cy="7688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quantique : distribution canonique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GP. 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3" y="2728095"/>
            <a:ext cx="5905327" cy="124816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3345" y="2810939"/>
                <a:ext cx="5440227" cy="1334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montre que 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ℏ²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2810939"/>
                <a:ext cx="5440227" cy="1334533"/>
              </a:xfrm>
              <a:prstGeom prst="rect">
                <a:avLst/>
              </a:prstGeom>
              <a:blipFill>
                <a:blip r:embed="rId2"/>
                <a:stretch>
                  <a:fillRect l="-1009" t="-22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345" y="1245967"/>
                <a:ext cx="11277600" cy="1206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considère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particules indiscernables, indépendantes et de spin nul, dans une boîte cubique de côté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Comme les particules sont indépendantes, l’énergie du système est égale à la somme des énergies cinétiques de chaque particule. La fonction de partition du système total,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peut alors être obtenue à partir de la fonction de partition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d’une particule libre dans une boîte cubique de volume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1245967"/>
                <a:ext cx="11277600" cy="1206549"/>
              </a:xfrm>
              <a:prstGeom prst="rect">
                <a:avLst/>
              </a:prstGeom>
              <a:blipFill>
                <a:blip r:embed="rId3"/>
                <a:stretch>
                  <a:fillRect l="-486" t="-2525" r="-432" b="-7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14015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2" y="4086348"/>
            <a:ext cx="11682673" cy="263310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43345" y="3847889"/>
                <a:ext cx="11848927" cy="2771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fonction de partition,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𝒵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d’un système constitué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particules indiscernables est donc donnée par l’expression :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sup>
                      </m:sSup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détermine alors sans difficulté son énergie libre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ℱ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𝒵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𝐿𝑜𝑔𝑉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fr-FR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!)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3847889"/>
                <a:ext cx="11848927" cy="2771656"/>
              </a:xfrm>
              <a:prstGeom prst="rect">
                <a:avLst/>
              </a:prstGeom>
              <a:blipFill>
                <a:blip r:embed="rId4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302499" y="2712424"/>
            <a:ext cx="5570846" cy="124816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39345" y="2820946"/>
                <a:ext cx="5010235" cy="1046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canonique avec particule indiscernable :</a:t>
                </a:r>
              </a:p>
              <a:p>
                <a:pPr algn="just"/>
                <a:endParaRPr lang="fr-FR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𝒵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fr-F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45" y="2820946"/>
                <a:ext cx="5010235" cy="1046569"/>
              </a:xfrm>
              <a:prstGeom prst="rect">
                <a:avLst/>
              </a:prstGeom>
              <a:blipFill>
                <a:blip r:embed="rId5"/>
                <a:stretch>
                  <a:fillRect l="-1095" t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436" y="337416"/>
            <a:ext cx="11035145" cy="7688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quantique : distribution canonique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GP. 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2728094"/>
            <a:ext cx="5739072" cy="238303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190674" y="1216408"/>
            <a:ext cx="11682671" cy="140159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6068291" y="2728095"/>
            <a:ext cx="5805054" cy="399135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3073" y="920243"/>
                <a:ext cx="11848927" cy="155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fr-FR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fr-FR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utilisant la formule de Stirling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ℱ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𝐿𝑜𝑔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3" y="920243"/>
                <a:ext cx="11848927" cy="1557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3073" y="2923666"/>
                <a:ext cx="5406563" cy="2096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Energie </a:t>
                </a: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interne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(notée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en physique statistique):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&gt;=−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𝒵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retrouve le fait que l’énergie interne d’un gaz parfait ne dépend que de la température : c’est </a:t>
                </a: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loi de Joule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3" y="2923666"/>
                <a:ext cx="5406563" cy="2096471"/>
              </a:xfrm>
              <a:prstGeom prst="rect">
                <a:avLst/>
              </a:prstGeom>
              <a:blipFill>
                <a:blip r:embed="rId3"/>
                <a:stretch>
                  <a:fillRect l="-902" t="-1744" r="-1015" b="-2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3073" y="5361311"/>
                <a:ext cx="6096000" cy="1197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lvl="0" indent="-285750" algn="just">
                  <a:lnSpc>
                    <a:spcPct val="107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 calorifique à volume constant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&gt;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3" y="5361311"/>
                <a:ext cx="6096000" cy="1197572"/>
              </a:xfrm>
              <a:prstGeom prst="rect">
                <a:avLst/>
              </a:prstGeom>
              <a:blipFill>
                <a:blip r:embed="rId4"/>
                <a:stretch>
                  <a:fillRect l="-600" t="-2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204529" y="5215709"/>
            <a:ext cx="5739072" cy="148877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08209" y="3629949"/>
                <a:ext cx="6096000" cy="21876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Pression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𝒵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 : 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𝑃𝑉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retrouve l’équation d’état d’un gaz parfait</a:t>
                </a:r>
                <a:r>
                  <a:rPr lang="fr-F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209" y="3629949"/>
                <a:ext cx="6096000" cy="2187650"/>
              </a:xfrm>
              <a:prstGeom prst="rect">
                <a:avLst/>
              </a:prstGeom>
              <a:blipFill>
                <a:blip r:embed="rId5"/>
                <a:stretch>
                  <a:fillRect l="-800" t="-1671" b="-2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 des gaz réels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thermodynamiques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6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gaz réels :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isothermes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d’Andrews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age 28"/>
          <p:cNvPicPr/>
          <p:nvPr/>
        </p:nvPicPr>
        <p:blipFill>
          <a:blip r:embed="rId2"/>
          <a:stretch>
            <a:fillRect/>
          </a:stretch>
        </p:blipFill>
        <p:spPr>
          <a:xfrm>
            <a:off x="41320" y="1139052"/>
            <a:ext cx="4026373" cy="3735705"/>
          </a:xfrm>
          <a:prstGeom prst="rect">
            <a:avLst/>
          </a:prstGeom>
        </p:spPr>
      </p:pic>
      <p:pic>
        <p:nvPicPr>
          <p:cNvPr id="30" name="Imag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4151062" y="1337169"/>
            <a:ext cx="3717411" cy="3403196"/>
          </a:xfrm>
          <a:prstGeom prst="rect">
            <a:avLst/>
          </a:prstGeom>
        </p:spPr>
      </p:pic>
      <p:pic>
        <p:nvPicPr>
          <p:cNvPr id="31" name="Image 3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73" y="1337169"/>
            <a:ext cx="4021932" cy="3534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/>
          <p:cNvGrpSpPr/>
          <p:nvPr/>
        </p:nvGrpSpPr>
        <p:grpSpPr>
          <a:xfrm>
            <a:off x="471056" y="5108210"/>
            <a:ext cx="11290140" cy="1484734"/>
            <a:chOff x="471056" y="5108210"/>
            <a:chExt cx="11290140" cy="1484734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471056" y="5108210"/>
              <a:ext cx="11290140" cy="1484734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0" y="5337293"/>
              <a:ext cx="1092299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Pression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du gaz réel 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&lt;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gaz parfait et 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écart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avec le modèle du 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GP gaz parfait </a:t>
              </a:r>
              <a:r>
                <a:rPr lang="fr-FR" dirty="0" smtClean="0"/>
                <a:t>↗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avec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la pression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G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randes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dilutions, 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écart ≈ 0 et modèle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du 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GP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représente bien la réalité expérimentale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Ex :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 diazote N</a:t>
              </a:r>
              <a:r>
                <a:rPr lang="fr-FR" baseline="-25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2</a:t>
              </a:r>
              <a:r>
                <a:rPr lang="fr-FR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 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écart entre </a:t>
              </a:r>
              <a:r>
                <a:rPr lang="fr-FR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pV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 et </a:t>
              </a:r>
              <a:r>
                <a:rPr lang="fr-FR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nRT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 voisin de 0.5% pour p ≈ 1 </a:t>
              </a:r>
              <a:r>
                <a:rPr lang="fr-FR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atm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, et de 100% pour p ≈ 1000 </a:t>
              </a:r>
              <a:r>
                <a:rPr lang="fr-FR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atm</a:t>
              </a: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87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gaz réels : diagramme d’Amagat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71056" y="4788999"/>
            <a:ext cx="11290140" cy="1803945"/>
            <a:chOff x="471056" y="4788999"/>
            <a:chExt cx="11290140" cy="1803945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471056" y="4788999"/>
              <a:ext cx="11290140" cy="1803945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838200" y="4901611"/>
                  <a:ext cx="1092299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à T élevée</a:t>
                  </a:r>
                  <a:r>
                    <a:rPr lang="fr-FR" dirty="0"/>
                    <a:t>,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</m:oMath>
                  </a14:m>
                  <a:r>
                    <a:rPr lang="fr-FR" dirty="0"/>
                    <a:t> est une fonction monotone </a:t>
                  </a:r>
                  <a:r>
                    <a:rPr lang="fr-FR" dirty="0" smtClean="0"/>
                    <a:t> ↗ de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fr-FR" dirty="0"/>
                    <a:t> : le fluide est moins compressible qu’un gaz </a:t>
                  </a:r>
                  <a:r>
                    <a:rPr lang="fr-FR" dirty="0" smtClean="0"/>
                    <a:t>parfait. Quand la p → 0, le gaz tend vers l’état parfait et l’ordonnée 𝑝𝑉 à l’origine ∝ température absolue 𝑇 du fluide.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à T </a:t>
                  </a:r>
                  <a:r>
                    <a:rPr lang="fr-FR" dirty="0"/>
                    <a:t>basses,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</m:oMath>
                  </a14:m>
                  <a:r>
                    <a:rPr lang="fr-FR" dirty="0"/>
                    <a:t> est une fonction de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fr-FR" dirty="0"/>
                    <a:t> qui présente un minimum. Au voisinage de ce minimum,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𝑝𝑉</m:t>
                      </m:r>
                    </m:oMath>
                  </a14:m>
                  <a:r>
                    <a:rPr lang="fr-FR" dirty="0"/>
                    <a:t> varie peu et le fluide se comporte comme un </a:t>
                  </a:r>
                  <a:r>
                    <a:rPr lang="fr-FR" dirty="0" smtClean="0"/>
                    <a:t>GP.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b="1" dirty="0"/>
                    <a:t>L</a:t>
                  </a:r>
                  <a:r>
                    <a:rPr lang="fr-FR" b="1" dirty="0" smtClean="0"/>
                    <a:t>e </a:t>
                  </a:r>
                  <a:r>
                    <a:rPr lang="fr-FR" b="1" dirty="0"/>
                    <a:t>comportement d’un gaz s’écarte d’autant plus de celui d’un </a:t>
                  </a:r>
                  <a:r>
                    <a:rPr lang="fr-FR" b="1" dirty="0" smtClean="0"/>
                    <a:t>GP </a:t>
                  </a:r>
                  <a:r>
                    <a:rPr lang="fr-FR" b="1" dirty="0"/>
                    <a:t>que sa </a:t>
                  </a:r>
                  <a:r>
                    <a:rPr lang="fr-FR" b="1" dirty="0" smtClean="0"/>
                    <a:t>T ↘ </a:t>
                  </a:r>
                  <a:r>
                    <a:rPr lang="fr-FR" b="1" dirty="0"/>
                    <a:t>et que sa </a:t>
                  </a:r>
                  <a:r>
                    <a:rPr lang="fr-FR" b="1" dirty="0" smtClean="0"/>
                    <a:t>p ↗.</a:t>
                  </a:r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901611"/>
                  <a:ext cx="10922996" cy="1477328"/>
                </a:xfrm>
                <a:prstGeom prst="rect">
                  <a:avLst/>
                </a:prstGeom>
                <a:blipFill>
                  <a:blip r:embed="rId2"/>
                  <a:stretch>
                    <a:fillRect l="-391" t="-2066" r="-838" b="-57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71056" y="1337169"/>
            <a:ext cx="3686579" cy="3333588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82" y="1337169"/>
            <a:ext cx="5898017" cy="3220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2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gaz réels : diagramme Z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5413829" y="1159240"/>
            <a:ext cx="6347367" cy="4965790"/>
            <a:chOff x="5413829" y="1159240"/>
            <a:chExt cx="6347367" cy="4965790"/>
          </a:xfrm>
        </p:grpSpPr>
        <p:sp>
          <p:nvSpPr>
            <p:cNvPr id="26" name="Rectangle : coins arrondis 1">
              <a:extLst>
                <a:ext uri="{FF2B5EF4-FFF2-40B4-BE49-F238E27FC236}">
                  <a16:creationId xmlns:a16="http://schemas.microsoft.com/office/drawing/2014/main" id="{6552414B-7327-49A0-8061-81A31DD4A27B}"/>
                </a:ext>
              </a:extLst>
            </p:cNvPr>
            <p:cNvSpPr/>
            <p:nvPr/>
          </p:nvSpPr>
          <p:spPr>
            <a:xfrm>
              <a:off x="5413829" y="1159240"/>
              <a:ext cx="6347367" cy="496579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5689600" y="1839765"/>
                  <a:ext cx="5809674" cy="33921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Facteur de compressibilité 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𝑝𝑉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 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oMath>
                    </m:oMathPara>
                  </a14:m>
                  <a:endParaRPr lang="fr-F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Pour GP : 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fr-FR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 smtClean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On introduit grandeurs réduite: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fr-FR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/>
                    <a:t>On trace </a:t>
                  </a:r>
                  <a:r>
                    <a:rPr lang="fr-FR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dirty="0"/>
                    <a:t> </a:t>
                  </a:r>
                  <a:r>
                    <a:rPr lang="fr-FR" dirty="0" smtClean="0"/>
                    <a:t> : indépendant nature du gaz.</a:t>
                  </a:r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0" y="1839765"/>
                  <a:ext cx="5809674" cy="3392147"/>
                </a:xfrm>
                <a:prstGeom prst="rect">
                  <a:avLst/>
                </a:prstGeom>
                <a:blipFill>
                  <a:blip r:embed="rId2"/>
                  <a:stretch>
                    <a:fillRect l="-630" t="-1079" b="-19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056" y="1159239"/>
            <a:ext cx="4752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des gaz réels : diagramme Z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 : coins arrondis 1">
            <a:extLst>
              <a:ext uri="{FF2B5EF4-FFF2-40B4-BE49-F238E27FC236}">
                <a16:creationId xmlns:a16="http://schemas.microsoft.com/office/drawing/2014/main" id="{6552414B-7327-49A0-8061-81A31DD4A27B}"/>
              </a:ext>
            </a:extLst>
          </p:cNvPr>
          <p:cNvSpPr/>
          <p:nvPr/>
        </p:nvSpPr>
        <p:spPr>
          <a:xfrm>
            <a:off x="5413829" y="1159240"/>
            <a:ext cx="6347367" cy="49657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89599" y="1493392"/>
                <a:ext cx="6071597" cy="4139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1" dirty="0" smtClean="0"/>
                  <a:t>Ex :</a:t>
                </a:r>
                <a:r>
                  <a:rPr lang="fr-FR" dirty="0" smtClean="0"/>
                  <a:t> calcule de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dirty="0"/>
                  <a:t> du </a:t>
                </a:r>
                <a:r>
                  <a:rPr lang="fr-FR" dirty="0" smtClean="0"/>
                  <a:t>CO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:r>
                  <a:rPr lang="fr-FR" dirty="0"/>
                  <a:t>à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=37 </m:t>
                    </m:r>
                    <m:r>
                      <m:rPr>
                        <m:nor/>
                      </m:rPr>
                      <a:rPr lang="fr-FR"/>
                      <m:t>°</m:t>
                    </m:r>
                    <m:r>
                      <m:rPr>
                        <m:nor/>
                      </m:rPr>
                      <a:rPr lang="fr-FR"/>
                      <m:t>C</m:t>
                    </m:r>
                  </m:oMath>
                </a14:m>
                <a:r>
                  <a:rPr lang="fr-FR" dirty="0"/>
                  <a:t> sous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55 </m:t>
                    </m:r>
                    <m:r>
                      <m:rPr>
                        <m:nor/>
                      </m:rPr>
                      <a:rPr lang="fr-FR"/>
                      <m:t>atm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= 72, 9 </m:t>
                    </m:r>
                    <m:r>
                      <m:rPr>
                        <m:nor/>
                      </m:rPr>
                      <a:rPr lang="fr-FR"/>
                      <m:t>atm</m:t>
                    </m:r>
                    <m:r>
                      <m:rPr>
                        <m:nor/>
                      </m:rPr>
                      <a:rPr lang="fr-FR" b="0" i="0" smtClean="0"/>
                      <m:t>        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= 304, 2 </m:t>
                    </m:r>
                  </m:oMath>
                </a14:m>
                <a:endParaRPr lang="fr-FR" dirty="0" smtClean="0"/>
              </a:p>
              <a:p>
                <a:pPr algn="ctr"/>
                <a:endParaRPr lang="fr-FR" dirty="0" smtClean="0"/>
              </a:p>
              <a:p>
                <a:pPr algn="ctr"/>
                <a:r>
                  <a:rPr lang="fr-FR" dirty="0" smtClean="0"/>
                  <a:t>Tr </a:t>
                </a:r>
                <a:r>
                  <a:rPr lang="fr-FR" dirty="0"/>
                  <a:t>= 1, 02  </a:t>
                </a:r>
                <a:r>
                  <a:rPr lang="fr-FR" dirty="0" smtClean="0"/>
                  <a:t>                 </a:t>
                </a:r>
                <a:r>
                  <a:rPr lang="fr-FR" dirty="0" err="1"/>
                  <a:t>pr</a:t>
                </a:r>
                <a:r>
                  <a:rPr lang="fr-FR" dirty="0"/>
                  <a:t> = 0, 755</a:t>
                </a:r>
                <a:r>
                  <a:rPr lang="fr-FR" dirty="0" smtClean="0"/>
                  <a:t>.</a:t>
                </a:r>
              </a:p>
              <a:p>
                <a:pPr algn="ctr"/>
                <a:endParaRPr lang="fr-FR" dirty="0"/>
              </a:p>
              <a:p>
                <a:r>
                  <a:rPr lang="fr-FR" dirty="0"/>
                  <a:t>Le diagramme de compressibilité donne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≈0, 7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: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𝑍𝑅𝑇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𝑝𝑀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0, 7×8, 31×310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55. 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44.10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= 7, 45.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− 3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/>
              </a:p>
              <a:p>
                <a:endParaRPr lang="fr-FR" dirty="0" smtClean="0"/>
              </a:p>
              <a:p>
                <a:r>
                  <a:rPr lang="fr-FR" dirty="0" smtClean="0"/>
                  <a:t>d’où </a:t>
                </a:r>
                <a:r>
                  <a:rPr lang="fr-FR" dirty="0"/>
                  <a:t>une correction de 30% par rapport au modèle du gaz parfait avec lequel on aurait eu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𝑝𝑀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 10,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64.10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fr-FR" dirty="0"/>
                  <a:t>. </a:t>
                </a:r>
                <a:r>
                  <a:rPr lang="fr-FR" dirty="0" smtClean="0"/>
                  <a:t>(erreurs &lt; </a:t>
                </a:r>
                <a:r>
                  <a:rPr lang="fr-FR" dirty="0"/>
                  <a:t>à 5</a:t>
                </a:r>
                <a:r>
                  <a:rPr lang="fr-FR" dirty="0" smtClean="0"/>
                  <a:t>%).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99" y="1493392"/>
                <a:ext cx="6071597" cy="4139210"/>
              </a:xfrm>
              <a:prstGeom prst="rect">
                <a:avLst/>
              </a:prstGeom>
              <a:blipFill>
                <a:blip r:embed="rId2"/>
                <a:stretch>
                  <a:fillRect l="-803" t="-884" b="-14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056" y="1159239"/>
            <a:ext cx="4752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181" y="3080616"/>
            <a:ext cx="10515600" cy="768899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 des gaz réels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930825" y="3781657"/>
            <a:ext cx="10515600" cy="76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 d’états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5447</Words>
  <Application>Microsoft Office PowerPoint</Application>
  <PresentationFormat>Grand écran</PresentationFormat>
  <Paragraphs>340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0" baseType="lpstr">
      <vt:lpstr>MS Gothic</vt:lpstr>
      <vt:lpstr>Arial</vt:lpstr>
      <vt:lpstr>Calibri</vt:lpstr>
      <vt:lpstr>Calibri Light</vt:lpstr>
      <vt:lpstr>Cambria Math</vt:lpstr>
      <vt:lpstr>CMMI10</vt:lpstr>
      <vt:lpstr>CMMI8</vt:lpstr>
      <vt:lpstr>CMSY10</vt:lpstr>
      <vt:lpstr>Symbol</vt:lpstr>
      <vt:lpstr>Times New Roman</vt:lpstr>
      <vt:lpstr>Thème Office</vt:lpstr>
      <vt:lpstr>Gaz réels, gaz parfait</vt:lpstr>
      <vt:lpstr>Introduction</vt:lpstr>
      <vt:lpstr>Introduction</vt:lpstr>
      <vt:lpstr>Descriptions des gaz réels</vt:lpstr>
      <vt:lpstr>Description des gaz réels : isothermes d’Andrews</vt:lpstr>
      <vt:lpstr>Description des gaz réels : diagramme d’Amagat</vt:lpstr>
      <vt:lpstr>Description des gaz réels : diagramme Z</vt:lpstr>
      <vt:lpstr>Description des gaz réels : diagramme Z</vt:lpstr>
      <vt:lpstr>Descriptions des gaz réels</vt:lpstr>
      <vt:lpstr>Equations d’état : le modèle de VdW</vt:lpstr>
      <vt:lpstr>Présentation PowerPoint</vt:lpstr>
      <vt:lpstr>Présentation PowerPoint</vt:lpstr>
      <vt:lpstr>Equations d’état : le modèle de VdW</vt:lpstr>
      <vt:lpstr>Equations d’état : le modèle de VdW</vt:lpstr>
      <vt:lpstr>Equations d’état : le modèle de VdW</vt:lpstr>
      <vt:lpstr>Equations d’état : le modèle de VdW</vt:lpstr>
      <vt:lpstr>Equations d’état : le modèle de VdW</vt:lpstr>
      <vt:lpstr>Equations d’état : le viriel</vt:lpstr>
      <vt:lpstr>Descriptions des gaz réels</vt:lpstr>
      <vt:lpstr>Détentes d’un gaz réel : Joule - Gay Lussac</vt:lpstr>
      <vt:lpstr>Détentes d’un gaz réel : Joule - Thomson</vt:lpstr>
      <vt:lpstr>Modéliser les gaz réels par un gaz parfait</vt:lpstr>
      <vt:lpstr>Modéliser les gaz réels par un gaz parfait</vt:lpstr>
      <vt:lpstr>GP : hypothèses et validités des hypothèses</vt:lpstr>
      <vt:lpstr>Modéliser les gaz réels par un gaz parfait</vt:lpstr>
      <vt:lpstr>Approche classique : théorie cinétique des gaz.</vt:lpstr>
      <vt:lpstr>Approche classique : théorie cinétique des gaz.</vt:lpstr>
      <vt:lpstr>Approche classique : théorie cinétique des gaz.</vt:lpstr>
      <vt:lpstr>Approche classique : théorie cinétique des gaz.</vt:lpstr>
      <vt:lpstr>Approche classique : théorie cinétique des gaz.</vt:lpstr>
      <vt:lpstr>Conclusion</vt:lpstr>
      <vt:lpstr>Conclusion</vt:lpstr>
      <vt:lpstr>Au cas où …</vt:lpstr>
      <vt:lpstr>Equations d’état : le modèle de VdW</vt:lpstr>
      <vt:lpstr>Présentation PowerPoint</vt:lpstr>
      <vt:lpstr>Equations d’état : le modèle de VdW</vt:lpstr>
      <vt:lpstr>Modéliser les gaz réels par un gaz parfait</vt:lpstr>
      <vt:lpstr>Approche quantique : distribution canonique et GP. </vt:lpstr>
      <vt:lpstr>Approche quantique : distribution canonique et GP.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 réels, gaz parfait</dc:title>
  <dc:creator>LAMRANI NABIL</dc:creator>
  <cp:lastModifiedBy>LAMRANI NABIL</cp:lastModifiedBy>
  <cp:revision>51</cp:revision>
  <dcterms:created xsi:type="dcterms:W3CDTF">2020-06-01T11:48:24Z</dcterms:created>
  <dcterms:modified xsi:type="dcterms:W3CDTF">2020-06-03T22:31:16Z</dcterms:modified>
</cp:coreProperties>
</file>