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9" r:id="rId12"/>
    <p:sldId id="268" r:id="rId13"/>
    <p:sldId id="270" r:id="rId14"/>
    <p:sldId id="267" r:id="rId15"/>
    <p:sldId id="26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ghesquiere" initials="pg" lastIdx="1" clrIdx="0">
    <p:extLst>
      <p:ext uri="{19B8F6BF-5375-455C-9EA6-DF929625EA0E}">
        <p15:presenceInfo xmlns:p15="http://schemas.microsoft.com/office/powerpoint/2012/main" userId="2aec9e35a4a9e5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12:34:55.72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12:34:55.72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12:34:55.72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D23A-F05E-4FD0-BEB2-96D747089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7F41A-D119-4FEE-8C6E-ED33C5BC6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45333-462E-425B-A6A1-D028AC34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F92-D389-4FD4-9CEF-A06252F45354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612A-9FEC-49D3-93F1-41699FEF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47A0-B28B-4DFB-A720-B6F1632D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47B7-08D9-4A61-8EB8-6DECA152B9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45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83B7-AE22-42E8-95AE-EE3F69B2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DA16C-15E5-4712-A2C9-FBCF83C29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B84B1-654F-4845-8943-FC3FDD90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F92-D389-4FD4-9CEF-A06252F45354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4B57-9D4B-4C8F-AFC4-134E2F2B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7A8A8-A9A5-47EC-8178-EBA13B8F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47B7-08D9-4A61-8EB8-6DECA152B9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03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8D669-C709-40CF-A6ED-8CA0AAE70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884E4-C0F7-4EDE-8181-15C9A954F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C98F9-AAD0-4E60-BC24-F40E8A66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F92-D389-4FD4-9CEF-A06252F45354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7988-0C9A-457F-BB8C-C3A799AF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E066C-3E79-42C9-BB1B-D34D2D20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47B7-08D9-4A61-8EB8-6DECA152B9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7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D695-BDDB-4A82-A3B4-CBCEF417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C609-C37C-43D9-9C39-C2A4C690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E3180-6BC8-4802-A001-5C1553D9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F92-D389-4FD4-9CEF-A06252F45354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29EC-1155-4699-AF74-51995495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B97CF-D9CA-4C2A-88C0-18BB87E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47B7-08D9-4A61-8EB8-6DECA152B9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2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0452-4E4F-4EAF-AB7B-0EC097E8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68E3D-5A3D-4283-AF71-AECF0E5DA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790F-057E-4B0E-AEC9-486546F5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F92-D389-4FD4-9CEF-A06252F45354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FBBE7-70B9-4D19-9F75-D2CE7586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186A-E222-4093-8FBB-44A1F056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47B7-08D9-4A61-8EB8-6DECA152B9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21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AFFF-1D90-4CDD-BB84-76744647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BCD7-2271-4530-9914-EC36C50A4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4ABB6-AE17-4BD3-91C7-CB93E7F95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769EB-CC1C-4E19-BBC6-44712540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F92-D389-4FD4-9CEF-A06252F45354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7558F-7ACB-4CAB-BD57-C8013686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E6A07-09D0-433B-AC58-2C80BB91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47B7-08D9-4A61-8EB8-6DECA152B9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2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17D9-8E05-469F-9FA7-E9729763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5CA7-CED2-45A8-9F2D-CC9B3CBA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D8A1E-8964-47A5-9FD1-A8E6E0692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C7784-A3EC-4A96-87CE-391BD5C11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5731E-C777-42AB-B107-1A63646DF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0966A-8F0E-4879-83EF-ABEE8FE3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F92-D389-4FD4-9CEF-A06252F45354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A9ABA-E420-453A-9848-D0382300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C5330-4E86-4056-8AA8-62E4FC23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47B7-08D9-4A61-8EB8-6DECA152B9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86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1891-F799-44E5-9E66-1B3F69D7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B9488-0803-4C8B-A97A-B88DA9AE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F92-D389-4FD4-9CEF-A06252F45354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E8B73-19CE-40D1-8B57-DD1E5D58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B8F98-CFBC-44FA-8C61-FCC87F6E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47B7-08D9-4A61-8EB8-6DECA152B9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66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92A1F-6482-4A62-9D10-CF0E433A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F92-D389-4FD4-9CEF-A06252F45354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ED70F-14AD-4940-86FC-6715FA46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69C8F-017B-4DC5-AE91-466EA8DA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47B7-08D9-4A61-8EB8-6DECA152B9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2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554C-7079-452D-A524-7621227D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F717-07A4-4194-8C98-318D2DD1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4559-E947-4677-B2FA-1BA3E4552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1190A-86A8-4AF3-8DD0-52DCC20B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F92-D389-4FD4-9CEF-A06252F45354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99F53-78E1-49A3-AF85-5A3E17A6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B0037-7944-40C0-BD8F-D95484BC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47B7-08D9-4A61-8EB8-6DECA152B9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62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3486-DDD5-4C8E-8389-0D26569E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8BE29-4ECD-40F4-8A20-B72992021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44BE6-0916-478C-AF3A-CE11FA195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82AB5-9B23-475F-B808-6EDAD06D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8F92-D389-4FD4-9CEF-A06252F45354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13ABA-397D-4A21-BC50-9BFD5AAE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160F-C9D0-48F3-AAFA-53087044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47B7-08D9-4A61-8EB8-6DECA152B9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30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E9DF5-8A75-4E62-9D90-67CBE51A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EEADC-3CAF-4F9E-9CBF-3D9BF8A50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A09D7-29DA-454C-8BCA-07D1704EF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48F92-D389-4FD4-9CEF-A06252F45354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E188-B6EA-43BE-A88A-1BB6CA4FA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E90B-F9C4-43D6-9A7A-9ED86B8B0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347B7-08D9-4A61-8EB8-6DECA152B9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4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comments" Target="../comments/comment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10625A-3E5B-474E-8FE9-707F4327EBF5}"/>
              </a:ext>
            </a:extLst>
          </p:cNvPr>
          <p:cNvSpPr/>
          <p:nvPr/>
        </p:nvSpPr>
        <p:spPr>
          <a:xfrm>
            <a:off x="600173" y="1119681"/>
            <a:ext cx="109916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liaison chimique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une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entre plusieurs entités (atomes, ions ou molécules), à une distance permettant la stabilisation du système.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581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5D947-2491-4B82-86AC-C8A016757155}"/>
              </a:ext>
            </a:extLst>
          </p:cNvPr>
          <p:cNvSpPr txBox="1"/>
          <p:nvPr/>
        </p:nvSpPr>
        <p:spPr>
          <a:xfrm>
            <a:off x="763570" y="222246"/>
            <a:ext cx="11057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II- Les liaisons chimiques à l’origine de la dissolution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AF0B7-9C7C-480E-8DD4-12E821298D92}"/>
              </a:ext>
            </a:extLst>
          </p:cNvPr>
          <p:cNvSpPr txBox="1"/>
          <p:nvPr/>
        </p:nvSpPr>
        <p:spPr>
          <a:xfrm>
            <a:off x="1040860" y="856034"/>
            <a:ext cx="996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2- Application : extraction liquide/liquide de l’acide </a:t>
            </a:r>
            <a:r>
              <a:rPr lang="fr-FR" dirty="0" err="1"/>
              <a:t>propanoïque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8309D5-CF64-4C6E-AD25-A33106D0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983" y="683066"/>
            <a:ext cx="2667000" cy="1609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3F9923-082A-421F-B2DA-F7A48D6AA688}"/>
                  </a:ext>
                </a:extLst>
              </p:cNvPr>
              <p:cNvSpPr txBox="1"/>
              <p:nvPr/>
            </p:nvSpPr>
            <p:spPr>
              <a:xfrm>
                <a:off x="4320031" y="1898260"/>
                <a:ext cx="2667000" cy="7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𝐴𝐻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𝑜𝑟𝑔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𝐴𝐻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3F9923-082A-421F-B2DA-F7A48D6AA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31" y="1898260"/>
                <a:ext cx="2667000" cy="789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E0FAE9-D19C-4BF9-BA20-2BDFDD63AF7C}"/>
                  </a:ext>
                </a:extLst>
              </p:cNvPr>
              <p:cNvSpPr txBox="1"/>
              <p:nvPr/>
            </p:nvSpPr>
            <p:spPr>
              <a:xfrm>
                <a:off x="4149956" y="1325022"/>
                <a:ext cx="3120273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𝑜𝑟𝑔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E0FAE9-D19C-4BF9-BA20-2BDFDD63A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956" y="1325022"/>
                <a:ext cx="3120273" cy="396006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6F2B263-620F-4B8A-9281-6C146E2D976F}"/>
              </a:ext>
            </a:extLst>
          </p:cNvPr>
          <p:cNvSpPr txBox="1"/>
          <p:nvPr/>
        </p:nvSpPr>
        <p:spPr>
          <a:xfrm>
            <a:off x="1304811" y="3244334"/>
            <a:ext cx="772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Solution aqueuse d’acide </a:t>
            </a:r>
            <a:r>
              <a:rPr lang="fr-FR" dirty="0" err="1"/>
              <a:t>propanoïque</a:t>
            </a:r>
            <a:r>
              <a:rPr lang="fr-FR" dirty="0"/>
              <a:t> 1,0 mol/L :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042A2E-3E47-4C6D-B357-1A7EBB004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205" y="3613666"/>
            <a:ext cx="77057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8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5D947-2491-4B82-86AC-C8A016757155}"/>
              </a:ext>
            </a:extLst>
          </p:cNvPr>
          <p:cNvSpPr txBox="1"/>
          <p:nvPr/>
        </p:nvSpPr>
        <p:spPr>
          <a:xfrm>
            <a:off x="763570" y="222246"/>
            <a:ext cx="11057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II- Les liaisons chimiques à l’origine de la dissolution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AF0B7-9C7C-480E-8DD4-12E821298D92}"/>
              </a:ext>
            </a:extLst>
          </p:cNvPr>
          <p:cNvSpPr txBox="1"/>
          <p:nvPr/>
        </p:nvSpPr>
        <p:spPr>
          <a:xfrm>
            <a:off x="1040860" y="856034"/>
            <a:ext cx="996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2- Application : extraction liquide/liquide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0F881-05C1-47FF-A8E2-3718EFAD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69" y="2436291"/>
            <a:ext cx="8036103" cy="3525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D72795-D18E-4755-821D-BA5CFC95B510}"/>
              </a:ext>
            </a:extLst>
          </p:cNvPr>
          <p:cNvSpPr txBox="1"/>
          <p:nvPr/>
        </p:nvSpPr>
        <p:spPr>
          <a:xfrm>
            <a:off x="2118167" y="2895689"/>
            <a:ext cx="836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Doser l’acide </a:t>
            </a:r>
            <a:r>
              <a:rPr lang="fr-FR" dirty="0" err="1"/>
              <a:t>propanoïque</a:t>
            </a:r>
            <a:r>
              <a:rPr lang="fr-FR" dirty="0"/>
              <a:t> contenu dans la phase aqueuse par de la soude (C = 0,500 mol/L) bleu de thymol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F5059-411D-4F47-A8D6-471A99B3BD5C}"/>
              </a:ext>
            </a:extLst>
          </p:cNvPr>
          <p:cNvSpPr txBox="1"/>
          <p:nvPr/>
        </p:nvSpPr>
        <p:spPr>
          <a:xfrm>
            <a:off x="2118167" y="3671204"/>
            <a:ext cx="836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-Déduire à la concentration en phase organique puis à la </a:t>
            </a:r>
            <a:r>
              <a:rPr lang="fr-FR" strike="sngStrike" dirty="0"/>
              <a:t>constante de partage (pas niveau lycée)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A9546-E3D3-486E-8345-913D108A7CE9}"/>
              </a:ext>
            </a:extLst>
          </p:cNvPr>
          <p:cNvSpPr txBox="1"/>
          <p:nvPr/>
        </p:nvSpPr>
        <p:spPr>
          <a:xfrm>
            <a:off x="2118167" y="4194465"/>
            <a:ext cx="836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-Calculer le rendement de l’extraction: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B6FB21-5A3A-4C4C-86EE-3369B0C8FBBF}"/>
                  </a:ext>
                </a:extLst>
              </p:cNvPr>
              <p:cNvSpPr txBox="1"/>
              <p:nvPr/>
            </p:nvSpPr>
            <p:spPr>
              <a:xfrm>
                <a:off x="2089070" y="1271236"/>
                <a:ext cx="9098826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- Introduire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=25,0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𝑚𝐿</m:t>
                    </m:r>
                  </m:oMath>
                </a14:m>
                <a:r>
                  <a:rPr lang="fr-FR" dirty="0"/>
                  <a:t> de la solution d’acide </a:t>
                </a:r>
                <a:r>
                  <a:rPr lang="fr-FR" dirty="0" err="1"/>
                  <a:t>propanoïque</a:t>
                </a:r>
                <a:r>
                  <a:rPr lang="fr-FR" dirty="0"/>
                  <a:t> (éprouvette graduée), puis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𝑜𝑟𝑔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=50,0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d’éther </a:t>
                </a:r>
                <a:r>
                  <a:rPr lang="fr-FR" dirty="0" err="1"/>
                  <a:t>diéthylique</a:t>
                </a:r>
                <a:r>
                  <a:rPr lang="fr-FR" dirty="0"/>
                  <a:t> dans une ampoule à décanter. Agiter vigoureusement 5 minutes, en dégazant.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B6FB21-5A3A-4C4C-86EE-3369B0C8F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070" y="1271236"/>
                <a:ext cx="9098826" cy="967316"/>
              </a:xfrm>
              <a:prstGeom prst="rect">
                <a:avLst/>
              </a:prstGeom>
              <a:blipFill>
                <a:blip r:embed="rId3"/>
                <a:stretch>
                  <a:fillRect l="-603" t="-3165" b="-9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26455E4-50AC-4C11-B703-DB73DBFB4218}"/>
              </a:ext>
            </a:extLst>
          </p:cNvPr>
          <p:cNvSpPr txBox="1"/>
          <p:nvPr/>
        </p:nvSpPr>
        <p:spPr>
          <a:xfrm>
            <a:off x="2089070" y="2044089"/>
            <a:ext cx="909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Laisser reposer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34336D-970C-4B05-A279-3E455FAD6794}"/>
                  </a:ext>
                </a:extLst>
              </p:cNvPr>
              <p:cNvSpPr txBox="1"/>
              <p:nvPr/>
            </p:nvSpPr>
            <p:spPr>
              <a:xfrm>
                <a:off x="4814276" y="4490741"/>
                <a:ext cx="5483815" cy="62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𝑜𝑟𝑔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34336D-970C-4B05-A279-3E455FAD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76" y="4490741"/>
                <a:ext cx="5483815" cy="621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F784462-0CC8-4EE4-804E-AA91C5782D62}"/>
              </a:ext>
            </a:extLst>
          </p:cNvPr>
          <p:cNvSpPr/>
          <p:nvPr/>
        </p:nvSpPr>
        <p:spPr>
          <a:xfrm>
            <a:off x="1157277" y="5678800"/>
            <a:ext cx="96057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Notes : Eprouvette graduée: pas besoin d’être précis car miscibilité partielle des 2 phases</a:t>
            </a:r>
          </a:p>
          <a:p>
            <a:r>
              <a:rPr lang="fr-FR" dirty="0"/>
              <a:t>On peut commencer à mettre des gants car acide 1mol/L. </a:t>
            </a:r>
          </a:p>
          <a:p>
            <a:r>
              <a:rPr lang="fr-FR" dirty="0"/>
              <a:t>Travailler le lien entre l’acide </a:t>
            </a:r>
            <a:r>
              <a:rPr lang="fr-FR" dirty="0" err="1"/>
              <a:t>propanoique</a:t>
            </a:r>
            <a:r>
              <a:rPr lang="fr-FR" dirty="0"/>
              <a:t> et le solvant. Quels types d’interactions peut-on imaginer ?</a:t>
            </a:r>
          </a:p>
        </p:txBody>
      </p:sp>
    </p:spTree>
    <p:extLst>
      <p:ext uri="{BB962C8B-B14F-4D97-AF65-F5344CB8AC3E}">
        <p14:creationId xmlns:p14="http://schemas.microsoft.com/office/powerpoint/2010/main" val="207340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5D947-2491-4B82-86AC-C8A016757155}"/>
              </a:ext>
            </a:extLst>
          </p:cNvPr>
          <p:cNvSpPr txBox="1"/>
          <p:nvPr/>
        </p:nvSpPr>
        <p:spPr>
          <a:xfrm>
            <a:off x="763570" y="222246"/>
            <a:ext cx="11057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III- Création et rupture de liaisons chimiques dans les transformations chimiques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32CFAC-546E-4C30-93E8-E3C7F4DD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03" y="1264146"/>
            <a:ext cx="6105525" cy="1143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4B272E-7F5B-4DB7-BA37-E5FA1B61EBD0}"/>
              </a:ext>
            </a:extLst>
          </p:cNvPr>
          <p:cNvSpPr txBox="1"/>
          <p:nvPr/>
        </p:nvSpPr>
        <p:spPr>
          <a:xfrm>
            <a:off x="1157468" y="699300"/>
            <a:ext cx="747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la réaction d’estérification</a:t>
            </a:r>
          </a:p>
        </p:txBody>
      </p:sp>
    </p:spTree>
    <p:extLst>
      <p:ext uri="{BB962C8B-B14F-4D97-AF65-F5344CB8AC3E}">
        <p14:creationId xmlns:p14="http://schemas.microsoft.com/office/powerpoint/2010/main" val="429052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5D947-2491-4B82-86AC-C8A016757155}"/>
              </a:ext>
            </a:extLst>
          </p:cNvPr>
          <p:cNvSpPr txBox="1"/>
          <p:nvPr/>
        </p:nvSpPr>
        <p:spPr>
          <a:xfrm>
            <a:off x="763570" y="222246"/>
            <a:ext cx="11057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III- Création et rupture de liaisons chimiques dans les transformations chimiques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B272E-7F5B-4DB7-BA37-E5FA1B61EBD0}"/>
              </a:ext>
            </a:extLst>
          </p:cNvPr>
          <p:cNvSpPr txBox="1"/>
          <p:nvPr/>
        </p:nvSpPr>
        <p:spPr>
          <a:xfrm>
            <a:off x="1157468" y="699300"/>
            <a:ext cx="747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la réaction d’estérification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D52A48-400D-4AD3-AB71-87662F76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68" y="1286116"/>
            <a:ext cx="4009705" cy="850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F717F9-E292-47B0-8070-65805326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68" y="2356795"/>
            <a:ext cx="4150439" cy="977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7C3122-4690-476B-A02F-304972D4F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468" y="3530772"/>
            <a:ext cx="2763867" cy="1053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73C7AF-307C-4C3F-AF8A-D35A83512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468" y="5035482"/>
            <a:ext cx="4564284" cy="1274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027DD6-2E78-4865-92CC-3B37A48C46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596" y="1138726"/>
            <a:ext cx="4334615" cy="9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3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BD1C0D-927D-4C1F-892D-B2978619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40" y="856034"/>
            <a:ext cx="7846979" cy="5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1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5528AF-61BB-4B9B-8AF9-71BCE056C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728662"/>
            <a:ext cx="57245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35897-2D65-41DA-8B16-3B641D7F139F}"/>
              </a:ext>
            </a:extLst>
          </p:cNvPr>
          <p:cNvSpPr txBox="1"/>
          <p:nvPr/>
        </p:nvSpPr>
        <p:spPr>
          <a:xfrm>
            <a:off x="867266" y="358219"/>
            <a:ext cx="11057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I- Des atomes aux entités physico-chimiques stables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D8762-0926-4176-B80F-29503E1735F7}"/>
              </a:ext>
            </a:extLst>
          </p:cNvPr>
          <p:cNvSpPr txBox="1"/>
          <p:nvPr/>
        </p:nvSpPr>
        <p:spPr>
          <a:xfrm>
            <a:off x="1395167" y="835273"/>
            <a:ext cx="114724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1-Liaison covalente (C’est toujours du plus qui attire du moins)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4897D-130A-4A4D-A114-1188120F5E56}"/>
              </a:ext>
            </a:extLst>
          </p:cNvPr>
          <p:cNvSpPr txBox="1"/>
          <p:nvPr/>
        </p:nvSpPr>
        <p:spPr>
          <a:xfrm>
            <a:off x="1395166" y="1242197"/>
            <a:ext cx="99924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2-Interaction ionique (Commencer par celle là !)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F0E9E-CF04-46D0-AE25-B37A15363461}"/>
              </a:ext>
            </a:extLst>
          </p:cNvPr>
          <p:cNvSpPr txBox="1"/>
          <p:nvPr/>
        </p:nvSpPr>
        <p:spPr>
          <a:xfrm>
            <a:off x="1395166" y="1649121"/>
            <a:ext cx="36670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3-Interaction dipolaires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20D7D-FEBA-463F-A31D-A1AC0F6D7B34}"/>
              </a:ext>
            </a:extLst>
          </p:cNvPr>
          <p:cNvSpPr txBox="1"/>
          <p:nvPr/>
        </p:nvSpPr>
        <p:spPr>
          <a:xfrm>
            <a:off x="1395166" y="2056045"/>
            <a:ext cx="36670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4-Liaisons hydrogènes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7122A-DC04-469C-ACB3-DE624C4C3F02}"/>
              </a:ext>
            </a:extLst>
          </p:cNvPr>
          <p:cNvSpPr txBox="1"/>
          <p:nvPr/>
        </p:nvSpPr>
        <p:spPr>
          <a:xfrm>
            <a:off x="867265" y="2701496"/>
            <a:ext cx="11057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II- Les liaisons chimiques à l’origine de la dissolution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D5FFF-C6DE-4419-B42A-6F0A3B6BB5C8}"/>
              </a:ext>
            </a:extLst>
          </p:cNvPr>
          <p:cNvSpPr txBox="1"/>
          <p:nvPr/>
        </p:nvSpPr>
        <p:spPr>
          <a:xfrm>
            <a:off x="867265" y="3214971"/>
            <a:ext cx="11057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III- Création et rupture de liaisons chimiques dans les transformations chimiques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DC962-F5F1-4B94-86DD-CAC01D44F852}"/>
              </a:ext>
            </a:extLst>
          </p:cNvPr>
          <p:cNvSpPr txBox="1"/>
          <p:nvPr/>
        </p:nvSpPr>
        <p:spPr>
          <a:xfrm>
            <a:off x="867265" y="4232635"/>
            <a:ext cx="9323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Prérequis</a:t>
            </a:r>
            <a:r>
              <a:rPr lang="fr-FR" dirty="0"/>
              <a:t>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de Lewis </a:t>
            </a:r>
          </a:p>
          <a:p>
            <a:pPr marL="285750" indent="-285750">
              <a:buFontTx/>
              <a:buChar char="-"/>
            </a:pPr>
            <a:r>
              <a:rPr lang="fr-FR" dirty="0"/>
              <a:t>Configuration électronique d’un atome</a:t>
            </a:r>
          </a:p>
          <a:p>
            <a:pPr marL="285750" indent="-285750">
              <a:buFontTx/>
              <a:buChar char="-"/>
            </a:pPr>
            <a:r>
              <a:rPr lang="fr-FR" dirty="0"/>
              <a:t>Tableau périodique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Electronégativité</a:t>
            </a:r>
          </a:p>
        </p:txBody>
      </p:sp>
    </p:spTree>
    <p:extLst>
      <p:ext uri="{BB962C8B-B14F-4D97-AF65-F5344CB8AC3E}">
        <p14:creationId xmlns:p14="http://schemas.microsoft.com/office/powerpoint/2010/main" val="26900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38F5C8-04A7-40CA-9B98-752CAEA403F5}"/>
              </a:ext>
            </a:extLst>
          </p:cNvPr>
          <p:cNvSpPr txBox="1"/>
          <p:nvPr/>
        </p:nvSpPr>
        <p:spPr>
          <a:xfrm>
            <a:off x="867266" y="150829"/>
            <a:ext cx="11057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I- Des atomes aux entités physico-chimiques stables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3F792-0ED9-4381-A1DA-B761FB6A2600}"/>
              </a:ext>
            </a:extLst>
          </p:cNvPr>
          <p:cNvSpPr txBox="1"/>
          <p:nvPr/>
        </p:nvSpPr>
        <p:spPr>
          <a:xfrm>
            <a:off x="989814" y="791852"/>
            <a:ext cx="1003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1) Liaisons covalentes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97EA2-950D-4CA4-8961-8D4D375EB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45" y="1441367"/>
            <a:ext cx="3587018" cy="2904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3F168-CB19-47EE-8565-E3536EBB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485" y="1161184"/>
            <a:ext cx="6592479" cy="31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2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04A3A7D-78EC-43D0-86E1-D8B7A0830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3"/>
          <a:stretch/>
        </p:blipFill>
        <p:spPr>
          <a:xfrm>
            <a:off x="629891" y="1325153"/>
            <a:ext cx="5894961" cy="2616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0ED5A-A8E7-47A4-853B-BCA389DCD2D0}"/>
              </a:ext>
            </a:extLst>
          </p:cNvPr>
          <p:cNvSpPr txBox="1"/>
          <p:nvPr/>
        </p:nvSpPr>
        <p:spPr>
          <a:xfrm>
            <a:off x="867266" y="150829"/>
            <a:ext cx="11057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I- Des atomes aux entités physico-chimiques stables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C4922-3242-4089-A3A5-4EACFF98A812}"/>
              </a:ext>
            </a:extLst>
          </p:cNvPr>
          <p:cNvSpPr txBox="1"/>
          <p:nvPr/>
        </p:nvSpPr>
        <p:spPr>
          <a:xfrm>
            <a:off x="989814" y="791852"/>
            <a:ext cx="1003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2) Liaisons ioniques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62194-5201-4CFA-8958-C6C7BDDD3AAB}"/>
              </a:ext>
            </a:extLst>
          </p:cNvPr>
          <p:cNvSpPr txBox="1"/>
          <p:nvPr/>
        </p:nvSpPr>
        <p:spPr>
          <a:xfrm>
            <a:off x="5033619" y="1918703"/>
            <a:ext cx="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5006A-9D27-4D92-8D19-F3C7BB0F4F15}"/>
              </a:ext>
            </a:extLst>
          </p:cNvPr>
          <p:cNvSpPr txBox="1"/>
          <p:nvPr/>
        </p:nvSpPr>
        <p:spPr>
          <a:xfrm>
            <a:off x="1801579" y="1814293"/>
            <a:ext cx="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9D520-534B-44BE-9E07-5FD4F5E42DAE}"/>
              </a:ext>
            </a:extLst>
          </p:cNvPr>
          <p:cNvSpPr txBox="1"/>
          <p:nvPr/>
        </p:nvSpPr>
        <p:spPr>
          <a:xfrm>
            <a:off x="1881073" y="3411428"/>
            <a:ext cx="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A59CD-439B-4F2E-A491-773C54C678B5}"/>
              </a:ext>
            </a:extLst>
          </p:cNvPr>
          <p:cNvSpPr txBox="1"/>
          <p:nvPr/>
        </p:nvSpPr>
        <p:spPr>
          <a:xfrm>
            <a:off x="4991074" y="3411428"/>
            <a:ext cx="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</a:t>
            </a:r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EFD3094-7776-441B-9D08-8BDD22FCE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34" y="3941271"/>
            <a:ext cx="4210228" cy="278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9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30ED5A-A8E7-47A4-853B-BCA389DCD2D0}"/>
              </a:ext>
            </a:extLst>
          </p:cNvPr>
          <p:cNvSpPr txBox="1"/>
          <p:nvPr/>
        </p:nvSpPr>
        <p:spPr>
          <a:xfrm>
            <a:off x="867266" y="150829"/>
            <a:ext cx="11057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I- Des atomes aux entités physico-chimiques stables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C4922-3242-4089-A3A5-4EACFF98A812}"/>
              </a:ext>
            </a:extLst>
          </p:cNvPr>
          <p:cNvSpPr txBox="1"/>
          <p:nvPr/>
        </p:nvSpPr>
        <p:spPr>
          <a:xfrm>
            <a:off x="989814" y="791852"/>
            <a:ext cx="1003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3) Interactions dipolaires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76E085-215E-474B-AE6C-28EDFBAF7589}"/>
              </a:ext>
            </a:extLst>
          </p:cNvPr>
          <p:cNvPicPr/>
          <p:nvPr/>
        </p:nvPicPr>
        <p:blipFill rotWithShape="1">
          <a:blip r:embed="rId2"/>
          <a:srcRect l="21017" t="18551" r="17546" b="18213"/>
          <a:stretch/>
        </p:blipFill>
        <p:spPr bwMode="auto">
          <a:xfrm>
            <a:off x="989814" y="1325153"/>
            <a:ext cx="5807242" cy="3138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212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179C73-D994-4A89-98A9-A1C1A8D26E09}"/>
              </a:ext>
            </a:extLst>
          </p:cNvPr>
          <p:cNvSpPr txBox="1"/>
          <p:nvPr/>
        </p:nvSpPr>
        <p:spPr>
          <a:xfrm>
            <a:off x="867266" y="150829"/>
            <a:ext cx="11057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I- Des atomes aux entités physico-chimiques stables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D80FE-312C-432D-A950-A317DE44FEB8}"/>
              </a:ext>
            </a:extLst>
          </p:cNvPr>
          <p:cNvSpPr txBox="1"/>
          <p:nvPr/>
        </p:nvSpPr>
        <p:spPr>
          <a:xfrm>
            <a:off x="989814" y="791852"/>
            <a:ext cx="1003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4) Liaisons hydrogènes (ponts hydrogènes)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029B9-9756-4949-B106-D8163D553F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14" y="1325153"/>
            <a:ext cx="4490576" cy="467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DC4787C4-9BD9-422F-90AB-4D3B46EDB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65"/>
          <a:stretch/>
        </p:blipFill>
        <p:spPr>
          <a:xfrm>
            <a:off x="6956709" y="1161184"/>
            <a:ext cx="3601312" cy="42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0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179C73-D994-4A89-98A9-A1C1A8D26E09}"/>
              </a:ext>
            </a:extLst>
          </p:cNvPr>
          <p:cNvSpPr txBox="1"/>
          <p:nvPr/>
        </p:nvSpPr>
        <p:spPr>
          <a:xfrm>
            <a:off x="867266" y="150829"/>
            <a:ext cx="11057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I- Des atomes aux entités physico-chimiques stables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D80FE-312C-432D-A950-A317DE44FEB8}"/>
              </a:ext>
            </a:extLst>
          </p:cNvPr>
          <p:cNvSpPr txBox="1"/>
          <p:nvPr/>
        </p:nvSpPr>
        <p:spPr>
          <a:xfrm>
            <a:off x="989814" y="791852"/>
            <a:ext cx="1003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4) Liaisons hydrogènes (ponts hydrogènes)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CE8CE-B1A9-4CD6-AF55-54A6268BE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93" y="1416573"/>
            <a:ext cx="3996656" cy="49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DC7EA-1DE7-4217-96E8-75F54B85C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99"/>
          <a:stretch/>
        </p:blipFill>
        <p:spPr>
          <a:xfrm>
            <a:off x="7728114" y="2784044"/>
            <a:ext cx="1581150" cy="44296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F999F47-2576-4DEB-AF69-5CF82ADC6425}"/>
              </a:ext>
            </a:extLst>
          </p:cNvPr>
          <p:cNvGrpSpPr/>
          <p:nvPr/>
        </p:nvGrpSpPr>
        <p:grpSpPr>
          <a:xfrm>
            <a:off x="7725979" y="1717395"/>
            <a:ext cx="1189349" cy="441842"/>
            <a:chOff x="8239027" y="2067024"/>
            <a:chExt cx="852977" cy="304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7475BF-630F-4250-BBAF-ED5B73928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0979" y="2067024"/>
              <a:ext cx="581025" cy="304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693470-190D-487A-B4A7-38A0C8009C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970"/>
            <a:stretch/>
          </p:blipFill>
          <p:spPr>
            <a:xfrm>
              <a:off x="8239027" y="2067024"/>
              <a:ext cx="366220" cy="3048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1D9D694-AE1F-48A5-824F-51763B4636D9}"/>
              </a:ext>
            </a:extLst>
          </p:cNvPr>
          <p:cNvSpPr txBox="1"/>
          <p:nvPr/>
        </p:nvSpPr>
        <p:spPr>
          <a:xfrm>
            <a:off x="6759886" y="1740022"/>
            <a:ext cx="9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Éthane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F2A5D9-A9CF-4D91-ADF6-FF1B58A9EE01}"/>
              </a:ext>
            </a:extLst>
          </p:cNvPr>
          <p:cNvSpPr txBox="1"/>
          <p:nvPr/>
        </p:nvSpPr>
        <p:spPr>
          <a:xfrm>
            <a:off x="6784233" y="2779697"/>
            <a:ext cx="11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Éthanol :</a:t>
            </a:r>
          </a:p>
        </p:txBody>
      </p:sp>
    </p:spTree>
    <p:extLst>
      <p:ext uri="{BB962C8B-B14F-4D97-AF65-F5344CB8AC3E}">
        <p14:creationId xmlns:p14="http://schemas.microsoft.com/office/powerpoint/2010/main" val="210028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179C73-D994-4A89-98A9-A1C1A8D26E09}"/>
              </a:ext>
            </a:extLst>
          </p:cNvPr>
          <p:cNvSpPr txBox="1"/>
          <p:nvPr/>
        </p:nvSpPr>
        <p:spPr>
          <a:xfrm>
            <a:off x="867266" y="150829"/>
            <a:ext cx="11057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I- Des atomes aux entités physico-chimiques stables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029B9-9756-4949-B106-D8163D553F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14" y="1325153"/>
            <a:ext cx="4490576" cy="467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close up of a necklace&#10;&#10;Description automatically generated">
            <a:extLst>
              <a:ext uri="{FF2B5EF4-FFF2-40B4-BE49-F238E27FC236}">
                <a16:creationId xmlns:a16="http://schemas.microsoft.com/office/drawing/2014/main" id="{B408537B-2E54-4841-BD98-6B4DD3021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12" y="976518"/>
            <a:ext cx="4753638" cy="2429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FABD4-293D-4992-887A-B373252E198C}"/>
              </a:ext>
            </a:extLst>
          </p:cNvPr>
          <p:cNvSpPr txBox="1"/>
          <p:nvPr/>
        </p:nvSpPr>
        <p:spPr>
          <a:xfrm>
            <a:off x="989814" y="791852"/>
            <a:ext cx="1003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4) Liaisons hydrogènes (ponts hydrogènes)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EDB65-8AA1-4C9D-918F-85315443CDD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494" y="3590398"/>
            <a:ext cx="3101340" cy="2979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71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5D947-2491-4B82-86AC-C8A016757155}"/>
              </a:ext>
            </a:extLst>
          </p:cNvPr>
          <p:cNvSpPr txBox="1"/>
          <p:nvPr/>
        </p:nvSpPr>
        <p:spPr>
          <a:xfrm>
            <a:off x="763570" y="222246"/>
            <a:ext cx="11057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II- Les liaisons chimiques à l’origine de la dissolution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553E1-83D4-4277-9318-EA031D1181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8123" y="1415611"/>
            <a:ext cx="9795753" cy="4197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CEB064-4D44-4C15-A9B4-F45AFB74D089}"/>
              </a:ext>
            </a:extLst>
          </p:cNvPr>
          <p:cNvSpPr txBox="1"/>
          <p:nvPr/>
        </p:nvSpPr>
        <p:spPr>
          <a:xfrm>
            <a:off x="1128409" y="817123"/>
            <a:ext cx="94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1-Description de la dissolution du sel dans l’eau</a:t>
            </a:r>
          </a:p>
        </p:txBody>
      </p:sp>
    </p:spTree>
    <p:extLst>
      <p:ext uri="{BB962C8B-B14F-4D97-AF65-F5344CB8AC3E}">
        <p14:creationId xmlns:p14="http://schemas.microsoft.com/office/powerpoint/2010/main" val="277201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412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65</cp:revision>
  <dcterms:created xsi:type="dcterms:W3CDTF">2020-06-17T07:03:02Z</dcterms:created>
  <dcterms:modified xsi:type="dcterms:W3CDTF">2020-06-17T16:27:33Z</dcterms:modified>
</cp:coreProperties>
</file>