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68" r:id="rId4"/>
    <p:sldId id="269" r:id="rId5"/>
    <p:sldId id="270" r:id="rId6"/>
    <p:sldId id="259" r:id="rId7"/>
    <p:sldId id="267" r:id="rId8"/>
    <p:sldId id="271" r:id="rId9"/>
    <p:sldId id="260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16/06/2019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iinc.com/blog/post/absorbance-detectio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4.ac-nancy-metz.fr/physique/lyce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fr-FR" dirty="0" smtClean="0"/>
              <a:t>LC01 - Chimie et couleur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</a:p>
          <a:p>
            <a:pPr marL="0" indent="0" algn="ctr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160" b="45249"/>
          <a:stretch/>
        </p:blipFill>
        <p:spPr>
          <a:xfrm>
            <a:off x="2345682" y="1856853"/>
            <a:ext cx="7554776" cy="2552131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1661" b="3466"/>
          <a:stretch/>
        </p:blipFill>
        <p:spPr>
          <a:xfrm>
            <a:off x="2345682" y="4528477"/>
            <a:ext cx="7554776" cy="169232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10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470247" y="4463576"/>
            <a:ext cx="751991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30362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Origine des couleurs en chimie organique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sz="3100" b="1" dirty="0" smtClean="0">
                <a:solidFill>
                  <a:srgbClr val="00B050"/>
                </a:solidFill>
              </a:rPr>
              <a:t> 	1. Origine structurelle</a:t>
            </a:r>
            <a:endParaRPr lang="fr-FR" sz="3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11</a:t>
            </a:fld>
            <a:endParaRPr lang="fr-FR"/>
          </a:p>
        </p:txBody>
      </p:sp>
      <p:pic>
        <p:nvPicPr>
          <p:cNvPr id="9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202" t="8259" r="3618" b="14760"/>
          <a:stretch/>
        </p:blipFill>
        <p:spPr>
          <a:xfrm>
            <a:off x="2433142" y="2238497"/>
            <a:ext cx="7558638" cy="3201536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30362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Origine des couleurs en chimie organique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sz="3100" b="1" dirty="0" smtClean="0">
                <a:solidFill>
                  <a:srgbClr val="00B050"/>
                </a:solidFill>
              </a:rPr>
              <a:t> 	1. Origine structurelle</a:t>
            </a:r>
            <a:endParaRPr lang="fr-FR" sz="3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12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30362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Origine des couleurs en chimie organique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sz="3100" b="1" dirty="0" smtClean="0">
                <a:solidFill>
                  <a:srgbClr val="00B050"/>
                </a:solidFill>
              </a:rPr>
              <a:t> 	1. Origine structurelle</a:t>
            </a:r>
            <a:endParaRPr lang="fr-FR" sz="3100" b="1" dirty="0">
              <a:solidFill>
                <a:srgbClr val="00B050"/>
              </a:solidFill>
            </a:endParaRPr>
          </a:p>
        </p:txBody>
      </p:sp>
      <p:pic>
        <p:nvPicPr>
          <p:cNvPr id="9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202" t="8259" r="3618" b="14760"/>
          <a:stretch/>
        </p:blipFill>
        <p:spPr>
          <a:xfrm>
            <a:off x="2433142" y="2238497"/>
            <a:ext cx="7558638" cy="32015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234520" y="2088107"/>
            <a:ext cx="764275" cy="76427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193578" y="3898764"/>
            <a:ext cx="764275" cy="76427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494896" y="2088106"/>
            <a:ext cx="764275" cy="76427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494896" y="3912010"/>
            <a:ext cx="764275" cy="76427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8259171" y="2032714"/>
            <a:ext cx="764275" cy="764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247646" y="2483891"/>
            <a:ext cx="764275" cy="764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4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Synthèse de l’indigo. Transformation.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097279" y="1878527"/>
            <a:ext cx="10115204" cy="3792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1. Transformation : mise en présence des réactifs. </a:t>
            </a:r>
            <a:r>
              <a:rPr lang="fr-FR" dirty="0" smtClean="0"/>
              <a:t>L’équation bilan de la synthèse de l’indigo est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871827"/>
                  </p:ext>
                </p:extLst>
              </p:nvPr>
            </p:nvGraphicFramePr>
            <p:xfrm>
              <a:off x="538746" y="2383867"/>
              <a:ext cx="11232267" cy="145129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2157666"/>
                    <a:gridCol w="208280"/>
                    <a:gridCol w="2185923"/>
                    <a:gridCol w="208280"/>
                    <a:gridCol w="1490686"/>
                    <a:gridCol w="354841"/>
                    <a:gridCol w="1635760"/>
                    <a:gridCol w="327546"/>
                    <a:gridCol w="1516873"/>
                    <a:gridCol w="208280"/>
                    <a:gridCol w="93813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Sup>
                                  <m:sSubSup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2-nitrobenzaldéhyde</a:t>
                          </a:r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Acétone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Ions hydroxydes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Indigo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dirty="0" smtClean="0"/>
                            <a:t>Ions éthanoates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Eau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oMath>
                          </a14:m>
                          <a:r>
                            <a:rPr lang="fr-FR" b="0" dirty="0" smtClean="0"/>
                            <a:t> g =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3,3 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b="0" dirty="0" smtClean="0"/>
                            <a:t> mol</a:t>
                          </a:r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fr-FR" b="0" dirty="0" smtClean="0"/>
                            <a:t> </a:t>
                          </a:r>
                          <a:r>
                            <a:rPr lang="fr-FR" b="0" dirty="0" err="1" smtClean="0"/>
                            <a:t>mL</a:t>
                          </a:r>
                          <a:r>
                            <a:rPr lang="fr-FR" b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68 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b="0" dirty="0" smtClean="0"/>
                            <a:t> mol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2,5 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fr-FR" b="0" dirty="0" smtClean="0"/>
                            <a:t>mol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0 mol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dirty="0" smtClean="0"/>
                            <a:t>0</a:t>
                          </a:r>
                          <a:r>
                            <a:rPr lang="fr-FR" b="0" baseline="0" dirty="0" smtClean="0"/>
                            <a:t> mol</a:t>
                          </a:r>
                          <a:endParaRPr lang="fr-FR" b="0" dirty="0" smtClean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Excès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871827"/>
                  </p:ext>
                </p:extLst>
              </p:nvPr>
            </p:nvGraphicFramePr>
            <p:xfrm>
              <a:off x="538746" y="2383867"/>
              <a:ext cx="11232267" cy="145129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2157666"/>
                    <a:gridCol w="208280"/>
                    <a:gridCol w="2185923"/>
                    <a:gridCol w="208280"/>
                    <a:gridCol w="1490686"/>
                    <a:gridCol w="354841"/>
                    <a:gridCol w="1635760"/>
                    <a:gridCol w="327546"/>
                    <a:gridCol w="1516873"/>
                    <a:gridCol w="208280"/>
                    <a:gridCol w="938132"/>
                  </a:tblGrid>
                  <a:tr h="4403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82" t="-13699" r="-421469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44118" t="-13699" r="-4288235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8357" t="-13699" r="-306128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200000" t="-13699" r="-3132353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19184" t="-13699" r="-334694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770690" t="-13699" r="-1313793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4851" t="-13699" r="-184328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505556" t="-13699" r="-814815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060" t="-13699" r="-76707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870588" t="-13699" r="-461765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97403" t="-13699" r="-1948" b="-24794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2-nitrobenzaldéhyde</a:t>
                          </a:r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Acétone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Ions hydroxydes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Indigo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dirty="0" smtClean="0"/>
                            <a:t>Ions éthanoates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Eau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82" t="-308197" r="-4214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8357" t="-308197" r="-30612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19184" t="-308197" r="-33469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0 mol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dirty="0" smtClean="0"/>
                            <a:t>0</a:t>
                          </a:r>
                          <a:r>
                            <a:rPr lang="fr-FR" b="0" baseline="0" dirty="0" smtClean="0"/>
                            <a:t> mol</a:t>
                          </a:r>
                          <a:endParaRPr lang="fr-FR" b="0" dirty="0" smtClean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Excès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Extraction et synthèse d’espèces colorées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Synthèse d’espèces colorées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Synthèse de l’indigo. Traitement. (Images : </a:t>
            </a:r>
            <a:r>
              <a:rPr lang="fr-FR" i="1" dirty="0" smtClean="0">
                <a:solidFill>
                  <a:schemeClr val="bg1"/>
                </a:solidFill>
              </a:rPr>
              <a:t>Techniques expérimentales en chimie</a:t>
            </a:r>
            <a:r>
              <a:rPr lang="fr-FR" dirty="0" smtClean="0">
                <a:solidFill>
                  <a:schemeClr val="bg1"/>
                </a:solidFill>
              </a:rPr>
              <a:t>, A.S. Bernard)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79" y="2950367"/>
            <a:ext cx="10115203" cy="3245717"/>
          </a:xfrm>
        </p:spPr>
        <p:txBody>
          <a:bodyPr>
            <a:noAutofit/>
          </a:bodyPr>
          <a:lstStyle/>
          <a:p>
            <a:r>
              <a:rPr lang="fr-FR" u="sng" dirty="0" smtClean="0"/>
              <a:t>2. Traitement :</a:t>
            </a:r>
            <a:r>
              <a:rPr lang="fr-FR" dirty="0" smtClean="0"/>
              <a:t> Essorage sur verre fritté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097279" y="1878527"/>
            <a:ext cx="10115204" cy="3792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1. Transformation : mise en présence des réactifs. </a:t>
            </a:r>
            <a:r>
              <a:rPr lang="fr-FR" dirty="0" smtClean="0"/>
              <a:t>L’équation bilan de la synthèse de l’indigo est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8746" y="2383867"/>
              <a:ext cx="11232267" cy="44037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2157666"/>
                    <a:gridCol w="208280"/>
                    <a:gridCol w="2338642"/>
                    <a:gridCol w="208280"/>
                    <a:gridCol w="1337967"/>
                    <a:gridCol w="354841"/>
                    <a:gridCol w="1635760"/>
                    <a:gridCol w="327546"/>
                    <a:gridCol w="1516873"/>
                    <a:gridCol w="208280"/>
                    <a:gridCol w="93813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Sup>
                                  <m:sSubSup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8746" y="2383867"/>
              <a:ext cx="11232267" cy="44037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2157666"/>
                    <a:gridCol w="208280"/>
                    <a:gridCol w="2338642"/>
                    <a:gridCol w="208280"/>
                    <a:gridCol w="1337967"/>
                    <a:gridCol w="354841"/>
                    <a:gridCol w="1635760"/>
                    <a:gridCol w="327546"/>
                    <a:gridCol w="1516873"/>
                    <a:gridCol w="208280"/>
                    <a:gridCol w="938132"/>
                  </a:tblGrid>
                  <a:tr h="4403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82" t="-13699" r="-421469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44118" t="-13699" r="-4288235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1302" t="-13699" r="-279688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273529" t="-13699" r="-3058824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66818" t="-13699" r="-372727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770690" t="-13699" r="-1313793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4851" t="-13699" r="-184328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505556" t="-13699" r="-814815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060" t="-13699" r="-76707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870588" t="-13699" r="-461765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97403" t="-13699" r="-1948" b="-219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61" y="3295327"/>
            <a:ext cx="4410238" cy="298716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t="42628"/>
          <a:stretch/>
        </p:blipFill>
        <p:spPr>
          <a:xfrm>
            <a:off x="7344967" y="3750298"/>
            <a:ext cx="1401237" cy="207722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95030" y="5840449"/>
            <a:ext cx="24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Fiole à vide</a:t>
            </a:r>
            <a:endParaRPr lang="fr-FR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8387398" y="5843298"/>
            <a:ext cx="24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Entonnoir en verre fritté</a:t>
            </a:r>
            <a:endParaRPr lang="fr-FR" i="1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Extraction et synthèse d’espèces colorées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Synthèse d’espèces colorées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Synthèse de l’indigo. Identification.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79" y="2950367"/>
            <a:ext cx="10115203" cy="3245717"/>
          </a:xfrm>
        </p:spPr>
        <p:txBody>
          <a:bodyPr>
            <a:noAutofit/>
          </a:bodyPr>
          <a:lstStyle/>
          <a:p>
            <a:r>
              <a:rPr lang="fr-FR" u="sng" dirty="0" smtClean="0"/>
              <a:t>2. Traitement :</a:t>
            </a:r>
            <a:r>
              <a:rPr lang="fr-FR" dirty="0" smtClean="0"/>
              <a:t> Essorage sur verre fritté</a:t>
            </a:r>
          </a:p>
          <a:p>
            <a:r>
              <a:rPr lang="fr-FR" u="sng" dirty="0"/>
              <a:t>3. Identification :</a:t>
            </a:r>
            <a:r>
              <a:rPr lang="fr-FR" dirty="0"/>
              <a:t> La couleur semble être la bonne. Peut-elle suffire à caractériser la molécule ?</a:t>
            </a:r>
          </a:p>
          <a:p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097279" y="1878527"/>
            <a:ext cx="10115204" cy="3792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1. Transformation : mise en présence des réactifs. </a:t>
            </a:r>
            <a:r>
              <a:rPr lang="fr-FR" dirty="0" smtClean="0"/>
              <a:t>L’équation bilan de la synthèse de l’indigo est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8746" y="2383867"/>
              <a:ext cx="11232267" cy="44037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2157666"/>
                    <a:gridCol w="208280"/>
                    <a:gridCol w="2338642"/>
                    <a:gridCol w="208280"/>
                    <a:gridCol w="1337967"/>
                    <a:gridCol w="354841"/>
                    <a:gridCol w="1635760"/>
                    <a:gridCol w="327546"/>
                    <a:gridCol w="1516873"/>
                    <a:gridCol w="208280"/>
                    <a:gridCol w="93813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Sup>
                                  <m:sSubSup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8746" y="2383867"/>
              <a:ext cx="11232267" cy="44037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2157666"/>
                    <a:gridCol w="208280"/>
                    <a:gridCol w="2338642"/>
                    <a:gridCol w="208280"/>
                    <a:gridCol w="1337967"/>
                    <a:gridCol w="354841"/>
                    <a:gridCol w="1635760"/>
                    <a:gridCol w="327546"/>
                    <a:gridCol w="1516873"/>
                    <a:gridCol w="208280"/>
                    <a:gridCol w="938132"/>
                  </a:tblGrid>
                  <a:tr h="4403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82" t="-13699" r="-421469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44118" t="-13699" r="-4288235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1302" t="-13699" r="-279688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273529" t="-13699" r="-3058824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66818" t="-13699" r="-372727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770690" t="-13699" r="-1313793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4851" t="-13699" r="-184328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505556" t="-13699" r="-814815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060" t="-13699" r="-76707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870588" t="-13699" r="-461765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97403" t="-13699" r="-1948" b="-219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Extraction et synthèse d’espèces colorées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Synthèse d’espèces colorées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Caractérisation des solutions colorées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Notion d’absorbance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1881" y="2843406"/>
            <a:ext cx="209379" cy="794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896570" y="2645111"/>
            <a:ext cx="209379" cy="794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023394" y="2356774"/>
            <a:ext cx="209379" cy="84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940840" y="2555069"/>
            <a:ext cx="187243" cy="794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510382" y="3859433"/>
            <a:ext cx="1281499" cy="192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88247" y="2548895"/>
            <a:ext cx="1281499" cy="192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cercle chromatiqu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741" y="2181792"/>
            <a:ext cx="3547712" cy="35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487145" y="2321838"/>
            <a:ext cx="7847462" cy="3267621"/>
            <a:chOff x="754903" y="2610721"/>
            <a:chExt cx="7474696" cy="2936636"/>
          </a:xfrm>
        </p:grpSpPr>
        <p:grpSp>
          <p:nvGrpSpPr>
            <p:cNvPr id="25" name="Groupe 24"/>
            <p:cNvGrpSpPr/>
            <p:nvPr/>
          </p:nvGrpSpPr>
          <p:grpSpPr>
            <a:xfrm>
              <a:off x="754903" y="2610721"/>
              <a:ext cx="7474696" cy="2689856"/>
              <a:chOff x="645721" y="2663832"/>
              <a:chExt cx="7474696" cy="2689856"/>
            </a:xfrm>
          </p:grpSpPr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721" y="2663832"/>
                <a:ext cx="7474696" cy="2689856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645721" y="4517409"/>
                <a:ext cx="1892763" cy="436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510382" y="4833754"/>
                <a:ext cx="1892763" cy="436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428661" y="4517409"/>
                <a:ext cx="1892763" cy="436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" name="ZoneTexte 25"/>
            <p:cNvSpPr txBox="1"/>
            <p:nvPr/>
          </p:nvSpPr>
          <p:spPr>
            <a:xfrm>
              <a:off x="1478952" y="4901026"/>
              <a:ext cx="2088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Lumière incidente</a:t>
              </a:r>
            </a:p>
            <a:p>
              <a:pPr algn="ctr"/>
              <a:r>
                <a:rPr lang="fr-FR" b="1" dirty="0" smtClean="0"/>
                <a:t>(blanche)</a:t>
              </a:r>
              <a:endParaRPr lang="fr-FR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840574" y="4901026"/>
              <a:ext cx="1503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Solution absorbante</a:t>
              </a:r>
              <a:endParaRPr lang="fr-FR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5617335" y="4853836"/>
              <a:ext cx="2088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Lumière transmise</a:t>
              </a:r>
            </a:p>
            <a:p>
              <a:pPr algn="ctr"/>
              <a:r>
                <a:rPr lang="fr-FR" b="1" dirty="0" smtClean="0"/>
                <a:t>(colorée)</a:t>
              </a:r>
              <a:endParaRPr lang="fr-FR" b="1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8334607" y="5682136"/>
            <a:ext cx="36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Cercle des couleurs complémentaires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873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RÃ©sultat de recherche d'images pour &quot;absorbance&quot;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8" t="5068" r="42055" b="27116"/>
          <a:stretch/>
        </p:blipFill>
        <p:spPr bwMode="auto">
          <a:xfrm>
            <a:off x="4791881" y="2011162"/>
            <a:ext cx="2345898" cy="27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Caractérisation des solutions colorées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Spectre </a:t>
            </a:r>
            <a:r>
              <a:rPr lang="fr-FR" sz="3200" b="1" dirty="0">
                <a:solidFill>
                  <a:srgbClr val="00B050"/>
                </a:solidFill>
              </a:rPr>
              <a:t>d'absorption - Caractérisation d'une espèce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3"/>
              </a:rPr>
              <a:t>https://www.wpiinc.com/blog/post/absorbance-detection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Picture 2" descr="RÃ©sultat de recherche d'images pour &quot;absorbance&quot;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" t="5068" r="74497" b="27116"/>
          <a:stretch/>
        </p:blipFill>
        <p:spPr bwMode="auto">
          <a:xfrm>
            <a:off x="2425923" y="1992842"/>
            <a:ext cx="2365958" cy="27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791881" y="2843406"/>
            <a:ext cx="209379" cy="794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896570" y="2645111"/>
            <a:ext cx="209379" cy="794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023394" y="2356774"/>
            <a:ext cx="209379" cy="84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940840" y="2555069"/>
            <a:ext cx="187243" cy="794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510382" y="3859433"/>
            <a:ext cx="1281499" cy="192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88247" y="2548895"/>
            <a:ext cx="1281499" cy="192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975863" y="4763257"/>
            <a:ext cx="183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Source de lumière blanche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5149527" y="4901755"/>
            <a:ext cx="9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Prisme</a:t>
            </a:r>
            <a:endParaRPr lang="fr-FR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7980643" y="4763256"/>
            <a:ext cx="121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d’intérêt</a:t>
            </a:r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9194800" y="4915978"/>
            <a:ext cx="183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Détecteur</a:t>
            </a:r>
            <a:endParaRPr lang="fr-FR" b="1" dirty="0"/>
          </a:p>
        </p:txBody>
      </p:sp>
      <p:pic>
        <p:nvPicPr>
          <p:cNvPr id="22" name="Picture 2" descr="RÃ©sultat de recherche d'images pour &quot;absorbance&quot;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8" t="5068" r="9899" b="27116"/>
          <a:stretch/>
        </p:blipFill>
        <p:spPr bwMode="auto">
          <a:xfrm>
            <a:off x="4791881" y="2011162"/>
            <a:ext cx="5498710" cy="27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7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Caractérisation des solutions colorées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Loi de </a:t>
            </a:r>
            <a:r>
              <a:rPr lang="fr-FR" sz="3200" b="1" dirty="0" err="1" smtClean="0">
                <a:solidFill>
                  <a:srgbClr val="00B050"/>
                </a:solidFill>
              </a:rPr>
              <a:t>Beer</a:t>
            </a:r>
            <a:r>
              <a:rPr lang="fr-FR" sz="3200" b="1" dirty="0" smtClean="0">
                <a:solidFill>
                  <a:srgbClr val="00B050"/>
                </a:solidFill>
              </a:rPr>
              <a:t>-Lambert – Caractérisation de la concentration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Valeurs d’absorbance obtenues pour des solutions de </a:t>
            </a:r>
            <a:r>
              <a:rPr lang="fr-FR" dirty="0" err="1" smtClean="0">
                <a:solidFill>
                  <a:schemeClr val="bg1"/>
                </a:solidFill>
              </a:rPr>
              <a:t>tartrazine</a:t>
            </a:r>
            <a:r>
              <a:rPr lang="fr-FR" dirty="0" smtClean="0">
                <a:solidFill>
                  <a:schemeClr val="bg1"/>
                </a:solidFill>
              </a:rPr>
              <a:t> à différentes concentrations.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1881" y="2843406"/>
            <a:ext cx="209379" cy="794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896570" y="2645111"/>
            <a:ext cx="209379" cy="794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023394" y="2356774"/>
            <a:ext cx="209379" cy="840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940840" y="2555069"/>
            <a:ext cx="187243" cy="794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510382" y="3859433"/>
            <a:ext cx="1281499" cy="192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88247" y="2548895"/>
            <a:ext cx="1281499" cy="192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49377"/>
              </p:ext>
            </p:extLst>
          </p:nvPr>
        </p:nvGraphicFramePr>
        <p:xfrm>
          <a:off x="1653416" y="3152896"/>
          <a:ext cx="8247042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3"/>
                <a:gridCol w="920211"/>
                <a:gridCol w="1374507"/>
                <a:gridCol w="1374507"/>
                <a:gridCol w="1374507"/>
                <a:gridCol w="137450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 n°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Concentration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Absorbance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160" b="45249"/>
          <a:stretch/>
        </p:blipFill>
        <p:spPr>
          <a:xfrm>
            <a:off x="2345682" y="1856853"/>
            <a:ext cx="7554776" cy="2552131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1661" b="3466"/>
          <a:stretch/>
        </p:blipFill>
        <p:spPr>
          <a:xfrm>
            <a:off x="2345682" y="4528477"/>
            <a:ext cx="7554776" cy="169232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470247" y="4463576"/>
            <a:ext cx="751991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30362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Origine des couleurs en chimie organique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sz="3100" b="1" dirty="0" smtClean="0">
                <a:solidFill>
                  <a:srgbClr val="00B050"/>
                </a:solidFill>
              </a:rPr>
              <a:t> 	1. Origine structurelle</a:t>
            </a:r>
            <a:endParaRPr lang="fr-FR" sz="3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807" t="12370" r="4911" b="5411"/>
          <a:stretch/>
        </p:blipFill>
        <p:spPr>
          <a:xfrm>
            <a:off x="2760619" y="1756689"/>
            <a:ext cx="6903684" cy="452128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9</a:t>
            </a:fld>
            <a:endParaRPr lang="fr-FR"/>
          </a:p>
        </p:txBody>
      </p:sp>
      <p:sp>
        <p:nvSpPr>
          <p:cNvPr id="10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Comportement lumineux de quelques </a:t>
            </a:r>
            <a:r>
              <a:rPr lang="fr-FR" dirty="0" err="1" smtClean="0">
                <a:solidFill>
                  <a:schemeClr val="bg1"/>
                </a:solidFill>
              </a:rPr>
              <a:t>cyanines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www4.ac-nancy-metz.fr/physique/lycee/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97280" y="286603"/>
            <a:ext cx="1023036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smtClean="0">
                <a:solidFill>
                  <a:schemeClr val="accent2"/>
                </a:solidFill>
              </a:rPr>
              <a:t>III. Origine des couleurs en chimie organique</a:t>
            </a:r>
            <a:br>
              <a:rPr lang="fr-FR" b="1" smtClean="0">
                <a:solidFill>
                  <a:schemeClr val="accent2"/>
                </a:solidFill>
              </a:rPr>
            </a:br>
            <a:r>
              <a:rPr lang="fr-FR" sz="3100" b="1" smtClean="0">
                <a:solidFill>
                  <a:srgbClr val="00B050"/>
                </a:solidFill>
              </a:rPr>
              <a:t> 	1. Origine structurelle</a:t>
            </a:r>
            <a:endParaRPr lang="fr-FR" sz="3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866</TotalTime>
  <Words>347</Words>
  <Application>Microsoft Office PowerPoint</Application>
  <PresentationFormat>Grand écran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LC01 - Chimie et couleur</vt:lpstr>
      <vt:lpstr>I. Extraction et synthèse d’espèces colorées  3. Synthèse d’espèces colorées</vt:lpstr>
      <vt:lpstr>I. Extraction et synthèse d’espèces colorées  3. Synthèse d’espèces colorées</vt:lpstr>
      <vt:lpstr>I. Extraction et synthèse d’espèces colorées  3. Synthèse d’espèces colorées</vt:lpstr>
      <vt:lpstr>II. Caractérisation des solutions colorées  1. Notion d’absorbance</vt:lpstr>
      <vt:lpstr>II. Caractérisation des solutions colorées  2. Spectre d'absorption - Caractérisation d'une espèce</vt:lpstr>
      <vt:lpstr>II. Caractérisation des solutions colorées  3. Loi de Beer-Lambert – Caractérisation de la concentration</vt:lpstr>
      <vt:lpstr>III. Origine des couleurs en chimie organique   1. Origine structurelle</vt:lpstr>
      <vt:lpstr>Présentation PowerPoint</vt:lpstr>
      <vt:lpstr>III. Origine des couleurs en chimie organique   1. Origine structurelle</vt:lpstr>
      <vt:lpstr>III. Origine des couleurs en chimie organique   1. Origine structurelle</vt:lpstr>
      <vt:lpstr>III. Origine des couleurs en chimie organique   1. Origine structurelle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27</cp:revision>
  <cp:lastPrinted>2019-06-11T20:05:19Z</cp:lastPrinted>
  <dcterms:created xsi:type="dcterms:W3CDTF">2019-02-02T09:11:16Z</dcterms:created>
  <dcterms:modified xsi:type="dcterms:W3CDTF">2019-06-16T18:11:49Z</dcterms:modified>
</cp:coreProperties>
</file>