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8" r:id="rId4"/>
    <p:sldId id="259" r:id="rId5"/>
    <p:sldId id="269" r:id="rId6"/>
    <p:sldId id="270" r:id="rId7"/>
    <p:sldId id="264" r:id="rId8"/>
    <p:sldId id="260" r:id="rId9"/>
    <p:sldId id="271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A compléter avec l’image de la CCM réalisé en préparation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65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3591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162123" cy="3566160"/>
          </a:xfrm>
        </p:spPr>
        <p:txBody>
          <a:bodyPr>
            <a:normAutofit/>
          </a:bodyPr>
          <a:lstStyle/>
          <a:p>
            <a:pPr algn="just"/>
            <a:r>
              <a:rPr lang="fr-FR" sz="6000" dirty="0" smtClean="0"/>
              <a:t>LC02 – </a:t>
            </a:r>
            <a:r>
              <a:rPr lang="fr-FR" sz="6000" dirty="0" smtClean="0"/>
              <a:t>Séparations, purifications, contrôles </a:t>
            </a:r>
            <a:r>
              <a:rPr lang="fr-FR" sz="6000" dirty="0" smtClean="0"/>
              <a:t>de pureté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</a:p>
          <a:p>
            <a:pPr marL="0" indent="0" algn="ctr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966952"/>
            <a:ext cx="10058400" cy="77040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Présentation des protocoles illustratifs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l’aspirine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9" name="Espace réservé du contenu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3" r="754" b="-267"/>
          <a:stretch/>
        </p:blipFill>
        <p:spPr>
          <a:xfrm rot="16200000">
            <a:off x="4643356" y="-1422793"/>
            <a:ext cx="2934008" cy="9370035"/>
          </a:xfrm>
          <a:prstGeom prst="rect">
            <a:avLst/>
          </a:prstGeom>
        </p:spPr>
      </p:pic>
      <p:pic>
        <p:nvPicPr>
          <p:cNvPr id="10" name="Picture 115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40" y="4553619"/>
            <a:ext cx="997200" cy="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7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429" y="4553619"/>
            <a:ext cx="998082" cy="99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7" t="3522" r="34324" b="42379"/>
          <a:stretch/>
        </p:blipFill>
        <p:spPr>
          <a:xfrm rot="16200000">
            <a:off x="1986119" y="4102189"/>
            <a:ext cx="768062" cy="204188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t="3967" r="25337" b="2800"/>
          <a:stretch/>
        </p:blipFill>
        <p:spPr>
          <a:xfrm rot="16200000">
            <a:off x="4296871" y="3807353"/>
            <a:ext cx="1473637" cy="32082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8" t="59862" r="35337" b="1997"/>
          <a:stretch/>
        </p:blipFill>
        <p:spPr>
          <a:xfrm rot="16200000">
            <a:off x="1965751" y="5055664"/>
            <a:ext cx="808799" cy="1696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80" y="1760560"/>
            <a:ext cx="1263783" cy="586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591870" y="4431405"/>
            <a:ext cx="196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(aspirine)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Présentation des protocoles illustratifs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l’éthanoate de </a:t>
            </a:r>
            <a:r>
              <a:rPr lang="fr-FR" dirty="0" err="1" smtClean="0">
                <a:solidFill>
                  <a:schemeClr val="bg1"/>
                </a:solidFill>
              </a:rPr>
              <a:t>linalyle</a:t>
            </a:r>
            <a:r>
              <a:rPr lang="fr-FR" dirty="0" smtClean="0">
                <a:solidFill>
                  <a:schemeClr val="bg1"/>
                </a:solidFill>
              </a:rPr>
              <a:t> : essence de lavande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8A42D261-8A92-4DB7-A041-7B866E401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9" r="1890"/>
          <a:stretch/>
        </p:blipFill>
        <p:spPr>
          <a:xfrm>
            <a:off x="327544" y="1941268"/>
            <a:ext cx="11595741" cy="27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Utilisation de l’ampoule à décanter (</a:t>
            </a:r>
            <a:r>
              <a:rPr lang="fr-FR" i="1" dirty="0" smtClean="0">
                <a:solidFill>
                  <a:schemeClr val="bg1"/>
                </a:solidFill>
              </a:rPr>
              <a:t>Hachette Education</a:t>
            </a:r>
            <a:r>
              <a:rPr lang="fr-FR" dirty="0" smtClean="0">
                <a:solidFill>
                  <a:schemeClr val="bg1"/>
                </a:solidFill>
              </a:rPr>
              <a:t>, TS 2012, p. 499)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Isolement du produit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Séparation liquide - liquide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scontent-cdg2-1.xx.fbcdn.net/v/t1.15752-9/s2048x2048/56627533_695506584237839_466750489946488832_n.jpg?_nc_cat=111&amp;_nc_ht=scontent-cdg2-1.xx&amp;oh=2cf88cdcc542df5b9c6ccff53aadfab9&amp;oe=5D32F53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58"/>
          <a:stretch/>
        </p:blipFill>
        <p:spPr bwMode="auto">
          <a:xfrm>
            <a:off x="319357" y="2420468"/>
            <a:ext cx="4819509" cy="33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ontent-cdg2-1.xx.fbcdn.net/v/t1.15752-9/s2048x2048/56627533_695506584237839_466750489946488832_n.jpg?_nc_cat=111&amp;_nc_ht=scontent-cdg2-1.xx&amp;oh=2cf88cdcc542df5b9c6ccff53aadfab9&amp;oe=5D32F53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81"/>
          <a:stretch/>
        </p:blipFill>
        <p:spPr bwMode="auto">
          <a:xfrm>
            <a:off x="6640120" y="2415195"/>
            <a:ext cx="5409366" cy="336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435522" y="4016150"/>
            <a:ext cx="241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Agitation +</a:t>
            </a:r>
          </a:p>
          <a:p>
            <a:pPr algn="ctr"/>
            <a:r>
              <a:rPr lang="fr-FR" b="1" dirty="0" smtClean="0"/>
              <a:t>éventuel dégazage</a:t>
            </a:r>
            <a:endParaRPr lang="fr-FR" b="1" dirty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4148919" y="4318946"/>
            <a:ext cx="532748" cy="1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466096" y="4318946"/>
            <a:ext cx="5522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10928" y="2101754"/>
            <a:ext cx="2314660" cy="354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Isolement du produit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Séparation liquide - solide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b="7359"/>
          <a:stretch/>
        </p:blipFill>
        <p:spPr>
          <a:xfrm>
            <a:off x="5383882" y="1804218"/>
            <a:ext cx="6284954" cy="4493382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10080"/>
          <a:stretch/>
        </p:blipFill>
        <p:spPr>
          <a:xfrm>
            <a:off x="1097280" y="3284877"/>
            <a:ext cx="2942456" cy="264584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97280" y="1737360"/>
            <a:ext cx="3734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 smtClean="0"/>
              <a:t>Filtration</a:t>
            </a:r>
            <a:r>
              <a:rPr lang="fr-FR" dirty="0" smtClean="0"/>
              <a:t> (si on récupère le liquide) ou </a:t>
            </a:r>
            <a:r>
              <a:rPr lang="fr-FR" u="sng" dirty="0" smtClean="0"/>
              <a:t>essorage</a:t>
            </a:r>
            <a:r>
              <a:rPr lang="fr-FR" dirty="0" smtClean="0"/>
              <a:t> (si on récupère le solide) </a:t>
            </a:r>
            <a:r>
              <a:rPr lang="fr-FR" b="1" dirty="0" smtClean="0"/>
              <a:t>sous pression réduite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Filtration </a:t>
            </a:r>
            <a:r>
              <a:rPr lang="fr-FR" b="1" dirty="0" smtClean="0"/>
              <a:t>par gravité </a:t>
            </a:r>
            <a:r>
              <a:rPr lang="fr-FR" dirty="0" smtClean="0"/>
              <a:t>(pas optimal) :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831307" y="2088107"/>
            <a:ext cx="566381" cy="27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964293" y="3214270"/>
            <a:ext cx="952614" cy="975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Filtration et essorage (</a:t>
            </a:r>
            <a:r>
              <a:rPr lang="fr-FR" i="1" dirty="0" smtClean="0">
                <a:solidFill>
                  <a:schemeClr val="bg1"/>
                </a:solidFill>
              </a:rPr>
              <a:t>Techniques expérimentales en chimie</a:t>
            </a:r>
            <a:r>
              <a:rPr lang="fr-FR" dirty="0" smtClean="0">
                <a:solidFill>
                  <a:schemeClr val="bg1"/>
                </a:solidFill>
              </a:rPr>
              <a:t>, A.-S. Bernard et </a:t>
            </a:r>
            <a:r>
              <a:rPr lang="fr-FR" dirty="0" smtClean="0">
                <a:solidFill>
                  <a:schemeClr val="bg1"/>
                </a:solidFill>
              </a:rPr>
              <a:t>coll</a:t>
            </a:r>
            <a:r>
              <a:rPr lang="fr-FR" dirty="0" smtClean="0">
                <a:solidFill>
                  <a:schemeClr val="bg1"/>
                </a:solidFill>
              </a:rPr>
              <a:t>.,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r>
              <a:rPr lang="fr-FR" dirty="0" smtClean="0">
                <a:solidFill>
                  <a:schemeClr val="bg1"/>
                </a:solidFill>
              </a:rPr>
              <a:t>, 2018)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Montage de distillation (</a:t>
            </a:r>
            <a:r>
              <a:rPr lang="fr-FR" i="1" dirty="0" smtClean="0">
                <a:solidFill>
                  <a:schemeClr val="bg1"/>
                </a:solidFill>
              </a:rPr>
              <a:t>Techniques expérimentales en chimie</a:t>
            </a:r>
            <a:r>
              <a:rPr lang="fr-FR" dirty="0" smtClean="0">
                <a:solidFill>
                  <a:schemeClr val="bg1"/>
                </a:solidFill>
              </a:rPr>
              <a:t>, A.-S. Bernard et al.,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r>
              <a:rPr lang="fr-FR" dirty="0" smtClean="0">
                <a:solidFill>
                  <a:schemeClr val="bg1"/>
                </a:solidFill>
              </a:rPr>
              <a:t>, 2018)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018" r="3963"/>
          <a:stretch/>
        </p:blipFill>
        <p:spPr>
          <a:xfrm>
            <a:off x="171444" y="1778304"/>
            <a:ext cx="8188657" cy="4513178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Purification du produit de synthèse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Purification d’une phase liquide : la distillation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60101" y="1928287"/>
            <a:ext cx="3807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Températures </a:t>
            </a:r>
            <a:r>
              <a:rPr lang="fr-FR" u="sng" dirty="0"/>
              <a:t>d’ébullition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Diéthyle</a:t>
            </a:r>
            <a:r>
              <a:rPr lang="fr-FR" dirty="0" smtClean="0"/>
              <a:t> </a:t>
            </a:r>
            <a:r>
              <a:rPr lang="fr-FR" dirty="0"/>
              <a:t>éther : </a:t>
            </a:r>
            <a:r>
              <a:rPr lang="fr-FR" b="1" dirty="0"/>
              <a:t>35 °</a:t>
            </a:r>
            <a:r>
              <a:rPr lang="fr-FR" b="1" dirty="0" smtClean="0"/>
              <a:t>C.</a:t>
            </a:r>
            <a:endParaRPr lang="fr-FR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</a:t>
            </a:r>
            <a:r>
              <a:rPr lang="fr-FR" dirty="0" smtClean="0"/>
              <a:t>au : </a:t>
            </a:r>
            <a:r>
              <a:rPr lang="fr-FR" b="1" dirty="0" smtClean="0"/>
              <a:t>100 </a:t>
            </a:r>
            <a:r>
              <a:rPr lang="fr-FR" b="1" dirty="0"/>
              <a:t>°</a:t>
            </a:r>
            <a:r>
              <a:rPr lang="fr-FR" b="1" dirty="0" smtClean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Acide </a:t>
            </a:r>
            <a:r>
              <a:rPr lang="fr-FR" dirty="0"/>
              <a:t>éthanoïque </a:t>
            </a:r>
            <a:r>
              <a:rPr lang="fr-FR" dirty="0" smtClean="0"/>
              <a:t>: </a:t>
            </a:r>
            <a:r>
              <a:rPr lang="fr-FR" b="1" dirty="0" smtClean="0"/>
              <a:t>118 </a:t>
            </a:r>
            <a:r>
              <a:rPr lang="fr-FR" b="1" dirty="0"/>
              <a:t>°</a:t>
            </a:r>
            <a:r>
              <a:rPr lang="fr-FR" b="1" dirty="0" smtClean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Linalol</a:t>
            </a:r>
            <a:r>
              <a:rPr lang="fr-FR" dirty="0"/>
              <a:t> : </a:t>
            </a:r>
            <a:r>
              <a:rPr lang="fr-FR" b="1" dirty="0"/>
              <a:t>198 °</a:t>
            </a:r>
            <a:r>
              <a:rPr lang="fr-FR" b="1" dirty="0" smtClean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Ethanoate </a:t>
            </a:r>
            <a:r>
              <a:rPr lang="fr-FR" dirty="0"/>
              <a:t>de </a:t>
            </a:r>
            <a:r>
              <a:rPr lang="fr-FR" dirty="0" err="1"/>
              <a:t>linalyle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b="1" dirty="0" smtClean="0"/>
              <a:t>220 </a:t>
            </a:r>
            <a:r>
              <a:rPr lang="fr-FR" b="1" dirty="0"/>
              <a:t>°</a:t>
            </a:r>
            <a:r>
              <a:rPr lang="fr-FR" b="1" dirty="0" smtClean="0"/>
              <a:t>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830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Purification du produit de synthèse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La recristallisation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b="7359"/>
          <a:stretch/>
        </p:blipFill>
        <p:spPr>
          <a:xfrm>
            <a:off x="5383882" y="1804218"/>
            <a:ext cx="5771798" cy="4126505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10080"/>
          <a:stretch/>
        </p:blipFill>
        <p:spPr>
          <a:xfrm>
            <a:off x="1097280" y="3284877"/>
            <a:ext cx="2942456" cy="264584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97280" y="1737360"/>
            <a:ext cx="3734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 smtClean="0"/>
              <a:t>Filtration</a:t>
            </a:r>
            <a:r>
              <a:rPr lang="fr-FR" dirty="0" smtClean="0"/>
              <a:t> (si on récupère le liquide) ou </a:t>
            </a:r>
            <a:r>
              <a:rPr lang="fr-FR" u="sng" dirty="0" smtClean="0"/>
              <a:t>essorage</a:t>
            </a:r>
            <a:r>
              <a:rPr lang="fr-FR" dirty="0" smtClean="0"/>
              <a:t> (si on récupère le solide) </a:t>
            </a:r>
            <a:r>
              <a:rPr lang="fr-FR" b="1" dirty="0" smtClean="0"/>
              <a:t>sous pression réduite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Filtration </a:t>
            </a:r>
            <a:r>
              <a:rPr lang="fr-FR" b="1" dirty="0" smtClean="0"/>
              <a:t>par gravité </a:t>
            </a:r>
            <a:r>
              <a:rPr lang="fr-FR" dirty="0" smtClean="0"/>
              <a:t>(pas optimal) :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831307" y="2088107"/>
            <a:ext cx="566381" cy="27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964293" y="3214270"/>
            <a:ext cx="952614" cy="975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Filtration et essorage (</a:t>
            </a:r>
            <a:r>
              <a:rPr lang="fr-FR" i="1" dirty="0" smtClean="0">
                <a:solidFill>
                  <a:schemeClr val="bg1"/>
                </a:solidFill>
              </a:rPr>
              <a:t>Techniques expérimentales en chimie</a:t>
            </a:r>
            <a:r>
              <a:rPr lang="fr-FR" dirty="0" smtClean="0">
                <a:solidFill>
                  <a:schemeClr val="bg1"/>
                </a:solidFill>
              </a:rPr>
              <a:t>, A.-S. Bernard et al.,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r>
              <a:rPr lang="fr-FR" dirty="0" smtClean="0">
                <a:solidFill>
                  <a:schemeClr val="bg1"/>
                </a:solidFill>
              </a:rPr>
              <a:t>, 2018)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Contrôle de la pureté du produit final</a:t>
            </a: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Contrôle de la pureté d’un liquide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Chromatographie sur couche mince (</a:t>
            </a:r>
            <a:r>
              <a:rPr lang="fr-FR" i="1" dirty="0" smtClean="0">
                <a:solidFill>
                  <a:schemeClr val="bg1"/>
                </a:solidFill>
              </a:rPr>
              <a:t>Techniques expérimentales</a:t>
            </a:r>
            <a:r>
              <a:rPr lang="fr-FR" dirty="0" smtClean="0">
                <a:solidFill>
                  <a:schemeClr val="bg1"/>
                </a:solidFill>
              </a:rPr>
              <a:t>, A.-S. Bernard et al.,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r>
              <a:rPr lang="fr-FR" dirty="0" smtClean="0">
                <a:solidFill>
                  <a:schemeClr val="bg1"/>
                </a:solidFill>
              </a:rPr>
              <a:t>, 2018)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84" y="2146792"/>
            <a:ext cx="7471288" cy="363985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23723" y="2812559"/>
            <a:ext cx="4153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A gauche – dépôt des solutions à tester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 = </a:t>
            </a:r>
            <a:r>
              <a:rPr lang="fr-FR" dirty="0"/>
              <a:t>R</a:t>
            </a:r>
            <a:r>
              <a:rPr lang="fr-FR" dirty="0" smtClean="0"/>
              <a:t>éactif pur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B</a:t>
            </a:r>
            <a:r>
              <a:rPr lang="fr-FR" dirty="0" smtClean="0"/>
              <a:t> = Produit </a:t>
            </a:r>
            <a:r>
              <a:rPr lang="fr-FR" dirty="0"/>
              <a:t>de synthèse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 </a:t>
            </a:r>
            <a:r>
              <a:rPr lang="fr-FR" dirty="0"/>
              <a:t>= </a:t>
            </a:r>
            <a:r>
              <a:rPr lang="fr-FR" dirty="0" smtClean="0"/>
              <a:t>Produit commercial</a:t>
            </a:r>
            <a:endParaRPr lang="fr-FR" dirty="0"/>
          </a:p>
          <a:p>
            <a:endParaRPr lang="fr-FR" dirty="0" smtClean="0"/>
          </a:p>
          <a:p>
            <a:r>
              <a:rPr lang="fr-FR" u="sng" dirty="0" smtClean="0"/>
              <a:t>A droite : Plaque de CCM dans une cuve à élution fermée.</a:t>
            </a:r>
            <a:r>
              <a:rPr lang="fr-FR" dirty="0" smtClean="0"/>
              <a:t> Les dépôts ont commencé à </a:t>
            </a:r>
            <a:r>
              <a:rPr lang="fr-FR" dirty="0" smtClean="0"/>
              <a:t>migrer</a:t>
            </a:r>
            <a:r>
              <a:rPr lang="fr-FR" dirty="0" smtClean="0"/>
              <a:t>.</a:t>
            </a:r>
            <a:endParaRPr lang="fr-FR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367124" y="4813163"/>
            <a:ext cx="16800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   A      B      C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8875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4B48739-3288-4BFF-A813-DCAF6E0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id="{C9384433-B333-4566-A2C8-FEADA1186D10}"/>
                  </a:ext>
                </a:extLst>
              </p:cNvPr>
              <p:cNvSpPr txBox="1"/>
              <p:nvPr/>
            </p:nvSpPr>
            <p:spPr>
              <a:xfrm>
                <a:off x="412263" y="3615692"/>
                <a:ext cx="2973946" cy="1246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Calcul du rapport frontal :</a:t>
                </a:r>
                <a:endParaRPr lang="fr-FR" u="sng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5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sz="25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fr-FR" sz="2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fr-FR" sz="25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384433-B333-4566-A2C8-FEADA118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3" y="3615692"/>
                <a:ext cx="2973946" cy="1246880"/>
              </a:xfrm>
              <a:prstGeom prst="rect">
                <a:avLst/>
              </a:prstGeom>
              <a:blipFill rotWithShape="0">
                <a:blip r:embed="rId3"/>
                <a:stretch>
                  <a:fillRect l="-1848" t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1818" r="8854"/>
          <a:stretch/>
        </p:blipFill>
        <p:spPr>
          <a:xfrm>
            <a:off x="3207223" y="1905535"/>
            <a:ext cx="3985146" cy="4367755"/>
          </a:xfrm>
          <a:prstGeom prst="rect">
            <a:avLst/>
          </a:prstGeom>
        </p:spPr>
      </p:pic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Chromatographie sur couche mince (</a:t>
            </a:r>
            <a:r>
              <a:rPr lang="fr-FR" i="1" dirty="0" smtClean="0">
                <a:solidFill>
                  <a:schemeClr val="bg1"/>
                </a:solidFill>
              </a:rPr>
              <a:t>Techniques expérimentales</a:t>
            </a:r>
            <a:r>
              <a:rPr lang="fr-FR" dirty="0" smtClean="0">
                <a:solidFill>
                  <a:schemeClr val="bg1"/>
                </a:solidFill>
              </a:rPr>
              <a:t>, A.-S. Bernard et al., </a:t>
            </a:r>
            <a:r>
              <a:rPr lang="fr-FR" dirty="0" err="1" smtClean="0">
                <a:solidFill>
                  <a:schemeClr val="bg1"/>
                </a:solidFill>
              </a:rPr>
              <a:t>Dunod</a:t>
            </a:r>
            <a:r>
              <a:rPr lang="fr-FR" dirty="0" smtClean="0">
                <a:solidFill>
                  <a:schemeClr val="bg1"/>
                </a:solidFill>
              </a:rPr>
              <a:t>, 2018)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u="none" dirty="0" smtClean="0">
                <a:solidFill>
                  <a:schemeClr val="accent2"/>
                </a:solidFill>
              </a:rPr>
              <a:t>II. Contrôle de la pureté du produit final</a:t>
            </a:r>
            <a:r>
              <a:rPr lang="fr-FR" u="none" dirty="0" smtClean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1. Contrôle de la pureté d’un liquide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1825</TotalTime>
  <Words>340</Words>
  <Application>Microsoft Office PowerPoint</Application>
  <PresentationFormat>Grand écran</PresentationFormat>
  <Paragraphs>54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LC02 – Séparations, purifications, contrôles de pureté</vt:lpstr>
      <vt:lpstr>Présentation des protocoles illustratifs</vt:lpstr>
      <vt:lpstr>Présentation des protocoles illustratifs</vt:lpstr>
      <vt:lpstr>I. Isolement du produit  1. Séparation liquide - liquide</vt:lpstr>
      <vt:lpstr>I. Isolement du produit  2. Séparation liquide - solide</vt:lpstr>
      <vt:lpstr>II. Purification du produit de synthèse  1. Purification d’une phase liquide : la distillation</vt:lpstr>
      <vt:lpstr>II. Purification du produit de synthèse  2. La recristallisation</vt:lpstr>
      <vt:lpstr>II. Contrôle de la pureté du produit final 1. Contrôle de la pureté d’un liquide</vt:lpstr>
      <vt:lpstr>II. Contrôle de la pureté du produit final 1. Contrôle de la pureté d’un liquide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32</cp:revision>
  <dcterms:created xsi:type="dcterms:W3CDTF">2019-02-02T09:11:16Z</dcterms:created>
  <dcterms:modified xsi:type="dcterms:W3CDTF">2019-05-05T20:06:48Z</dcterms:modified>
</cp:coreProperties>
</file>