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08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lampert.com/Activites%20pedagogiques/TPONC2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LC03 - Polymères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Structure et propriétés des polymères	</a:t>
            </a:r>
            <a:r>
              <a:rPr lang="fr-FR" sz="3200" b="1" dirty="0" smtClean="0">
                <a:solidFill>
                  <a:srgbClr val="00B050"/>
                </a:solidFill>
              </a:rPr>
              <a:t>2. Propriétés mécaniques des polymères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b="25454"/>
          <a:stretch/>
        </p:blipFill>
        <p:spPr>
          <a:xfrm>
            <a:off x="1097280" y="1854199"/>
            <a:ext cx="7348220" cy="4309705"/>
          </a:xfrm>
        </p:spPr>
      </p:pic>
      <p:grpSp>
        <p:nvGrpSpPr>
          <p:cNvPr id="2" name="Groupe 1"/>
          <p:cNvGrpSpPr/>
          <p:nvPr/>
        </p:nvGrpSpPr>
        <p:grpSpPr>
          <a:xfrm>
            <a:off x="5094514" y="1854199"/>
            <a:ext cx="7200273" cy="1280887"/>
            <a:chOff x="5690076" y="1854199"/>
            <a:chExt cx="6256368" cy="1008870"/>
          </a:xfrm>
        </p:grpSpPr>
        <p:pic>
          <p:nvPicPr>
            <p:cNvPr id="10" name="Espace réservé du contenu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96" b="12048"/>
            <a:stretch/>
          </p:blipFill>
          <p:spPr>
            <a:xfrm>
              <a:off x="5690076" y="1854199"/>
              <a:ext cx="6256368" cy="627744"/>
            </a:xfrm>
            <a:prstGeom prst="rect">
              <a:avLst/>
            </a:prstGeom>
          </p:spPr>
        </p:pic>
        <p:pic>
          <p:nvPicPr>
            <p:cNvPr id="7" name="Espace réservé du contenu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765"/>
            <a:stretch/>
          </p:blipFill>
          <p:spPr>
            <a:xfrm>
              <a:off x="5690076" y="2502546"/>
              <a:ext cx="6256368" cy="360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05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" r="1527"/>
          <a:stretch/>
        </p:blipFill>
        <p:spPr>
          <a:xfrm>
            <a:off x="117317" y="2211829"/>
            <a:ext cx="12018325" cy="377348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L’essor du plastique – Infographie </a:t>
            </a:r>
            <a:r>
              <a:rPr lang="fr-FR" i="1" dirty="0" smtClean="0">
                <a:solidFill>
                  <a:schemeClr val="bg1"/>
                </a:solidFill>
              </a:rPr>
              <a:t>Le Monde</a:t>
            </a:r>
            <a:r>
              <a:rPr lang="fr-FR" dirty="0" smtClean="0">
                <a:solidFill>
                  <a:schemeClr val="bg1"/>
                </a:solidFill>
              </a:rPr>
              <a:t>, 2017.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Conclusion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8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Introduction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Extraction de la caséine du lait (</a:t>
            </a:r>
            <a:r>
              <a:rPr lang="fr-FR" dirty="0">
                <a:hlinkClick r:id="rId2"/>
              </a:rPr>
              <a:t>http://www.slampert.com/Activites%20pedagogiques/TPONC2.pdf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4268" t="35294" r="67429"/>
          <a:stretch/>
        </p:blipFill>
        <p:spPr>
          <a:xfrm>
            <a:off x="2700472" y="2747733"/>
            <a:ext cx="1966642" cy="2402006"/>
          </a:xfrm>
          <a:prstGeom prst="rect">
            <a:avLst/>
          </a:prstGeom>
        </p:spPr>
      </p:pic>
      <p:pic>
        <p:nvPicPr>
          <p:cNvPr id="8" name="Espace réservé du contenu 3"/>
          <p:cNvPicPr>
            <a:picLocks noChangeAspect="1"/>
          </p:cNvPicPr>
          <p:nvPr/>
        </p:nvPicPr>
        <p:blipFill rotWithShape="1">
          <a:blip r:embed="rId3"/>
          <a:srcRect l="42219" t="35294" r="39246"/>
          <a:stretch/>
        </p:blipFill>
        <p:spPr>
          <a:xfrm>
            <a:off x="7079410" y="2747733"/>
            <a:ext cx="1991628" cy="2402006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2349306" y="4023353"/>
            <a:ext cx="11816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48641" y="3700187"/>
                <a:ext cx="1800666" cy="64633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mL</a:t>
                </a:r>
                <a:r>
                  <a:rPr lang="fr-FR" dirty="0" smtClean="0"/>
                  <a:t> de lait à</a:t>
                </a:r>
              </a:p>
              <a:p>
                <a:pPr algn="ctr"/>
                <a:r>
                  <a:rPr lang="fr-FR" dirty="0" smtClean="0"/>
                  <a:t>(à peu près)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fr-FR" dirty="0" smtClean="0"/>
                  <a:t>°C</a:t>
                </a:r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1" y="3700187"/>
                <a:ext cx="1800666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357" t="-4630" r="-2694" b="-12963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èche droite 14"/>
          <p:cNvSpPr/>
          <p:nvPr/>
        </p:nvSpPr>
        <p:spPr>
          <a:xfrm>
            <a:off x="4867422" y="3861769"/>
            <a:ext cx="201168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9071038" y="3787153"/>
            <a:ext cx="201168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4968572" y="2418691"/>
                <a:ext cx="1809379" cy="92333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Ajout d’acide acétique jusqu’à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lang="fr-FR" dirty="0" smtClean="0"/>
                  <a:t> voisin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4/5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72" y="2418691"/>
                <a:ext cx="1809379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3268" r="-2007" b="-9150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9121613" y="2418691"/>
            <a:ext cx="1910530" cy="9233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Essorage pour récupérer la caséine précipitée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9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Quelques exemples de polymères communs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88323814"/>
                  </p:ext>
                </p:extLst>
              </p:nvPr>
            </p:nvGraphicFramePr>
            <p:xfrm>
              <a:off x="1153765" y="1793780"/>
              <a:ext cx="10058718" cy="4467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225"/>
                    <a:gridCol w="4607510"/>
                    <a:gridCol w="4036983"/>
                  </a:tblGrid>
                  <a:tr h="445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Monomère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Représentation de la macromolécule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227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Polyéthylène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61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Polystyrène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181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Nylon </a:t>
                          </a: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(6,6)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88323814"/>
                  </p:ext>
                </p:extLst>
              </p:nvPr>
            </p:nvGraphicFramePr>
            <p:xfrm>
              <a:off x="1153765" y="1793780"/>
              <a:ext cx="10058718" cy="4467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225"/>
                    <a:gridCol w="4607510"/>
                    <a:gridCol w="4036983"/>
                  </a:tblGrid>
                  <a:tr h="445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Monomère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Représentation de la macromolécule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227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Polyéthylène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61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Polystyrène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11811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31" t="-278866" r="-613362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Les polymères : présentation, définitions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Définitions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upload.wikimedia.org/wikipedia/commons/thumb/4/45/Polyethylene_repeat_unit.svg/1200px-Polyethylene_repeat_uni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45" y="2239941"/>
            <a:ext cx="1312634" cy="125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6/60/Polystyrene.svg/1200px-Polystyren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642" y="3458862"/>
            <a:ext cx="1391813" cy="16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styrÃ¨n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00" y="3467596"/>
            <a:ext cx="2551484" cy="167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Ã©sultat de recherche d'images pour &quot;ethÃ¨n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30" y="2273566"/>
            <a:ext cx="1272958" cy="11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Ã©sultat de recherche d'images pour &quot;nylon 6-6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 t="3672" r="59257" b="64266"/>
          <a:stretch/>
        </p:blipFill>
        <p:spPr bwMode="auto">
          <a:xfrm>
            <a:off x="2622623" y="5073720"/>
            <a:ext cx="2647877" cy="11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RÃ©sultat de recherche d'images pour &quot;nylon 6-6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2" t="10004" r="1369" b="72184"/>
          <a:stretch/>
        </p:blipFill>
        <p:spPr bwMode="auto">
          <a:xfrm>
            <a:off x="4152900" y="5631214"/>
            <a:ext cx="2964542" cy="63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 de recherche d'images pour &quot;nylon 6-6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0" t="51972" r="5693" b="13931"/>
          <a:stretch/>
        </p:blipFill>
        <p:spPr bwMode="auto">
          <a:xfrm>
            <a:off x="7151951" y="5146809"/>
            <a:ext cx="4026023" cy="10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La poly-molécularité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Les polymères : présentation, définitions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600" b="1" dirty="0" smtClean="0">
                <a:solidFill>
                  <a:srgbClr val="00B050"/>
                </a:solidFill>
              </a:rPr>
              <a:t>2. Grandeurs caractéristiques du polymère</a:t>
            </a:r>
            <a:endParaRPr lang="fr-FR" sz="3600" b="1" dirty="0">
              <a:solidFill>
                <a:srgbClr val="00B050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14016" y="2201250"/>
            <a:ext cx="8007063" cy="37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Protocole pour la synthèse du polystyrène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Réaction de polymérisation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</a:t>
            </a:r>
            <a:r>
              <a:rPr lang="fr-FR" sz="3200" b="1" dirty="0">
                <a:solidFill>
                  <a:srgbClr val="00B050"/>
                </a:solidFill>
              </a:rPr>
              <a:t>. Réaction de polyaddition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79" y="1862373"/>
            <a:ext cx="10230363" cy="4364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835150" y="3164681"/>
            <a:ext cx="846161" cy="5564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06500" y="3935380"/>
            <a:ext cx="1536700" cy="22368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681311" y="3454970"/>
            <a:ext cx="909614" cy="2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743200" y="4425950"/>
            <a:ext cx="1168400" cy="5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13375" y="4495800"/>
            <a:ext cx="774700" cy="3270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6188075" y="4657726"/>
            <a:ext cx="517525" cy="63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 vers le bas 18"/>
          <p:cNvSpPr/>
          <p:nvPr/>
        </p:nvSpPr>
        <p:spPr>
          <a:xfrm>
            <a:off x="6837529" y="3205329"/>
            <a:ext cx="341194" cy="894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10800000">
            <a:off x="8943976" y="3708092"/>
            <a:ext cx="508520" cy="22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3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Quantifier la </a:t>
            </a:r>
            <a:r>
              <a:rPr lang="fr-FR" dirty="0" err="1" smtClean="0">
                <a:solidFill>
                  <a:schemeClr val="bg1"/>
                </a:solidFill>
              </a:rPr>
              <a:t>polydispersité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Réaction de polymérisation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</a:t>
            </a:r>
            <a:r>
              <a:rPr lang="fr-FR" sz="3200" b="1" dirty="0">
                <a:solidFill>
                  <a:srgbClr val="00B050"/>
                </a:solidFill>
              </a:rPr>
              <a:t>. Réaction de polyaddition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063" y="1983996"/>
            <a:ext cx="10478688" cy="39088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52625" y="2405063"/>
            <a:ext cx="781050" cy="342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3"/>
          </p:cNvCxnSpPr>
          <p:nvPr/>
        </p:nvCxnSpPr>
        <p:spPr>
          <a:xfrm flipV="1">
            <a:off x="2733675" y="2574131"/>
            <a:ext cx="576261" cy="2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85837" y="4953794"/>
            <a:ext cx="2124076" cy="8326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109913" y="5512595"/>
            <a:ext cx="1259681" cy="9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838236" y="5030309"/>
            <a:ext cx="18478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 =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358780" y="5488513"/>
            <a:ext cx="18478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 = 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07830" y="5488513"/>
            <a:ext cx="205192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 =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14410" y="4736862"/>
            <a:ext cx="107511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Produit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686086" y="5082379"/>
            <a:ext cx="448264" cy="108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268416" y="5082379"/>
            <a:ext cx="494583" cy="406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9415464" y="5068090"/>
            <a:ext cx="851776" cy="413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9944100" y="4916765"/>
            <a:ext cx="470310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-1" y="6441465"/>
                <a:ext cx="10795379" cy="416536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Protocole pour la synthèse du nylon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(6,6)</m:t>
                    </m:r>
                  </m:oMath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-1" y="6441465"/>
                <a:ext cx="10795379" cy="416536"/>
              </a:xfrm>
              <a:blipFill rotWithShape="0">
                <a:blip r:embed="rId2"/>
                <a:stretch>
                  <a:fillRect l="-565"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Réaction de polymérisation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</a:t>
            </a:r>
            <a:r>
              <a:rPr lang="fr-FR" sz="3200" b="1" dirty="0">
                <a:solidFill>
                  <a:srgbClr val="00B050"/>
                </a:solidFill>
              </a:rPr>
              <a:t>. Réaction de </a:t>
            </a:r>
            <a:r>
              <a:rPr lang="fr-FR" sz="3200" b="1" dirty="0" smtClean="0">
                <a:solidFill>
                  <a:srgbClr val="00B050"/>
                </a:solidFill>
              </a:rPr>
              <a:t>polycondensation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210" t="5595" r="845" b="1293"/>
          <a:stretch/>
        </p:blipFill>
        <p:spPr>
          <a:xfrm>
            <a:off x="774699" y="1864360"/>
            <a:ext cx="10693109" cy="4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2" y="1847849"/>
            <a:ext cx="10955337" cy="443545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Structure et propriétés des polymères	</a:t>
            </a:r>
            <a:r>
              <a:rPr lang="fr-FR" sz="3200" b="1" dirty="0" smtClean="0">
                <a:solidFill>
                  <a:srgbClr val="00B050"/>
                </a:solidFill>
              </a:rPr>
              <a:t>1. Différentes structures de polymères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Différentes structures de polymères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6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530" y="159655"/>
            <a:ext cx="6655900" cy="5907315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Un polymère réticulé par liaisons hydrogène : le nylon.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911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</TotalTime>
  <Words>176</Words>
  <Application>Microsoft Office PowerPoint</Application>
  <PresentationFormat>Grand écran</PresentationFormat>
  <Paragraphs>48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LC03 - Polymères</vt:lpstr>
      <vt:lpstr>Introduction</vt:lpstr>
      <vt:lpstr>I. Les polymères : présentation, définitions  1. Définitions</vt:lpstr>
      <vt:lpstr>I. Les polymères : présentation, définitions  2. Grandeurs caractéristiques du polymère</vt:lpstr>
      <vt:lpstr>II. Réaction de polymérisation  1. Réaction de polyaddition</vt:lpstr>
      <vt:lpstr>II. Réaction de polymérisation  1. Réaction de polyaddition</vt:lpstr>
      <vt:lpstr>II. Réaction de polymérisation  1. Réaction de polycondensation</vt:lpstr>
      <vt:lpstr>III. Structure et propriétés des polymères 1. Différentes structures de polymères</vt:lpstr>
      <vt:lpstr>Présentation PowerPoint</vt:lpstr>
      <vt:lpstr>III. Structure et propriétés des polymères 2. Propriétés mécaniques des polymères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19</cp:revision>
  <dcterms:created xsi:type="dcterms:W3CDTF">2019-02-02T09:11:16Z</dcterms:created>
  <dcterms:modified xsi:type="dcterms:W3CDTF">2019-05-05T21:00:28Z</dcterms:modified>
</cp:coreProperties>
</file>