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66" r:id="rId4"/>
    <p:sldId id="262" r:id="rId5"/>
    <p:sldId id="263" r:id="rId6"/>
    <p:sldId id="261" r:id="rId7"/>
    <p:sldId id="267" r:id="rId8"/>
    <p:sldId id="265" r:id="rId9"/>
    <p:sldId id="258" r:id="rId10"/>
    <p:sldId id="260" r:id="rId11"/>
    <p:sldId id="259" r:id="rId12"/>
    <p:sldId id="271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8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moon.eu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0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NceOgWJsYX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moon.eu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LC04 – Chimie durable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10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I. Concevoir une chimie plus respectueuse de l’environnement</a:t>
            </a:r>
            <a:endParaRPr lang="fr-FR" sz="31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RÃ©sultat de recherche d'images pour &quot;les douzes principes de la chimie verte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30" y="1217726"/>
            <a:ext cx="5642915" cy="547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7958351" y="1512058"/>
            <a:ext cx="1310186" cy="131051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701301" y="4321933"/>
            <a:ext cx="1310186" cy="131051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958351" y="5079277"/>
            <a:ext cx="1310186" cy="131051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158854" y="4321932"/>
            <a:ext cx="1310186" cy="131051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901804" y="5109416"/>
            <a:ext cx="1310186" cy="131051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8701301" y="2269402"/>
            <a:ext cx="1310186" cy="131051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chemeClr val="bg1"/>
                </a:solidFill>
              </a:rPr>
              <a:t>Les douze principes de la chimie verte (</a:t>
            </a:r>
            <a:r>
              <a:rPr lang="fr-FR" smtClean="0">
                <a:hlinkClick r:id="rId3"/>
              </a:rPr>
              <a:t>http://www.bloomoon.eu</a:t>
            </a:r>
            <a:r>
              <a:rPr lang="fr-FR" smtClean="0"/>
              <a:t> </a:t>
            </a:r>
            <a:r>
              <a:rPr lang="fr-FR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875236" y="3291623"/>
            <a:ext cx="1310186" cy="131051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9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smtClean="0"/>
              <a:t>Merci pour votre attention !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D34817"/>
              </a:buClr>
            </a:pPr>
            <a:r>
              <a:rPr lang="fr-FR" dirty="0" smtClean="0">
                <a:solidFill>
                  <a:prstClr val="white"/>
                </a:solidFill>
              </a:rPr>
              <a:t>Jules FILLETTE</a:t>
            </a:r>
            <a:endParaRPr lang="fr-FR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12</a:t>
            </a:fld>
            <a:endParaRPr lang="fr-FR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Dosage des ions sulfates contenus dans l’eau d’un effluent.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II. La chimie au service du développement durable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100" b="1" dirty="0" smtClean="0">
                <a:solidFill>
                  <a:srgbClr val="00B050"/>
                </a:solidFill>
              </a:rPr>
              <a:t>2. Techniques d’analyse</a:t>
            </a:r>
            <a:endParaRPr lang="fr-FR" sz="3100" b="1" dirty="0">
              <a:solidFill>
                <a:srgbClr val="00B050"/>
              </a:solidFill>
            </a:endParaRPr>
          </a:p>
        </p:txBody>
      </p:sp>
      <p:grpSp>
        <p:nvGrpSpPr>
          <p:cNvPr id="12" name="Google Shape;164;p21"/>
          <p:cNvGrpSpPr/>
          <p:nvPr/>
        </p:nvGrpSpPr>
        <p:grpSpPr>
          <a:xfrm>
            <a:off x="3038865" y="2048286"/>
            <a:ext cx="8173618" cy="4082253"/>
            <a:chOff x="3749755" y="2502750"/>
            <a:chExt cx="7459057" cy="3448106"/>
          </a:xfrm>
        </p:grpSpPr>
        <p:pic>
          <p:nvPicPr>
            <p:cNvPr id="16" name="Google Shape;165;p21"/>
            <p:cNvPicPr preferRelativeResize="0"/>
            <p:nvPr/>
          </p:nvPicPr>
          <p:blipFill rotWithShape="1">
            <a:blip r:embed="rId2">
              <a:alphaModFix/>
            </a:blip>
            <a:srcRect r="10672"/>
            <a:stretch/>
          </p:blipFill>
          <p:spPr>
            <a:xfrm>
              <a:off x="3749755" y="2532499"/>
              <a:ext cx="5410791" cy="34183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oogle Shape;166;p21"/>
            <p:cNvGrpSpPr/>
            <p:nvPr/>
          </p:nvGrpSpPr>
          <p:grpSpPr>
            <a:xfrm>
              <a:off x="3749755" y="2502750"/>
              <a:ext cx="7238887" cy="3285472"/>
              <a:chOff x="3596241" y="449904"/>
              <a:chExt cx="7238887" cy="3285472"/>
            </a:xfrm>
          </p:grpSpPr>
          <p:sp>
            <p:nvSpPr>
              <p:cNvPr id="19" name="Google Shape;167;p21"/>
              <p:cNvSpPr/>
              <p:nvPr/>
            </p:nvSpPr>
            <p:spPr>
              <a:xfrm>
                <a:off x="3596241" y="2998126"/>
                <a:ext cx="1344843" cy="73725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68;p21"/>
              <p:cNvSpPr txBox="1"/>
              <p:nvPr/>
            </p:nvSpPr>
            <p:spPr>
              <a:xfrm>
                <a:off x="3596241" y="3257403"/>
                <a:ext cx="13448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Conductimètre</a:t>
                </a:r>
                <a:endParaRPr/>
              </a:p>
            </p:txBody>
          </p:sp>
          <p:sp>
            <p:nvSpPr>
              <p:cNvPr id="21" name="Google Shape;169;p21"/>
              <p:cNvSpPr/>
              <p:nvPr/>
            </p:nvSpPr>
            <p:spPr>
              <a:xfrm>
                <a:off x="7012444" y="614662"/>
                <a:ext cx="809517" cy="36060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0;p21"/>
              <p:cNvSpPr txBox="1"/>
              <p:nvPr/>
            </p:nvSpPr>
            <p:spPr>
              <a:xfrm>
                <a:off x="7658477" y="449904"/>
                <a:ext cx="3176651" cy="647421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l="-1726" t="-4672" b="-1867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sp>
          <p:nvSpPr>
            <p:cNvPr id="18" name="Google Shape;171;p21"/>
            <p:cNvSpPr txBox="1"/>
            <p:nvPr/>
          </p:nvSpPr>
          <p:spPr>
            <a:xfrm>
              <a:off x="8032161" y="3481924"/>
              <a:ext cx="3176651" cy="157408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726" t="-193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97280" y="2165731"/>
                <a:ext cx="4360985" cy="1581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 smtClean="0"/>
                  <a:t>Réaction de dosage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𝐵𝑎𝑆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  <a:p>
                <a:endParaRPr lang="fr-FR" dirty="0" smtClean="0"/>
              </a:p>
              <a:p>
                <a:r>
                  <a:rPr lang="fr-FR" u="sng" dirty="0" smtClean="0"/>
                  <a:t>A l’équivalence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65731"/>
                <a:ext cx="4360985" cy="1581523"/>
              </a:xfrm>
              <a:prstGeom prst="rect">
                <a:avLst/>
              </a:prstGeom>
              <a:blipFill rotWithShape="0">
                <a:blip r:embed="rId5"/>
                <a:stretch>
                  <a:fillRect l="-1119" t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6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I. Concevoir une chimie plus respectueuse de l’environnement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100" b="1" dirty="0" smtClean="0">
                <a:solidFill>
                  <a:srgbClr val="00B050"/>
                </a:solidFill>
              </a:rPr>
              <a:t>1. L’économie d’énergie</a:t>
            </a:r>
            <a:endParaRPr lang="fr-FR" sz="31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Synthèse de l’ester de lavande au </a:t>
            </a:r>
            <a:r>
              <a:rPr lang="fr-FR" dirty="0" smtClean="0">
                <a:solidFill>
                  <a:schemeClr val="bg1"/>
                </a:solidFill>
              </a:rPr>
              <a:t>micro-onde</a:t>
            </a:r>
            <a:endParaRPr lang="fr-F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texte 4">
                <a:extLst>
                  <a:ext uri="{FF2B5EF4-FFF2-40B4-BE49-F238E27FC236}">
                    <a16:creationId xmlns:a16="http://schemas.microsoft.com/office/drawing/2014/main" xmlns="" id="{53CBEE12-6D2E-4B46-A74A-F0D485C28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680" y="2320433"/>
                <a:ext cx="10515600" cy="37623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Synthèse d’un ester de lavande :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Energie utile pour la synthèse : 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-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Avec chauffage à </a:t>
                </a:r>
                <a:r>
                  <a:rPr lang="fr-FR" dirty="0">
                    <a:solidFill>
                      <a:schemeClr val="tx1"/>
                    </a:solidFill>
                  </a:rPr>
                  <a:t>reflux :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 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pendant 30 minutes </a:t>
                </a:r>
                <a:r>
                  <a:rPr lang="fr-F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=50 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𝑊h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- Au micro-onde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 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pendant 3 minutes </a:t>
                </a:r>
                <a:r>
                  <a:rPr lang="fr-F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 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𝑊h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5" name="Espace réservé du text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CBEE12-6D2E-4B46-A74A-F0D485C28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20433"/>
                <a:ext cx="10515600" cy="3762375"/>
              </a:xfrm>
              <a:prstGeom prst="rect">
                <a:avLst/>
              </a:prstGeom>
              <a:blipFill rotWithShape="0">
                <a:blip r:embed="rId2"/>
                <a:stretch>
                  <a:fillRect l="-1507" t="-1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1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I. Concevoir une chimie plus respectueuse de l’environnement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100" b="1" dirty="0" smtClean="0">
                <a:solidFill>
                  <a:srgbClr val="00B050"/>
                </a:solidFill>
              </a:rPr>
              <a:t>2. L’économie d’atomes</a:t>
            </a:r>
            <a:endParaRPr lang="fr-FR" sz="31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pic>
        <p:nvPicPr>
          <p:cNvPr id="3074" name="Picture 2" descr="https://lh6.googleusercontent.com/ispQ0GRbHo6HBfVZUx0PcCr7PlaheQxBu8fuGFPLZG2a3fwMJXK4Em-iqf4NuwLeZIJe9VRTS8O0S1AkWWAQboKT9P0mpBTt046d8j5IEM_VE6vpViaacl4lpsTqSzE2b57c_nS2k4C3qham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9" r="45819" b="2150"/>
          <a:stretch/>
        </p:blipFill>
        <p:spPr bwMode="auto">
          <a:xfrm rot="5400000">
            <a:off x="2141466" y="-174119"/>
            <a:ext cx="3372445" cy="735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Synthèse de l’ibuprofène par le procédé Boots.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7" name="Picture 2" descr="https://lh6.googleusercontent.com/ispQ0GRbHo6HBfVZUx0PcCr7PlaheQxBu8fuGFPLZG2a3fwMJXK4Em-iqf4NuwLeZIJe9VRTS8O0S1AkWWAQboKT9P0mpBTt046d8j5IEM_VE6vpViaacl4lpsTqSzE2b57c_nS2k4C3qham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5" t="36325" r="1501" b="1663"/>
          <a:stretch/>
        </p:blipFill>
        <p:spPr bwMode="auto">
          <a:xfrm rot="5400000">
            <a:off x="8323761" y="1317702"/>
            <a:ext cx="2961276" cy="436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1097280" y="5388938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</a:t>
            </a:r>
            <a:r>
              <a:rPr lang="fr-FR" dirty="0" smtClean="0">
                <a:solidFill>
                  <a:srgbClr val="FF0000"/>
                </a:solidFill>
              </a:rPr>
              <a:t>rouge </a:t>
            </a:r>
            <a:r>
              <a:rPr lang="fr-FR" dirty="0" smtClean="0"/>
              <a:t>: les produits non valorisés</a:t>
            </a:r>
          </a:p>
          <a:p>
            <a:r>
              <a:rPr lang="fr-FR" dirty="0" smtClean="0"/>
              <a:t>En </a:t>
            </a:r>
            <a:r>
              <a:rPr lang="fr-FR" dirty="0" smtClean="0">
                <a:solidFill>
                  <a:srgbClr val="92D050"/>
                </a:solidFill>
              </a:rPr>
              <a:t>vert</a:t>
            </a:r>
            <a:r>
              <a:rPr lang="fr-FR" dirty="0" smtClean="0"/>
              <a:t> : les produits valorisés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9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20" y="3028710"/>
                <a:ext cx="4937760" cy="1965819"/>
              </a:xfrm>
            </p:spPr>
            <p:txBody>
              <a:bodyPr>
                <a:normAutofit/>
              </a:bodyPr>
              <a:lstStyle/>
              <a:p>
                <a:r>
                  <a:rPr lang="fr-FR" u="sng" dirty="0" smtClean="0"/>
                  <a:t>Ibuprofène :</a:t>
                </a:r>
              </a:p>
              <a:p>
                <a:r>
                  <a:rPr lang="fr-FR" dirty="0" smtClean="0"/>
                  <a:t>- Masse molaire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206 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:pPr algn="ctr"/>
                <a14:m>
                  <m:oMath xmlns:m="http://schemas.openxmlformats.org/officeDocument/2006/math">
                    <m:borderBox>
                      <m:borderBox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𝑈𝐴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206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514,5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=40%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</m:e>
                    </m:borderBox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20" y="3028710"/>
                <a:ext cx="4937760" cy="1965819"/>
              </a:xfrm>
              <a:blipFill rotWithShape="0">
                <a:blip r:embed="rId2"/>
                <a:stretch>
                  <a:fillRect l="-1235" t="-34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00906272"/>
                  </p:ext>
                </p:extLst>
              </p:nvPr>
            </p:nvGraphicFramePr>
            <p:xfrm>
              <a:off x="1097280" y="2000205"/>
              <a:ext cx="4938712" cy="4022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9356"/>
                    <a:gridCol w="2469356"/>
                  </a:tblGrid>
                  <a:tr h="402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Réactifs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Masse</a:t>
                          </a:r>
                          <a:r>
                            <a:rPr lang="fr-FR" baseline="0" dirty="0" smtClean="0"/>
                            <a:t> molaire </a:t>
                          </a:r>
                          <a:r>
                            <a:rPr lang="fr-FR" dirty="0" smtClean="0"/>
                            <a:t>(g/mol)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134</m:t>
                                </m:r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𝐶𝑙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122,5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𝑂𝑁𝑎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Total :</a:t>
                          </a:r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𝐶𝑙𝑁𝑎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514,5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00906272"/>
                  </p:ext>
                </p:extLst>
              </p:nvPr>
            </p:nvGraphicFramePr>
            <p:xfrm>
              <a:off x="1097280" y="2000205"/>
              <a:ext cx="4938712" cy="4022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9356"/>
                    <a:gridCol w="2469356"/>
                  </a:tblGrid>
                  <a:tr h="402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Réactifs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Masse</a:t>
                          </a:r>
                          <a:r>
                            <a:rPr lang="fr-FR" baseline="0" dirty="0" smtClean="0"/>
                            <a:t> molaire </a:t>
                          </a:r>
                          <a:r>
                            <a:rPr lang="fr-FR" dirty="0" smtClean="0"/>
                            <a:t>(g/mol)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103030" r="-100739" b="-8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103030" r="-988" b="-804545"/>
                          </a:stretch>
                        </a:blipFill>
                      </a:tcPr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203030" r="-100739" b="-7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203030" r="-988" b="-704545"/>
                          </a:stretch>
                        </a:blipFill>
                      </a:tcPr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303030" r="-100739" b="-6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303030" r="-988" b="-604545"/>
                          </a:stretch>
                        </a:blipFill>
                      </a:tcPr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397015" r="-100739" b="-4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397015" r="-988" b="-495522"/>
                          </a:stretch>
                        </a:blipFill>
                      </a:tcPr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504545" r="-100739" b="-4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504545" r="-988" b="-403030"/>
                          </a:stretch>
                        </a:blipFill>
                      </a:tcPr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604545" r="-100739" b="-3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604545" r="-988" b="-303030"/>
                          </a:stretch>
                        </a:blipFill>
                      </a:tcPr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704545" r="-100739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704545" r="-988" b="-203030"/>
                          </a:stretch>
                        </a:blipFill>
                      </a:tcPr>
                    </a:tc>
                  </a:tr>
                  <a:tr h="40228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Total :</a:t>
                          </a:r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904545" r="-10073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904545" r="-988" b="-30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Synthèse de l’ibuprofène par le procédé Boots.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I. Concevoir une chimie plus respectueuse de l’environnement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100" b="1" dirty="0" smtClean="0">
                <a:solidFill>
                  <a:srgbClr val="00B050"/>
                </a:solidFill>
              </a:rPr>
              <a:t>2. L’économie d’atomes</a:t>
            </a:r>
            <a:endParaRPr lang="fr-FR" sz="3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lh5.googleusercontent.com/2jm6pu37bm-MFLVEMD_NG7jKOkHLDIQzR7syueN24-nRDiSnnqHPU5M0Xg0vIaWraDGCoV1I63Nu_l4vhRT1KTfAg0dFC-HYwvC-2nJOkvpqlebyxa-jJtcQ7WFytb5jJqa9Fg1zq58HdmVu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9" t="2940" r="8718" b="1363"/>
          <a:stretch/>
        </p:blipFill>
        <p:spPr bwMode="auto">
          <a:xfrm rot="5400000">
            <a:off x="4509396" y="-135267"/>
            <a:ext cx="3173207" cy="798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I. Concevoir une chimie plus respectueuse de l’environnement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100" b="1" dirty="0" smtClean="0">
                <a:solidFill>
                  <a:srgbClr val="00B050"/>
                </a:solidFill>
              </a:rPr>
              <a:t>2. L’économie d’atomes</a:t>
            </a:r>
            <a:endParaRPr lang="fr-FR" sz="31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Synthèse de l’ibuprofène par le procédé BHC.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843683" y="4229326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</a:t>
            </a:r>
            <a:r>
              <a:rPr lang="fr-FR" dirty="0" smtClean="0">
                <a:solidFill>
                  <a:srgbClr val="FF0000"/>
                </a:solidFill>
              </a:rPr>
              <a:t>rouge </a:t>
            </a:r>
            <a:r>
              <a:rPr lang="fr-FR" dirty="0" smtClean="0"/>
              <a:t>: les produits non valorisés</a:t>
            </a:r>
          </a:p>
          <a:p>
            <a:r>
              <a:rPr lang="fr-FR" dirty="0" smtClean="0"/>
              <a:t>En </a:t>
            </a:r>
            <a:r>
              <a:rPr lang="fr-FR" dirty="0" smtClean="0">
                <a:solidFill>
                  <a:srgbClr val="92D050"/>
                </a:solidFill>
              </a:rPr>
              <a:t>vert</a:t>
            </a:r>
            <a:r>
              <a:rPr lang="fr-FR" dirty="0" smtClean="0"/>
              <a:t> : les produits valorisés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0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20" y="3106503"/>
                <a:ext cx="4937760" cy="1965819"/>
              </a:xfrm>
            </p:spPr>
            <p:txBody>
              <a:bodyPr>
                <a:normAutofit/>
              </a:bodyPr>
              <a:lstStyle/>
              <a:p>
                <a:r>
                  <a:rPr lang="fr-FR" u="sng" dirty="0" smtClean="0"/>
                  <a:t>Ibuprofène :</a:t>
                </a:r>
              </a:p>
              <a:p>
                <a:r>
                  <a:rPr lang="fr-FR" dirty="0" smtClean="0"/>
                  <a:t>- Masse molaire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206 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:pPr algn="ctr"/>
                <a14:m>
                  <m:oMath xmlns:m="http://schemas.openxmlformats.org/officeDocument/2006/math">
                    <m:borderBox>
                      <m:borderBox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𝑈𝐴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206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266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77,4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</m:e>
                    </m:borderBox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20" y="3106503"/>
                <a:ext cx="4937760" cy="1965819"/>
              </a:xfrm>
              <a:blipFill rotWithShape="0">
                <a:blip r:embed="rId2"/>
                <a:stretch>
                  <a:fillRect l="-1235" t="-34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08987680"/>
                  </p:ext>
                </p:extLst>
              </p:nvPr>
            </p:nvGraphicFramePr>
            <p:xfrm>
              <a:off x="1097280" y="2681421"/>
              <a:ext cx="4938712" cy="28159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9356"/>
                    <a:gridCol w="2469356"/>
                  </a:tblGrid>
                  <a:tr h="402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Réactifs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Masse</a:t>
                          </a:r>
                          <a:r>
                            <a:rPr lang="fr-FR" baseline="0" dirty="0" smtClean="0"/>
                            <a:t> molaire </a:t>
                          </a:r>
                          <a:r>
                            <a:rPr lang="fr-FR" dirty="0" smtClean="0"/>
                            <a:t>(g/mol)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134</m:t>
                                </m:r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𝐶𝑂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Total :</a:t>
                          </a:r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266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ce réservé du contenu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08987680"/>
                  </p:ext>
                </p:extLst>
              </p:nvPr>
            </p:nvGraphicFramePr>
            <p:xfrm>
              <a:off x="1097280" y="2681421"/>
              <a:ext cx="4938712" cy="28159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9356"/>
                    <a:gridCol w="2469356"/>
                  </a:tblGrid>
                  <a:tr h="402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Réactifs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Masse</a:t>
                          </a:r>
                          <a:r>
                            <a:rPr lang="fr-FR" baseline="0" dirty="0" smtClean="0"/>
                            <a:t> molaire </a:t>
                          </a:r>
                          <a:r>
                            <a:rPr lang="fr-FR" dirty="0" smtClean="0"/>
                            <a:t>(g/mol)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103030" r="-100739" b="-5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103030" r="-988" b="-504545"/>
                          </a:stretch>
                        </a:blipFill>
                      </a:tcPr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203030" r="-100739" b="-4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203030" r="-988" b="-404545"/>
                          </a:stretch>
                        </a:blipFill>
                      </a:tcPr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298507" r="-100739" b="-298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298507" r="-988" b="-298507"/>
                          </a:stretch>
                        </a:blipFill>
                      </a:tcPr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404545" r="-100739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404545" r="-988" b="-203030"/>
                          </a:stretch>
                        </a:blipFill>
                      </a:tcPr>
                    </a:tc>
                  </a:tr>
                  <a:tr h="40228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Total :</a:t>
                          </a:r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40228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3" t="-604545" r="-10073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741" t="-604545" r="-988" b="-30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Synthèse de l’ibuprofène par le procédé BHC.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I. Concevoir une chimie plus respectueuse de l’environnement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100" b="1" dirty="0" smtClean="0">
                <a:solidFill>
                  <a:srgbClr val="00B050"/>
                </a:solidFill>
              </a:rPr>
              <a:t>2. L’économie d’atomes</a:t>
            </a:r>
            <a:endParaRPr lang="fr-FR" sz="3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Catalyse de la </a:t>
            </a:r>
            <a:r>
              <a:rPr lang="fr-FR" dirty="0" err="1" smtClean="0">
                <a:solidFill>
                  <a:schemeClr val="bg1"/>
                </a:solidFill>
              </a:rPr>
              <a:t>dismutation</a:t>
            </a:r>
            <a:r>
              <a:rPr lang="fr-FR" dirty="0" smtClean="0">
                <a:solidFill>
                  <a:schemeClr val="bg1"/>
                </a:solidFill>
              </a:rPr>
              <a:t> du peroxyde d’hydrogène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I. Concevoir une chimie plus respectueuse de l’environnement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100" b="1" dirty="0">
                <a:solidFill>
                  <a:srgbClr val="00B050"/>
                </a:solidFill>
              </a:rPr>
              <a:t>3</a:t>
            </a:r>
            <a:r>
              <a:rPr lang="fr-FR" sz="3100" b="1" dirty="0" smtClean="0">
                <a:solidFill>
                  <a:srgbClr val="00B050"/>
                </a:solidFill>
              </a:rPr>
              <a:t>. La catalyse</a:t>
            </a:r>
            <a:endParaRPr lang="fr-FR" sz="31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097280" y="1815289"/>
                <a:ext cx="54045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0" dirty="0" err="1" smtClean="0">
                    <a:latin typeface="Cambria Math" panose="02040503050406030204" pitchFamily="18" charset="0"/>
                  </a:rPr>
                  <a:t>Dismutation</a:t>
                </a:r>
                <a:r>
                  <a:rPr lang="fr-FR" sz="2000" b="0" dirty="0" smtClean="0">
                    <a:latin typeface="Cambria Math" panose="02040503050406030204" pitchFamily="18" charset="0"/>
                  </a:rPr>
                  <a:t> du peroxyde d’hydrogène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5289"/>
                <a:ext cx="5404515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1127" t="-5172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oogle Shape;102;p14" descr="RÃ©sultat de recherche d'images pour &quot;dismutation h2o2 montage experimentale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7301" y="2821101"/>
            <a:ext cx="6606807" cy="3200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03;p14"/>
          <p:cNvSpPr txBox="1"/>
          <p:nvPr/>
        </p:nvSpPr>
        <p:spPr>
          <a:xfrm>
            <a:off x="3955819" y="5299183"/>
            <a:ext cx="3549551" cy="7219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611" t="-4714" b="-75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" name="Google Shape;105;p14"/>
          <p:cNvSpPr txBox="1"/>
          <p:nvPr/>
        </p:nvSpPr>
        <p:spPr>
          <a:xfrm>
            <a:off x="8008306" y="4248584"/>
            <a:ext cx="2541413" cy="6275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Cristallisoir rempli d’eau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06;p14"/>
          <p:cNvSpPr txBox="1"/>
          <p:nvPr/>
        </p:nvSpPr>
        <p:spPr>
          <a:xfrm>
            <a:off x="659444" y="4776665"/>
            <a:ext cx="2793440" cy="7300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Agitateur magnétique </a:t>
            </a:r>
            <a:endParaRPr dirty="0"/>
          </a:p>
        </p:txBody>
      </p:sp>
      <p:sp>
        <p:nvSpPr>
          <p:cNvPr id="20" name="Google Shape;107;p14"/>
          <p:cNvSpPr txBox="1"/>
          <p:nvPr/>
        </p:nvSpPr>
        <p:spPr>
          <a:xfrm>
            <a:off x="3068275" y="3644315"/>
            <a:ext cx="794041" cy="7219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7;p14"/>
          <p:cNvSpPr txBox="1"/>
          <p:nvPr/>
        </p:nvSpPr>
        <p:spPr>
          <a:xfrm>
            <a:off x="7390833" y="3097712"/>
            <a:ext cx="2509625" cy="7219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104;p14"/>
              <p:cNvSpPr txBox="1"/>
              <p:nvPr/>
            </p:nvSpPr>
            <p:spPr>
              <a:xfrm>
                <a:off x="7719634" y="3458704"/>
                <a:ext cx="2654355" cy="72198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Eprouvette de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… </m:t>
                    </m:r>
                    <m:r>
                      <a:rPr lang="fr-FR" sz="1800" i="1" dirty="0" err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𝑚𝐿</m:t>
                    </m:r>
                  </m:oMath>
                </a14:m>
                <a:endParaRPr lang="fr-FR" sz="18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initialement remplie </a:t>
                </a:r>
                <a:r>
                  <a:rPr lang="fr-FR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d’eau</a:t>
                </a:r>
                <a:endParaRPr dirty="0"/>
              </a:p>
            </p:txBody>
          </p:sp>
        </mc:Choice>
        <mc:Fallback xmlns="">
          <p:sp>
            <p:nvSpPr>
              <p:cNvPr id="17" name="Google Shape;10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634" y="3458704"/>
                <a:ext cx="2654355" cy="721982"/>
              </a:xfrm>
              <a:prstGeom prst="rect">
                <a:avLst/>
              </a:prstGeom>
              <a:blipFill rotWithShape="0">
                <a:blip r:embed="rId5"/>
                <a:stretch>
                  <a:fillRect l="-1376" t="-4202" r="-1376" b="-1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/>
          <p:cNvCxnSpPr/>
          <p:nvPr/>
        </p:nvCxnSpPr>
        <p:spPr>
          <a:xfrm>
            <a:off x="2813954" y="4985321"/>
            <a:ext cx="13051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I. Concevoir une chimie plus respectueuse de l’environnement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100" b="1" dirty="0">
                <a:solidFill>
                  <a:srgbClr val="00B050"/>
                </a:solidFill>
              </a:rPr>
              <a:t>4</a:t>
            </a:r>
            <a:r>
              <a:rPr lang="fr-FR" sz="3100" b="1" dirty="0" smtClean="0">
                <a:solidFill>
                  <a:srgbClr val="00B050"/>
                </a:solidFill>
              </a:rPr>
              <a:t>. Le solvant</a:t>
            </a:r>
            <a:endParaRPr lang="fr-FR" sz="31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Réaction sans solvant : </a:t>
            </a:r>
            <a:r>
              <a:rPr lang="fr-FR" sz="1600" u="sng" dirty="0">
                <a:hlinkClick r:id="rId2"/>
              </a:rPr>
              <a:t>https</a:t>
            </a:r>
            <a:r>
              <a:rPr lang="fr-FR" sz="1600" dirty="0">
                <a:hlinkClick r:id="rId2"/>
              </a:rPr>
              <a:t>://</a:t>
            </a:r>
            <a:r>
              <a:rPr lang="fr-FR" sz="1600" u="sng" dirty="0">
                <a:hlinkClick r:id="rId2"/>
              </a:rPr>
              <a:t>www</a:t>
            </a:r>
            <a:r>
              <a:rPr lang="fr-FR" sz="1600" dirty="0">
                <a:hlinkClick r:id="rId2"/>
              </a:rPr>
              <a:t>.</a:t>
            </a:r>
            <a:r>
              <a:rPr lang="fr-FR" sz="1600" u="sng" dirty="0">
                <a:hlinkClick r:id="rId2"/>
              </a:rPr>
              <a:t>youtube</a:t>
            </a:r>
            <a:r>
              <a:rPr lang="fr-FR" sz="1600" dirty="0">
                <a:hlinkClick r:id="rId2"/>
              </a:rPr>
              <a:t>.</a:t>
            </a:r>
            <a:r>
              <a:rPr lang="fr-FR" sz="1600" u="sng" dirty="0">
                <a:hlinkClick r:id="rId2"/>
              </a:rPr>
              <a:t>com</a:t>
            </a:r>
            <a:r>
              <a:rPr lang="fr-FR" sz="1600" dirty="0">
                <a:hlinkClick r:id="rId2"/>
              </a:rPr>
              <a:t>/</a:t>
            </a:r>
            <a:r>
              <a:rPr lang="fr-FR" sz="1600" u="sng" dirty="0">
                <a:hlinkClick r:id="rId2"/>
              </a:rPr>
              <a:t>watch</a:t>
            </a:r>
            <a:r>
              <a:rPr lang="fr-FR" sz="1600" dirty="0">
                <a:hlinkClick r:id="rId2"/>
              </a:rPr>
              <a:t>?v=</a:t>
            </a:r>
            <a:r>
              <a:rPr lang="fr-FR" sz="1600" u="sng" dirty="0">
                <a:hlinkClick r:id="rId2"/>
              </a:rPr>
              <a:t>NceOgWJsYX0</a:t>
            </a:r>
            <a:r>
              <a:rPr lang="fr-FR" sz="1600" u="sng" dirty="0"/>
              <a:t> </a:t>
            </a: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409493335"/>
                  </p:ext>
                </p:extLst>
              </p:nvPr>
            </p:nvGraphicFramePr>
            <p:xfrm>
              <a:off x="1096963" y="1791671"/>
              <a:ext cx="10058716" cy="4431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79"/>
                    <a:gridCol w="2514679"/>
                    <a:gridCol w="2514679"/>
                    <a:gridCol w="2514679"/>
                  </a:tblGrid>
                  <a:tr h="351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Solvant</a:t>
                          </a:r>
                          <a:endParaRPr lang="fr-FR" b="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Formule</a:t>
                          </a:r>
                          <a:endParaRPr lang="fr-FR" b="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Dangerosité</a:t>
                          </a:r>
                          <a:endParaRPr lang="fr-FR" b="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Température de fusion</a:t>
                          </a:r>
                          <a:endParaRPr lang="fr-FR" b="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13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oMath>
                          </a14:m>
                          <a:r>
                            <a:rPr lang="fr-FR" dirty="0" smtClean="0"/>
                            <a:t>°C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13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Acétone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oMath>
                          </a14:m>
                          <a:r>
                            <a:rPr lang="fr-FR" dirty="0" smtClean="0"/>
                            <a:t>°C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13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Heptane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98,4</m:t>
                              </m:r>
                            </m:oMath>
                          </a14:m>
                          <a:r>
                            <a:rPr lang="fr-FR" dirty="0" smtClean="0"/>
                            <a:t>°C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13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Toluène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110,6</m:t>
                              </m:r>
                            </m:oMath>
                          </a14:m>
                          <a:r>
                            <a:rPr lang="fr-FR" dirty="0" smtClean="0"/>
                            <a:t>°C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13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Dichlorométhane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39,6</m:t>
                              </m:r>
                            </m:oMath>
                          </a14:m>
                          <a:r>
                            <a:rPr lang="fr-FR" dirty="0" smtClean="0"/>
                            <a:t>°C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409493335"/>
                  </p:ext>
                </p:extLst>
              </p:nvPr>
            </p:nvGraphicFramePr>
            <p:xfrm>
              <a:off x="1096963" y="1791671"/>
              <a:ext cx="10058716" cy="4431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79"/>
                    <a:gridCol w="2514679"/>
                    <a:gridCol w="2514679"/>
                    <a:gridCol w="2514679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Solvant</a:t>
                          </a:r>
                          <a:endParaRPr lang="fr-FR" b="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Formule</a:t>
                          </a:r>
                          <a:endParaRPr lang="fr-FR" b="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Dangerosité</a:t>
                          </a:r>
                          <a:endParaRPr lang="fr-FR" b="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Température de fusion</a:t>
                          </a:r>
                          <a:endParaRPr lang="fr-FR" b="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13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000" t="-48507" r="-726" b="-400000"/>
                          </a:stretch>
                        </a:blipFill>
                      </a:tcPr>
                    </a:tc>
                  </a:tr>
                  <a:tr h="813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Acétone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000" t="-149624" r="-726" b="-303008"/>
                          </a:stretch>
                        </a:blipFill>
                      </a:tcPr>
                    </a:tc>
                  </a:tr>
                  <a:tr h="813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Heptane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000" t="-247761" r="-726" b="-200746"/>
                          </a:stretch>
                        </a:blipFill>
                      </a:tcPr>
                    </a:tc>
                  </a:tr>
                  <a:tr h="813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Toluène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000" t="-350376" r="-726" b="-102256"/>
                          </a:stretch>
                        </a:blipFill>
                      </a:tcPr>
                    </a:tc>
                  </a:tr>
                  <a:tr h="813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Dichlorométhane</a:t>
                          </a:r>
                          <a:endParaRPr lang="fr-F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000" t="-447015" r="-726" b="-14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3055" r="56651" b="72084"/>
          <a:stretch/>
        </p:blipFill>
        <p:spPr>
          <a:xfrm>
            <a:off x="4357406" y="2988956"/>
            <a:ext cx="773221" cy="75339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0" t="35475" r="46854" b="49664"/>
          <a:stretch/>
        </p:blipFill>
        <p:spPr>
          <a:xfrm>
            <a:off x="3959270" y="3830105"/>
            <a:ext cx="1569491" cy="71856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0" t="58029" r="54266" b="26328"/>
          <a:stretch/>
        </p:blipFill>
        <p:spPr>
          <a:xfrm>
            <a:off x="4290578" y="4614118"/>
            <a:ext cx="906873" cy="77180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9" t="81884" r="52676" b="3646"/>
          <a:stretch/>
        </p:blipFill>
        <p:spPr>
          <a:xfrm>
            <a:off x="4189863" y="5434367"/>
            <a:ext cx="1125237" cy="75698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46" t="11100" r="8946" b="74610"/>
          <a:stretch/>
        </p:blipFill>
        <p:spPr>
          <a:xfrm>
            <a:off x="6608544" y="3003596"/>
            <a:ext cx="1583749" cy="74194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5" t="29871" r="3382" b="55583"/>
          <a:stretch/>
        </p:blipFill>
        <p:spPr>
          <a:xfrm>
            <a:off x="6336147" y="3826511"/>
            <a:ext cx="2054921" cy="73488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0" t="54294" r="9846" b="30968"/>
          <a:stretch/>
        </p:blipFill>
        <p:spPr>
          <a:xfrm>
            <a:off x="6718031" y="4627498"/>
            <a:ext cx="1364776" cy="72215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3" t="78756" r="16501" b="6774"/>
          <a:stretch/>
        </p:blipFill>
        <p:spPr>
          <a:xfrm>
            <a:off x="6984859" y="5439046"/>
            <a:ext cx="757496" cy="737563"/>
          </a:xfrm>
          <a:prstGeom prst="rect">
            <a:avLst/>
          </a:prstGeom>
        </p:spPr>
      </p:pic>
      <p:pic>
        <p:nvPicPr>
          <p:cNvPr id="1036" name="Picture 12" descr="RÃ©sultat de recherche d'images pour &quot;formule topologique de l'eau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3" t="18727" r="10531" b="20710"/>
          <a:stretch/>
        </p:blipFill>
        <p:spPr bwMode="auto">
          <a:xfrm>
            <a:off x="4107975" y="2177677"/>
            <a:ext cx="1200072" cy="75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9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I. Concevoir une chimie plus respectueuse de l’environnement</a:t>
            </a:r>
            <a:endParaRPr lang="fr-FR" sz="31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RÃ©sultat de recherche d'images pour &quot;les douzes principes de la chimie verte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30" y="1217726"/>
            <a:ext cx="5642915" cy="547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Les douze principes de la chimie verte (</a:t>
            </a: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www.bloomoon.eu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892</TotalTime>
  <Words>339</Words>
  <Application>Microsoft Office PowerPoint</Application>
  <PresentationFormat>Grand écran</PresentationFormat>
  <Paragraphs>118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Rétrospective</vt:lpstr>
      <vt:lpstr>Conception personnalisée</vt:lpstr>
      <vt:lpstr>LC04 – Chimie durable</vt:lpstr>
      <vt:lpstr>I. Concevoir une chimie plus respectueuse de l’environnement  1. L’économie d’énergie</vt:lpstr>
      <vt:lpstr>I. Concevoir une chimie plus respectueuse de l’environnement  2. L’économie d’atomes</vt:lpstr>
      <vt:lpstr>I. Concevoir une chimie plus respectueuse de l’environnement  2. L’économie d’atomes</vt:lpstr>
      <vt:lpstr>I. Concevoir une chimie plus respectueuse de l’environnement  2. L’économie d’atomes</vt:lpstr>
      <vt:lpstr>I. Concevoir une chimie plus respectueuse de l’environnement  2. L’économie d’atomes</vt:lpstr>
      <vt:lpstr>I. Concevoir une chimie plus respectueuse de l’environnement  3. La catalyse</vt:lpstr>
      <vt:lpstr>I. Concevoir une chimie plus respectueuse de l’environnement  4. Le solvant</vt:lpstr>
      <vt:lpstr>I. Concevoir une chimie plus respectueuse de l’environnement</vt:lpstr>
      <vt:lpstr>I. Concevoir une chimie plus respectueuse de l’environnement</vt:lpstr>
      <vt:lpstr>Merci pour votre attention !</vt:lpstr>
      <vt:lpstr>II. La chimie au service du développement durable  2. Techniques d’analyse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25</cp:revision>
  <cp:lastPrinted>2019-06-18T19:22:11Z</cp:lastPrinted>
  <dcterms:created xsi:type="dcterms:W3CDTF">2019-02-02T09:11:16Z</dcterms:created>
  <dcterms:modified xsi:type="dcterms:W3CDTF">2019-06-18T19:22:37Z</dcterms:modified>
</cp:coreProperties>
</file>