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72" r:id="rId4"/>
    <p:sldId id="273" r:id="rId5"/>
    <p:sldId id="264" r:id="rId6"/>
    <p:sldId id="265" r:id="rId7"/>
    <p:sldId id="266" r:id="rId8"/>
    <p:sldId id="267" r:id="rId9"/>
    <p:sldId id="27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12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9910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4340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63865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01/06/2019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01/06/2019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01/06/2019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01/06/2019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01/06/2019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  <p:sldLayoutId id="2147483685" r:id="rId13"/>
    <p:sldLayoutId id="2147483689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rs.fr/publications/bdd/fichetox/fiche.html?refINRS=FICHETOX_5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erasmeinfo.ulb.ac.be/globule/Francais/hemoglobinopathies.htm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LC5 – Synthèses inorganiques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C0C-A0F8-42BD-960C-9CC599498251}" type="slidenum">
              <a:rPr lang="fr-FR" smtClean="0"/>
              <a:t>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02198" y="4242093"/>
            <a:ext cx="11848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Sur des sites industriels </a:t>
            </a:r>
            <a:r>
              <a:rPr lang="fr-FR" dirty="0"/>
              <a:t>d’utilisation de l’eau de </a:t>
            </a:r>
            <a:r>
              <a:rPr lang="fr-FR" dirty="0" smtClean="0"/>
              <a:t>Javel : production directe par électrolyse de </a:t>
            </a:r>
            <a:r>
              <a:rPr lang="fr-FR" dirty="0" err="1" smtClean="0"/>
              <a:t>NaCl</a:t>
            </a:r>
            <a:r>
              <a:rPr lang="fr-FR" dirty="0" smtClean="0"/>
              <a:t> en solution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		 Eau de Javel de faible concentration </a:t>
            </a: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Electrolyse de l’eau de mer dans les centrales nucléaires et les usines de dessalement d’eau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		 </a:t>
            </a:r>
            <a:r>
              <a:rPr lang="fr-FR" dirty="0">
                <a:sym typeface="Wingdings" panose="05000000000000000000" pitchFamily="2" charset="2"/>
              </a:rPr>
              <a:t>Eau de Javel de faible concentration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 sortie </a:t>
            </a:r>
            <a:r>
              <a:rPr lang="fr-FR" dirty="0"/>
              <a:t>des cuves d’électrolyse, les solutions appauvries en </a:t>
            </a:r>
            <a:r>
              <a:rPr lang="fr-FR" dirty="0" err="1"/>
              <a:t>NaCl</a:t>
            </a:r>
            <a:r>
              <a:rPr lang="fr-FR" dirty="0"/>
              <a:t> contiennent du </a:t>
            </a:r>
            <a:r>
              <a:rPr lang="fr-FR" dirty="0" err="1"/>
              <a:t>dichlore</a:t>
            </a:r>
            <a:r>
              <a:rPr lang="fr-FR" dirty="0"/>
              <a:t> dissous. Avant d’être recyclées, ces solutions sont </a:t>
            </a:r>
            <a:r>
              <a:rPr lang="fr-FR" dirty="0" err="1"/>
              <a:t>déchlorées</a:t>
            </a:r>
            <a:r>
              <a:rPr lang="fr-FR" dirty="0"/>
              <a:t>, le </a:t>
            </a:r>
            <a:r>
              <a:rPr lang="fr-FR" dirty="0" err="1"/>
              <a:t>dichlore</a:t>
            </a:r>
            <a:r>
              <a:rPr lang="fr-FR" dirty="0"/>
              <a:t> produit traité par </a:t>
            </a:r>
            <a:r>
              <a:rPr lang="fr-FR" dirty="0" err="1"/>
              <a:t>NaOH</a:t>
            </a:r>
            <a:r>
              <a:rPr lang="fr-FR" dirty="0"/>
              <a:t> donne de l’eau de Javel</a:t>
            </a:r>
            <a:r>
              <a:rPr lang="fr-FR" dirty="0" smtClean="0"/>
              <a:t>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		 Eau de Javel plus </a:t>
            </a:r>
            <a:r>
              <a:rPr lang="fr-FR" dirty="0" smtClean="0">
                <a:sym typeface="Wingdings" panose="05000000000000000000" pitchFamily="2" charset="2"/>
              </a:rPr>
              <a:t>concentrée</a:t>
            </a:r>
            <a:endParaRPr lang="fr-FR" sz="1600" dirty="0" smtClean="0"/>
          </a:p>
        </p:txBody>
      </p:sp>
      <p:pic>
        <p:nvPicPr>
          <p:cNvPr id="1026" name="Picture 2" descr="Berthollet Claude Lou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90" y="1820101"/>
            <a:ext cx="2025829" cy="24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cription de l'image A G Barraque.jpg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86" y="1829603"/>
            <a:ext cx="2136942" cy="240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566244" y="2812630"/>
            <a:ext cx="255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Claude-Louis </a:t>
            </a:r>
            <a:r>
              <a:rPr lang="fr-FR" b="1" dirty="0" smtClean="0"/>
              <a:t>Berthollet</a:t>
            </a:r>
          </a:p>
          <a:p>
            <a:pPr algn="ctr"/>
            <a:r>
              <a:rPr lang="fr-FR" b="1" dirty="0" smtClean="0"/>
              <a:t>1769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703853" y="2812630"/>
            <a:ext cx="297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Antoine Germain </a:t>
            </a:r>
            <a:r>
              <a:rPr lang="fr-FR" b="1" dirty="0" err="1" smtClean="0"/>
              <a:t>Labarraque</a:t>
            </a:r>
            <a:endParaRPr lang="fr-FR" b="1" dirty="0" smtClean="0"/>
          </a:p>
          <a:p>
            <a:pPr algn="ctr"/>
            <a:r>
              <a:rPr lang="fr-FR" b="1" dirty="0" smtClean="0"/>
              <a:t>1825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u="none" dirty="0" smtClean="0">
                <a:solidFill>
                  <a:schemeClr val="accent2"/>
                </a:solidFill>
              </a:rPr>
              <a:t>I.	La </a:t>
            </a:r>
            <a:r>
              <a:rPr lang="fr-FR" b="1" u="none" dirty="0">
                <a:solidFill>
                  <a:schemeClr val="accent2"/>
                </a:solidFill>
              </a:rPr>
              <a:t>synthèse de l’eau de Javel</a:t>
            </a:r>
            <a:r>
              <a:rPr lang="fr-FR" u="none" dirty="0" smtClean="0"/>
              <a:t/>
            </a:r>
            <a:br>
              <a:rPr lang="fr-FR" u="none" dirty="0" smtClean="0"/>
            </a:br>
            <a:r>
              <a:rPr lang="fr-FR" u="none" dirty="0"/>
              <a:t>	</a:t>
            </a:r>
            <a:r>
              <a:rPr lang="fr-FR" sz="3200" b="1" u="none" dirty="0" smtClean="0">
                <a:solidFill>
                  <a:srgbClr val="00B050"/>
                </a:solidFill>
              </a:rPr>
              <a:t>1. Description de la synthèse par électrolyse</a:t>
            </a:r>
            <a:endParaRPr lang="fr-FR" sz="3200" b="1" u="non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37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3</a:t>
            </a:fld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2040132" y="1811759"/>
            <a:ext cx="8737274" cy="4357029"/>
            <a:chOff x="2207215" y="1288192"/>
            <a:chExt cx="7967809" cy="3994781"/>
          </a:xfrm>
        </p:grpSpPr>
        <p:grpSp>
          <p:nvGrpSpPr>
            <p:cNvPr id="5" name="Grouper 68"/>
            <p:cNvGrpSpPr/>
            <p:nvPr/>
          </p:nvGrpSpPr>
          <p:grpSpPr>
            <a:xfrm>
              <a:off x="4772121" y="1288192"/>
              <a:ext cx="2504978" cy="3994781"/>
              <a:chOff x="0" y="32963"/>
              <a:chExt cx="1605915" cy="2561012"/>
            </a:xfrm>
          </p:grpSpPr>
          <p:grpSp>
            <p:nvGrpSpPr>
              <p:cNvPr id="18" name="Grouper 69"/>
              <p:cNvGrpSpPr/>
              <p:nvPr/>
            </p:nvGrpSpPr>
            <p:grpSpPr>
              <a:xfrm>
                <a:off x="0" y="32963"/>
                <a:ext cx="1605915" cy="2561012"/>
                <a:chOff x="0" y="32963"/>
                <a:chExt cx="1605915" cy="2561012"/>
              </a:xfrm>
              <a:extLst>
                <a:ext uri="{0CCBE362-F206-4b92-989A-16890622DB6E}">
                  <ma14:wrappingTextBoxFlag xmlns="" xmlns:ma14="http://schemas.microsoft.com/office/mac/drawingml/2011/main" val="1"/>
                </a:ext>
              </a:extLst>
            </p:grpSpPr>
            <p:grpSp>
              <p:nvGrpSpPr>
                <p:cNvPr id="20" name="Grouper 71"/>
                <p:cNvGrpSpPr/>
                <p:nvPr/>
              </p:nvGrpSpPr>
              <p:grpSpPr>
                <a:xfrm>
                  <a:off x="0" y="1530350"/>
                  <a:ext cx="1605915" cy="692150"/>
                  <a:chOff x="0" y="0"/>
                  <a:chExt cx="1605915" cy="824230"/>
                </a:xfrm>
              </p:grpSpPr>
              <p:grpSp>
                <p:nvGrpSpPr>
                  <p:cNvPr id="72" name="Grouper 123"/>
                  <p:cNvGrpSpPr/>
                  <p:nvPr/>
                </p:nvGrpSpPr>
                <p:grpSpPr>
                  <a:xfrm>
                    <a:off x="0" y="0"/>
                    <a:ext cx="1605915" cy="824230"/>
                    <a:chOff x="0" y="0"/>
                    <a:chExt cx="571500" cy="824230"/>
                  </a:xfrm>
                </p:grpSpPr>
                <p:grpSp>
                  <p:nvGrpSpPr>
                    <p:cNvPr id="74" name="Grouper 125"/>
                    <p:cNvGrpSpPr/>
                    <p:nvPr/>
                  </p:nvGrpSpPr>
                  <p:grpSpPr>
                    <a:xfrm>
                      <a:off x="0" y="24130"/>
                      <a:ext cx="571500" cy="800100"/>
                      <a:chOff x="0" y="0"/>
                      <a:chExt cx="571500" cy="800100"/>
                    </a:xfrm>
                  </p:grpSpPr>
                  <p:sp>
                    <p:nvSpPr>
                      <p:cNvPr id="76" name="Arrondir un rectangle avec un coin du même côté 75"/>
                      <p:cNvSpPr/>
                      <p:nvPr/>
                    </p:nvSpPr>
                    <p:spPr>
                      <a:xfrm rot="10800000">
                        <a:off x="0" y="0"/>
                        <a:ext cx="571500" cy="800100"/>
                      </a:xfrm>
                      <a:prstGeom prst="round2Same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77" name="Arrondir un rectangle avec un coin du même côté 76"/>
                      <p:cNvSpPr/>
                      <p:nvPr/>
                    </p:nvSpPr>
                    <p:spPr>
                      <a:xfrm rot="10800000">
                        <a:off x="0" y="206375"/>
                        <a:ext cx="571500" cy="593725"/>
                      </a:xfrm>
                      <a:prstGeom prst="round2Same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75" name="Rectangle 74"/>
                    <p:cNvSpPr/>
                    <p:nvPr/>
                  </p:nvSpPr>
                  <p:spPr>
                    <a:xfrm flipV="1">
                      <a:off x="0" y="0"/>
                      <a:ext cx="57150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73" name="Rectangle 72"/>
                  <p:cNvSpPr/>
                  <p:nvPr/>
                </p:nvSpPr>
                <p:spPr>
                  <a:xfrm flipV="1">
                    <a:off x="497840" y="205740"/>
                    <a:ext cx="629920" cy="577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1" name="Grouper 72"/>
                <p:cNvGrpSpPr/>
                <p:nvPr/>
              </p:nvGrpSpPr>
              <p:grpSpPr>
                <a:xfrm>
                  <a:off x="464820" y="1050290"/>
                  <a:ext cx="676275" cy="1157605"/>
                  <a:chOff x="-115156" y="-5080"/>
                  <a:chExt cx="2760759" cy="1157605"/>
                </a:xfrm>
              </p:grpSpPr>
              <p:sp>
                <p:nvSpPr>
                  <p:cNvPr id="65" name="Arrondir un rectangle avec un coin du même côté 64"/>
                  <p:cNvSpPr/>
                  <p:nvPr/>
                </p:nvSpPr>
                <p:spPr>
                  <a:xfrm rot="10800000" flipH="1">
                    <a:off x="0" y="352425"/>
                    <a:ext cx="257302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6" name="Arrondir un rectangle avec un coin du même côté 65"/>
                  <p:cNvSpPr/>
                  <p:nvPr/>
                </p:nvSpPr>
                <p:spPr>
                  <a:xfrm rot="10800000" flipH="1">
                    <a:off x="0" y="544195"/>
                    <a:ext cx="2573020" cy="607695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 flipH="1" flipV="1">
                    <a:off x="0" y="328295"/>
                    <a:ext cx="257302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8" name="Parallélogramme 67"/>
                  <p:cNvSpPr/>
                  <p:nvPr/>
                </p:nvSpPr>
                <p:spPr>
                  <a:xfrm flipH="1">
                    <a:off x="-115156" y="-5080"/>
                    <a:ext cx="733430" cy="1142365"/>
                  </a:xfrm>
                  <a:prstGeom prst="parallelogram">
                    <a:avLst>
                      <a:gd name="adj" fmla="val 77936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9" name="Parallélogramme 68"/>
                  <p:cNvSpPr/>
                  <p:nvPr/>
                </p:nvSpPr>
                <p:spPr>
                  <a:xfrm>
                    <a:off x="2007908" y="-5080"/>
                    <a:ext cx="637695" cy="1142365"/>
                  </a:xfrm>
                  <a:prstGeom prst="parallelogram">
                    <a:avLst>
                      <a:gd name="adj" fmla="val 72609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cxnSp>
                <p:nvCxnSpPr>
                  <p:cNvPr id="70" name="Connecteur droit 69"/>
                  <p:cNvCxnSpPr/>
                  <p:nvPr/>
                </p:nvCxnSpPr>
                <p:spPr>
                  <a:xfrm>
                    <a:off x="2196465" y="543560"/>
                    <a:ext cx="376555" cy="1270"/>
                  </a:xfrm>
                  <a:prstGeom prst="line">
                    <a:avLst/>
                  </a:prstGeom>
                  <a:ln w="9525" cmpd="sng"/>
                  <a:effectLst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necteur droit 70"/>
                  <p:cNvCxnSpPr/>
                  <p:nvPr/>
                </p:nvCxnSpPr>
                <p:spPr>
                  <a:xfrm>
                    <a:off x="0" y="544830"/>
                    <a:ext cx="376555" cy="1270"/>
                  </a:xfrm>
                  <a:prstGeom prst="line">
                    <a:avLst/>
                  </a:prstGeom>
                  <a:ln w="9525" cmpd="sng"/>
                  <a:effectLst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er 73"/>
                <p:cNvGrpSpPr/>
                <p:nvPr/>
              </p:nvGrpSpPr>
              <p:grpSpPr>
                <a:xfrm>
                  <a:off x="236220" y="2230120"/>
                  <a:ext cx="1143000" cy="363855"/>
                  <a:chOff x="0" y="0"/>
                  <a:chExt cx="1143000" cy="363855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0" y="0"/>
                    <a:ext cx="1143000" cy="363855"/>
                  </a:xfrm>
                  <a:prstGeom prst="rect">
                    <a:avLst/>
                  </a:prstGeom>
                  <a:solidFill>
                    <a:srgbClr val="BFBFB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4" name="Ellipse 63"/>
                  <p:cNvSpPr/>
                  <p:nvPr/>
                </p:nvSpPr>
                <p:spPr>
                  <a:xfrm>
                    <a:off x="114300" y="114300"/>
                    <a:ext cx="114300" cy="13525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3" name="Grouper 74"/>
                <p:cNvGrpSpPr/>
                <p:nvPr/>
              </p:nvGrpSpPr>
              <p:grpSpPr>
                <a:xfrm>
                  <a:off x="136525" y="32963"/>
                  <a:ext cx="1342390" cy="1017327"/>
                  <a:chOff x="0" y="32963"/>
                  <a:chExt cx="1342390" cy="1017327"/>
                </a:xfrm>
              </p:grpSpPr>
              <p:grpSp>
                <p:nvGrpSpPr>
                  <p:cNvPr id="50" name="Grouper 101"/>
                  <p:cNvGrpSpPr/>
                  <p:nvPr/>
                </p:nvGrpSpPr>
                <p:grpSpPr>
                  <a:xfrm>
                    <a:off x="107053" y="32963"/>
                    <a:ext cx="1076114" cy="708717"/>
                    <a:chOff x="25138" y="32963"/>
                    <a:chExt cx="1076114" cy="708717"/>
                  </a:xfrm>
                </p:grpSpPr>
                <p:sp>
                  <p:nvSpPr>
                    <p:cNvPr id="59" name="Ellipse 58"/>
                    <p:cNvSpPr/>
                    <p:nvPr/>
                  </p:nvSpPr>
                  <p:spPr>
                    <a:xfrm>
                      <a:off x="254000" y="121920"/>
                      <a:ext cx="680720" cy="619760"/>
                    </a:xfrm>
                    <a:prstGeom prst="ellipse">
                      <a:avLst/>
                    </a:prstGeom>
                    <a:noFill/>
                    <a:ln w="1905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0" name="Zone de texte 941"/>
                    <p:cNvSpPr txBox="1"/>
                    <p:nvPr/>
                  </p:nvSpPr>
                  <p:spPr>
                    <a:xfrm>
                      <a:off x="941867" y="32963"/>
                      <a:ext cx="159385" cy="23997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fr-FR" sz="3600" b="1" dirty="0">
                          <a:ea typeface="ＭＳ 明朝"/>
                          <a:cs typeface="Times New Roman"/>
                        </a:rPr>
                        <a:t>+</a:t>
                      </a:r>
                      <a:r>
                        <a:rPr lang="fr-FR" sz="2400" dirty="0">
                          <a:ea typeface="ＭＳ 明朝"/>
                          <a:cs typeface="Times New Roman"/>
                        </a:rPr>
                        <a:t>   </a:t>
                      </a:r>
                      <a:endParaRPr lang="fr-FR" dirty="0"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1" name="Zone de texte 942"/>
                    <p:cNvSpPr txBox="1"/>
                    <p:nvPr/>
                  </p:nvSpPr>
                  <p:spPr>
                    <a:xfrm>
                      <a:off x="25138" y="34290"/>
                      <a:ext cx="306070" cy="3765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fr-FR" sz="3600" b="1" dirty="0" smtClean="0">
                          <a:ea typeface="ＭＳ 明朝"/>
                          <a:cs typeface="Times New Roman"/>
                        </a:rPr>
                        <a:t>-</a:t>
                      </a:r>
                      <a:endParaRPr lang="fr-FR" sz="1200" b="1" dirty="0"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2" name="Zone de texte 900"/>
                    <p:cNvSpPr txBox="1"/>
                    <p:nvPr/>
                  </p:nvSpPr>
                  <p:spPr>
                    <a:xfrm>
                      <a:off x="406082" y="246292"/>
                      <a:ext cx="371475" cy="4108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fr-FR" sz="3600" dirty="0">
                          <a:ea typeface="ＭＳ 明朝"/>
                          <a:cs typeface="Times New Roman"/>
                        </a:rPr>
                        <a:t>G</a:t>
                      </a:r>
                      <a:endParaRPr lang="fr-FR" sz="2000" dirty="0"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1" name="Grouper 102"/>
                  <p:cNvGrpSpPr/>
                  <p:nvPr/>
                </p:nvGrpSpPr>
                <p:grpSpPr>
                  <a:xfrm>
                    <a:off x="0" y="467995"/>
                    <a:ext cx="337820" cy="582295"/>
                    <a:chOff x="0" y="0"/>
                    <a:chExt cx="337820" cy="582295"/>
                  </a:xfrm>
                </p:grpSpPr>
                <p:cxnSp>
                  <p:nvCxnSpPr>
                    <p:cNvPr id="56" name="Connecteur droit 55"/>
                    <p:cNvCxnSpPr/>
                    <p:nvPr/>
                  </p:nvCxnSpPr>
                  <p:spPr>
                    <a:xfrm flipH="1">
                      <a:off x="0" y="582295"/>
                      <a:ext cx="328295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Connecteur droit 56"/>
                    <p:cNvCxnSpPr/>
                    <p:nvPr/>
                  </p:nvCxnSpPr>
                  <p:spPr>
                    <a:xfrm flipV="1">
                      <a:off x="0" y="0"/>
                      <a:ext cx="0" cy="582295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/>
                    <p:cNvCxnSpPr/>
                    <p:nvPr/>
                  </p:nvCxnSpPr>
                  <p:spPr>
                    <a:xfrm>
                      <a:off x="0" y="0"/>
                      <a:ext cx="337820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er 103"/>
                  <p:cNvGrpSpPr/>
                  <p:nvPr/>
                </p:nvGrpSpPr>
                <p:grpSpPr>
                  <a:xfrm flipH="1">
                    <a:off x="1004570" y="467995"/>
                    <a:ext cx="337820" cy="582295"/>
                    <a:chOff x="0" y="0"/>
                    <a:chExt cx="337820" cy="582295"/>
                  </a:xfrm>
                </p:grpSpPr>
                <p:cxnSp>
                  <p:nvCxnSpPr>
                    <p:cNvPr id="53" name="Connecteur droit 52"/>
                    <p:cNvCxnSpPr/>
                    <p:nvPr/>
                  </p:nvCxnSpPr>
                  <p:spPr>
                    <a:xfrm flipH="1">
                      <a:off x="0" y="582295"/>
                      <a:ext cx="328295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necteur droit 53"/>
                    <p:cNvCxnSpPr/>
                    <p:nvPr/>
                  </p:nvCxnSpPr>
                  <p:spPr>
                    <a:xfrm flipV="1">
                      <a:off x="0" y="0"/>
                      <a:ext cx="0" cy="582295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Connecteur droit 54"/>
                    <p:cNvCxnSpPr/>
                    <p:nvPr/>
                  </p:nvCxnSpPr>
                  <p:spPr>
                    <a:xfrm>
                      <a:off x="0" y="0"/>
                      <a:ext cx="337820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uper 75"/>
                <p:cNvGrpSpPr/>
                <p:nvPr/>
              </p:nvGrpSpPr>
              <p:grpSpPr>
                <a:xfrm>
                  <a:off x="122555" y="1795145"/>
                  <a:ext cx="304484" cy="343534"/>
                  <a:chOff x="0" y="0"/>
                  <a:chExt cx="405553" cy="454660"/>
                </a:xfrm>
              </p:grpSpPr>
              <p:grpSp>
                <p:nvGrpSpPr>
                  <p:cNvPr id="38" name="Grouper 89"/>
                  <p:cNvGrpSpPr/>
                  <p:nvPr/>
                </p:nvGrpSpPr>
                <p:grpSpPr>
                  <a:xfrm>
                    <a:off x="0" y="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48" name="Connecteur droit 47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necteur droit 48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Grouper 90"/>
                  <p:cNvGrpSpPr/>
                  <p:nvPr/>
                </p:nvGrpSpPr>
                <p:grpSpPr>
                  <a:xfrm>
                    <a:off x="152400" y="15240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46" name="Connecteur droit 45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onnecteur droit 46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" name="Grouper 91"/>
                  <p:cNvGrpSpPr/>
                  <p:nvPr/>
                </p:nvGrpSpPr>
                <p:grpSpPr>
                  <a:xfrm>
                    <a:off x="304800" y="30480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44" name="Connecteur droit 43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eur droit 44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" name="Grouper 92"/>
                  <p:cNvGrpSpPr/>
                  <p:nvPr/>
                </p:nvGrpSpPr>
                <p:grpSpPr>
                  <a:xfrm>
                    <a:off x="0" y="29464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42" name="Connecteur droit 41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onnecteur droit 42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5" name="Grouper 76"/>
                <p:cNvGrpSpPr/>
                <p:nvPr/>
              </p:nvGrpSpPr>
              <p:grpSpPr>
                <a:xfrm flipH="1">
                  <a:off x="1228088" y="1795145"/>
                  <a:ext cx="304484" cy="343534"/>
                  <a:chOff x="0" y="0"/>
                  <a:chExt cx="405553" cy="454660"/>
                </a:xfrm>
              </p:grpSpPr>
              <p:grpSp>
                <p:nvGrpSpPr>
                  <p:cNvPr id="26" name="Grouper 77"/>
                  <p:cNvGrpSpPr/>
                  <p:nvPr/>
                </p:nvGrpSpPr>
                <p:grpSpPr>
                  <a:xfrm>
                    <a:off x="0" y="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36" name="Connecteur droit 35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er 78"/>
                  <p:cNvGrpSpPr/>
                  <p:nvPr/>
                </p:nvGrpSpPr>
                <p:grpSpPr>
                  <a:xfrm>
                    <a:off x="152400" y="15240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34" name="Connecteur droit 33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necteur droit 34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er 79"/>
                  <p:cNvGrpSpPr/>
                  <p:nvPr/>
                </p:nvGrpSpPr>
                <p:grpSpPr>
                  <a:xfrm>
                    <a:off x="304800" y="30480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32" name="Connecteur droit 31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Grouper 80"/>
                  <p:cNvGrpSpPr/>
                  <p:nvPr/>
                </p:nvGrpSpPr>
                <p:grpSpPr>
                  <a:xfrm>
                    <a:off x="0" y="29464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30" name="Connecteur droit 29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30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9" name="Rectangle à coins arrondis 18"/>
              <p:cNvSpPr/>
              <p:nvPr/>
            </p:nvSpPr>
            <p:spPr>
              <a:xfrm>
                <a:off x="704215" y="2146300"/>
                <a:ext cx="228600" cy="450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8036657" y="4067340"/>
              <a:ext cx="2138367" cy="592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Cristallisoir rempli </a:t>
              </a:r>
              <a:r>
                <a:rPr lang="fr-FR" dirty="0" smtClean="0"/>
                <a:t>d’un</a:t>
              </a:r>
            </a:p>
            <a:p>
              <a:r>
                <a:rPr lang="fr-FR" dirty="0" smtClean="0"/>
                <a:t>mélange </a:t>
              </a:r>
              <a:r>
                <a:rPr lang="fr-FR" dirty="0"/>
                <a:t>eau-glace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207215" y="4795169"/>
              <a:ext cx="2241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Agitateur magnétique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2603594" y="3447123"/>
                  <a:ext cx="1636082" cy="5925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fr-FR" dirty="0" smtClean="0"/>
                    <a:t>Solution </a:t>
                  </a:r>
                  <a:r>
                    <a:rPr lang="fr-FR" dirty="0"/>
                    <a:t>de </a:t>
                  </a:r>
                  <a:r>
                    <a:rPr lang="fr-FR" dirty="0" err="1"/>
                    <a:t>NaCl</a:t>
                  </a:r>
                  <a:endParaRPr lang="fr-FR" dirty="0"/>
                </a:p>
                <a:p>
                  <a:pPr algn="r"/>
                  <a:r>
                    <a:rPr lang="fr-FR" dirty="0"/>
                    <a:t>à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fr-FR" baseline="30000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594" y="3447123"/>
                  <a:ext cx="1636082" cy="5925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4673" r="-2721" b="-1308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lèche vers la droite 129"/>
            <p:cNvSpPr/>
            <p:nvPr/>
          </p:nvSpPr>
          <p:spPr>
            <a:xfrm rot="489713">
              <a:off x="4229085" y="3800662"/>
              <a:ext cx="1650264" cy="137318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0" name="Flèche vers la droite 130"/>
            <p:cNvSpPr/>
            <p:nvPr/>
          </p:nvSpPr>
          <p:spPr>
            <a:xfrm>
              <a:off x="4200620" y="4917347"/>
              <a:ext cx="912233" cy="114300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" name="Flèche vers la droite 131"/>
            <p:cNvSpPr/>
            <p:nvPr/>
          </p:nvSpPr>
          <p:spPr>
            <a:xfrm rot="10800000">
              <a:off x="7284194" y="4313744"/>
              <a:ext cx="831106" cy="114300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" name="Flèche vers la droite 132"/>
            <p:cNvSpPr/>
            <p:nvPr/>
          </p:nvSpPr>
          <p:spPr>
            <a:xfrm rot="10103157">
              <a:off x="6547432" y="2931698"/>
              <a:ext cx="1820167" cy="131797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8324897" y="2624094"/>
              <a:ext cx="1801971" cy="33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Anode </a:t>
              </a:r>
              <a:r>
                <a:rPr lang="fr-FR" dirty="0" smtClean="0"/>
                <a:t>en </a:t>
              </a:r>
              <a:r>
                <a:rPr lang="fr-FR" dirty="0"/>
                <a:t>graphite</a:t>
              </a:r>
            </a:p>
          </p:txBody>
        </p:sp>
        <p:sp>
          <p:nvSpPr>
            <p:cNvPr id="14" name="Flèche vers la droite 134"/>
            <p:cNvSpPr/>
            <p:nvPr/>
          </p:nvSpPr>
          <p:spPr>
            <a:xfrm rot="579948">
              <a:off x="3678857" y="2928461"/>
              <a:ext cx="1820167" cy="131797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282949" y="2655011"/>
              <a:ext cx="1438852" cy="33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dirty="0" smtClean="0"/>
                <a:t>Cathode en </a:t>
              </a:r>
              <a:r>
                <a:rPr lang="fr-FR" dirty="0"/>
                <a:t>fer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7099099" y="2024348"/>
              <a:ext cx="370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e-</a:t>
              </a:r>
            </a:p>
          </p:txBody>
        </p:sp>
        <p:sp>
          <p:nvSpPr>
            <p:cNvPr id="17" name="Flèche vers la droite 137"/>
            <p:cNvSpPr/>
            <p:nvPr/>
          </p:nvSpPr>
          <p:spPr>
            <a:xfrm rot="16200000">
              <a:off x="6982563" y="2108564"/>
              <a:ext cx="217767" cy="183934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80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Montage pour la synthèse de l’eau de Javel.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1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u="none" dirty="0" smtClean="0">
                <a:solidFill>
                  <a:schemeClr val="accent2"/>
                </a:solidFill>
              </a:rPr>
              <a:t>I.	La </a:t>
            </a:r>
            <a:r>
              <a:rPr lang="fr-FR" b="1" u="none" dirty="0">
                <a:solidFill>
                  <a:schemeClr val="accent2"/>
                </a:solidFill>
              </a:rPr>
              <a:t>synthèse de l’eau de Javel</a:t>
            </a:r>
            <a:r>
              <a:rPr lang="fr-FR" u="none" dirty="0" smtClean="0"/>
              <a:t/>
            </a:r>
            <a:br>
              <a:rPr lang="fr-FR" u="none" dirty="0" smtClean="0"/>
            </a:br>
            <a:r>
              <a:rPr lang="fr-FR" u="none" dirty="0"/>
              <a:t>	</a:t>
            </a:r>
            <a:r>
              <a:rPr lang="fr-FR" sz="3200" b="1" u="none" dirty="0" smtClean="0">
                <a:solidFill>
                  <a:srgbClr val="00B050"/>
                </a:solidFill>
              </a:rPr>
              <a:t>1. Description de la synthèse par électrolyse</a:t>
            </a:r>
            <a:endParaRPr lang="fr-FR" sz="3200" b="1" u="none" dirty="0">
              <a:solidFill>
                <a:srgbClr val="00B050"/>
              </a:solidFill>
            </a:endParaRPr>
          </a:p>
        </p:txBody>
      </p:sp>
      <p:sp>
        <p:nvSpPr>
          <p:cNvPr id="82" name="Flèche vers la droite 130"/>
          <p:cNvSpPr/>
          <p:nvPr/>
        </p:nvSpPr>
        <p:spPr>
          <a:xfrm>
            <a:off x="3857685" y="5362609"/>
            <a:ext cx="2399140" cy="164467"/>
          </a:xfrm>
          <a:prstGeom prst="rightArrow">
            <a:avLst>
              <a:gd name="adj1" fmla="val 16667"/>
              <a:gd name="adj2" fmla="val 5833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3" name="ZoneTexte 82"/>
          <p:cNvSpPr txBox="1"/>
          <p:nvPr/>
        </p:nvSpPr>
        <p:spPr>
          <a:xfrm>
            <a:off x="2149612" y="5234858"/>
            <a:ext cx="174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Barreau aimanté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7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u="none" dirty="0" smtClean="0">
                <a:solidFill>
                  <a:schemeClr val="accent2"/>
                </a:solidFill>
              </a:rPr>
              <a:t>I.	La </a:t>
            </a:r>
            <a:r>
              <a:rPr lang="fr-FR" b="1" u="none" dirty="0">
                <a:solidFill>
                  <a:schemeClr val="accent2"/>
                </a:solidFill>
              </a:rPr>
              <a:t>synthèse de l’eau de Javel</a:t>
            </a:r>
            <a:r>
              <a:rPr lang="fr-FR" u="none" dirty="0" smtClean="0"/>
              <a:t/>
            </a:r>
            <a:br>
              <a:rPr lang="fr-FR" u="none" dirty="0" smtClean="0"/>
            </a:br>
            <a:r>
              <a:rPr lang="fr-FR" u="none" dirty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Analyse de la synthèse</a:t>
            </a:r>
            <a:endParaRPr lang="fr-FR" sz="3200" b="1" u="none" dirty="0">
              <a:solidFill>
                <a:srgbClr val="00B05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2401" t="3214" r="2999" b="19375"/>
          <a:stretch/>
        </p:blipFill>
        <p:spPr>
          <a:xfrm>
            <a:off x="2079918" y="1819248"/>
            <a:ext cx="8093123" cy="442592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4" name="Espace réservé du contenu 4"/>
          <p:cNvSpPr txBox="1">
            <a:spLocks/>
          </p:cNvSpPr>
          <p:nvPr/>
        </p:nvSpPr>
        <p:spPr>
          <a:xfrm>
            <a:off x="-1" y="6441465"/>
            <a:ext cx="10836323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Dangerosité du chlore et de ses dérivés d’après INRS (</a:t>
            </a:r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www.inrs.fr/publications/bdd/fichetox/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3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" y="2172347"/>
            <a:ext cx="7839751" cy="406384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54083" y="288197"/>
            <a:ext cx="10058400" cy="1450757"/>
          </a:xfrm>
        </p:spPr>
        <p:txBody>
          <a:bodyPr/>
          <a:lstStyle/>
          <a:p>
            <a:r>
              <a:rPr lang="fr-FR" b="1" u="none" dirty="0" smtClean="0">
                <a:solidFill>
                  <a:schemeClr val="accent2"/>
                </a:solidFill>
              </a:rPr>
              <a:t>I.	La </a:t>
            </a:r>
            <a:r>
              <a:rPr lang="fr-FR" b="1" u="none" dirty="0">
                <a:solidFill>
                  <a:schemeClr val="accent2"/>
                </a:solidFill>
              </a:rPr>
              <a:t>synthèse de l’eau de Javel</a:t>
            </a:r>
            <a:r>
              <a:rPr lang="fr-FR" u="none" dirty="0" smtClean="0"/>
              <a:t/>
            </a:r>
            <a:br>
              <a:rPr lang="fr-FR" u="none" dirty="0" smtClean="0"/>
            </a:br>
            <a:r>
              <a:rPr lang="fr-FR" u="none" dirty="0"/>
              <a:t>	</a:t>
            </a:r>
            <a:r>
              <a:rPr lang="fr-FR" sz="3200" b="1" u="none" dirty="0" smtClean="0">
                <a:solidFill>
                  <a:srgbClr val="00B050"/>
                </a:solidFill>
              </a:rPr>
              <a:t>3. Rendement de l’électrolyse</a:t>
            </a:r>
            <a:endParaRPr lang="fr-FR" sz="3200" b="1" u="none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="" xmlns:a16="http://schemas.microsoft.com/office/drawing/2014/main" id="{F863CED4-4FEA-4746-A9DE-7D70A7F5AAA0}"/>
                  </a:ext>
                </a:extLst>
              </p:cNvPr>
              <p:cNvSpPr txBox="1"/>
              <p:nvPr/>
            </p:nvSpPr>
            <p:spPr>
              <a:xfrm>
                <a:off x="0" y="2785864"/>
                <a:ext cx="2579428" cy="91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0" i="0" u="sng" dirty="0" smtClean="0"/>
                  <a:t>Solution </a:t>
                </a:r>
                <a:r>
                  <a:rPr lang="fr-FR" sz="1600" b="0" i="0" u="sng" dirty="0" err="1" smtClean="0"/>
                  <a:t>titrante</a:t>
                </a:r>
                <a:r>
                  <a:rPr lang="fr-FR" sz="1600" b="0" i="0" u="sng" dirty="0" smtClean="0"/>
                  <a:t> :</a:t>
                </a:r>
                <a:r>
                  <a:rPr lang="fr-FR" sz="1600" b="0" i="0" dirty="0" smtClean="0"/>
                  <a:t>Thiosulfate de sodium de concentration</a:t>
                </a:r>
                <a:endParaRPr lang="fr-FR" sz="1600" b="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63CED4-4FEA-4746-A9DE-7D70A7F5A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85864"/>
                <a:ext cx="2579428" cy="919226"/>
              </a:xfrm>
              <a:prstGeom prst="rect">
                <a:avLst/>
              </a:prstGeom>
              <a:blipFill rotWithShape="0">
                <a:blip r:embed="rId3"/>
                <a:stretch>
                  <a:fillRect l="-473" t="-1987" r="-2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id="{E55A164C-7C31-45B6-B493-7385FFD090B4}"/>
                  </a:ext>
                </a:extLst>
              </p:cNvPr>
              <p:cNvSpPr txBox="1"/>
              <p:nvPr/>
            </p:nvSpPr>
            <p:spPr>
              <a:xfrm>
                <a:off x="5873445" y="4951748"/>
                <a:ext cx="28884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600" b="0" u="sng" dirty="0" smtClean="0"/>
                  <a:t>Solution titrée : </a:t>
                </a:r>
                <a:r>
                  <a:rPr lang="fr-FR" sz="1600" b="0" i="0" dirty="0" smtClean="0"/>
                  <a:t>eau de Javel + KI</a:t>
                </a:r>
                <a:r>
                  <a:rPr lang="fr-FR" sz="1600" dirty="0" smtClean="0"/>
                  <a:t> </a:t>
                </a:r>
                <a:endParaRPr lang="fr-F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𝐶𝑙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fr-FR" sz="16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𝐶𝑙</m:t>
                        </m:r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1600" dirty="0" smtClean="0"/>
                  <a:t> inconnue</a:t>
                </a:r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55A164C-7C31-45B6-B493-7385FFD09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445" y="4951748"/>
                <a:ext cx="2888417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2190" r="-1266" b="-8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C345AFEB-6B9A-44BE-9081-AD850D23AE5D}"/>
                  </a:ext>
                </a:extLst>
              </p:cNvPr>
              <p:cNvSpPr/>
              <p:nvPr/>
            </p:nvSpPr>
            <p:spPr>
              <a:xfrm>
                <a:off x="5491192" y="2785864"/>
                <a:ext cx="6275242" cy="130125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b="0" u="sng" dirty="0"/>
                  <a:t>Titrage indirect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𝐶𝑙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b="0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pt-BR" dirty="0"/>
                  <a:t/>
                </a:r>
                <a:br>
                  <a:rPr lang="pt-BR" dirty="0"/>
                </a:br>
                <a:endParaRPr lang="fr-FR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45AFEB-6B9A-44BE-9081-AD850D23A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92" y="2785864"/>
                <a:ext cx="6275242" cy="1301254"/>
              </a:xfrm>
              <a:prstGeom prst="rect">
                <a:avLst/>
              </a:prstGeom>
              <a:blipFill rotWithShape="0">
                <a:blip r:embed="rId5"/>
                <a:stretch>
                  <a:fillRect l="-580" t="-137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space réservé du contenu 4"/>
          <p:cNvSpPr txBox="1">
            <a:spLocks/>
          </p:cNvSpPr>
          <p:nvPr/>
        </p:nvSpPr>
        <p:spPr>
          <a:xfrm>
            <a:off x="-1" y="6441465"/>
            <a:ext cx="10836323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Dosage indirect des ions hypochlorite par le thiosulfate de sodium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1920" y="3162300"/>
            <a:ext cx="1097280" cy="144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4035310" y="3070860"/>
            <a:ext cx="0" cy="243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3988594" y="3271837"/>
            <a:ext cx="46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3988594" y="3162300"/>
            <a:ext cx="46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3988594" y="3214688"/>
            <a:ext cx="46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1" idx="3"/>
            <a:endCxn id="3" idx="1"/>
          </p:cNvCxnSpPr>
          <p:nvPr/>
        </p:nvCxnSpPr>
        <p:spPr>
          <a:xfrm flipV="1">
            <a:off x="2579428" y="3234690"/>
            <a:ext cx="1352492" cy="10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6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18973D5F-445B-454B-B362-599A5C81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>
                <a:solidFill>
                  <a:schemeClr val="bg1"/>
                </a:solidFill>
              </a:rPr>
              <a:pPr/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C02B41A5-2920-4246-AF70-A972AF685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3098" y="5709593"/>
            <a:ext cx="2167773" cy="484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dirty="0"/>
              <a:t> </a:t>
            </a:r>
            <a:r>
              <a:rPr lang="fr-FR" sz="2400" b="1" dirty="0" smtClean="0"/>
              <a:t>Hémoglobine</a:t>
            </a:r>
            <a:endParaRPr lang="fr-FR" sz="3100" b="1" dirty="0"/>
          </a:p>
        </p:txBody>
      </p:sp>
      <p:pic>
        <p:nvPicPr>
          <p:cNvPr id="4098" name="Picture 2" descr="Heme_b.png">
            <a:extLst>
              <a:ext uri="{FF2B5EF4-FFF2-40B4-BE49-F238E27FC236}">
                <a16:creationId xmlns="" xmlns:a16="http://schemas.microsoft.com/office/drawing/2014/main" id="{DCE97453-A0AA-4FEC-A514-3F74B34A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516" y="1887883"/>
            <a:ext cx="3339352" cy="368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emoglobine.jpg">
            <a:extLst>
              <a:ext uri="{FF2B5EF4-FFF2-40B4-BE49-F238E27FC236}">
                <a16:creationId xmlns="" xmlns:a16="http://schemas.microsoft.com/office/drawing/2014/main" id="{9EFB89B9-454F-4477-A5EF-3F9F464B0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" t="1324" r="6173"/>
          <a:stretch/>
        </p:blipFill>
        <p:spPr bwMode="auto">
          <a:xfrm>
            <a:off x="271236" y="1887883"/>
            <a:ext cx="3971499" cy="368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exte 4">
            <a:extLst>
              <a:ext uri="{FF2B5EF4-FFF2-40B4-BE49-F238E27FC236}">
                <a16:creationId xmlns="" xmlns:a16="http://schemas.microsoft.com/office/drawing/2014/main" id="{336CF789-A549-40B1-B609-B09EDBA6472D}"/>
              </a:ext>
            </a:extLst>
          </p:cNvPr>
          <p:cNvSpPr txBox="1">
            <a:spLocks/>
          </p:cNvSpPr>
          <p:nvPr/>
        </p:nvSpPr>
        <p:spPr>
          <a:xfrm>
            <a:off x="9130250" y="5678366"/>
            <a:ext cx="1426220" cy="42460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fr-FR" sz="2400" b="1" dirty="0" smtClean="0"/>
              <a:t>Porphyrine </a:t>
            </a:r>
            <a:endParaRPr lang="fr-FR" sz="2400" b="1" dirty="0"/>
          </a:p>
        </p:txBody>
      </p:sp>
      <p:pic>
        <p:nvPicPr>
          <p:cNvPr id="10" name="Picture 2" descr="RÃ©sultat de recherche d'images pour &quot;porphyrine&quot;">
            <a:extLst>
              <a:ext uri="{FF2B5EF4-FFF2-40B4-BE49-F238E27FC236}">
                <a16:creationId xmlns="" xmlns:a16="http://schemas.microsoft.com/office/drawing/2014/main" id="{617DCF55-9694-4231-B5E7-48D82795E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650" y="1887883"/>
            <a:ext cx="3657090" cy="36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1154083" y="28819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u="sng" kern="1200" spc="-5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u="none" dirty="0" smtClean="0">
                <a:solidFill>
                  <a:schemeClr val="accent2"/>
                </a:solidFill>
              </a:rPr>
              <a:t>II. </a:t>
            </a:r>
            <a:r>
              <a:rPr lang="fr-FR" b="1" u="none" dirty="0" smtClean="0">
                <a:solidFill>
                  <a:schemeClr val="accent2"/>
                </a:solidFill>
              </a:rPr>
              <a:t>Synthèse inorganique de laboratoire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="" xmlns:a16="http://schemas.microsoft.com/office/drawing/2014/main" id="{C02B41A5-2920-4246-AF70-A972AF685A30}"/>
              </a:ext>
            </a:extLst>
          </p:cNvPr>
          <p:cNvSpPr txBox="1">
            <a:spLocks/>
          </p:cNvSpPr>
          <p:nvPr/>
        </p:nvSpPr>
        <p:spPr>
          <a:xfrm>
            <a:off x="5381123" y="5739533"/>
            <a:ext cx="1604320" cy="36344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fr-FR" sz="2400" b="1" dirty="0" smtClean="0"/>
              <a:t> </a:t>
            </a:r>
            <a:r>
              <a:rPr lang="fr-FR" sz="2600" b="1" dirty="0" smtClean="0"/>
              <a:t>Hème</a:t>
            </a:r>
            <a:endParaRPr lang="fr-FR" sz="2400" b="1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Molécules intervenant dans le transport du dioxygène </a:t>
            </a:r>
            <a:r>
              <a:rPr lang="fr-FR" sz="1600" dirty="0" smtClean="0">
                <a:solidFill>
                  <a:schemeClr val="bg1"/>
                </a:solidFill>
              </a:rPr>
              <a:t>(</a:t>
            </a:r>
            <a:r>
              <a:rPr lang="fr-FR" sz="16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fr-FR" sz="1600" dirty="0" smtClean="0">
                <a:solidFill>
                  <a:schemeClr val="bg1"/>
                </a:solidFill>
                <a:hlinkClick r:id="rId6"/>
              </a:rPr>
              <a:t>erasmeinfo.ulb.ac.be/globule/hemoglobinopathies.htm</a:t>
            </a:r>
            <a:r>
              <a:rPr lang="fr-FR" sz="1600" dirty="0" smtClean="0">
                <a:solidFill>
                  <a:schemeClr val="bg1"/>
                </a:solidFill>
              </a:rPr>
              <a:t>)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3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C8CE308C-5DE9-434C-A8E9-2323A4DB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1026" name="Picture 2" descr="RÃ©sultat de recherche d'images pour &quot;gÃ©omÃ©trie des complexes&quot;">
            <a:extLst>
              <a:ext uri="{FF2B5EF4-FFF2-40B4-BE49-F238E27FC236}">
                <a16:creationId xmlns="" xmlns:a16="http://schemas.microsoft.com/office/drawing/2014/main" id="{01FF51E9-AA5B-4631-9E68-2788EAC6B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00"/>
          <a:stretch/>
        </p:blipFill>
        <p:spPr bwMode="auto">
          <a:xfrm>
            <a:off x="1987725" y="2209799"/>
            <a:ext cx="7194912" cy="316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C7CFC907-000B-4976-A241-410D3BD46CFF}"/>
              </a:ext>
            </a:extLst>
          </p:cNvPr>
          <p:cNvSpPr txBox="1"/>
          <p:nvPr/>
        </p:nvSpPr>
        <p:spPr>
          <a:xfrm>
            <a:off x="7109139" y="5445657"/>
            <a:ext cx="222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Hexaaquofer</a:t>
            </a:r>
            <a:r>
              <a:rPr lang="fr-FR" dirty="0"/>
              <a:t> (III) : hexagonale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9DE1B257-895D-4F59-9DAA-BC27CF5259C5}"/>
              </a:ext>
            </a:extLst>
          </p:cNvPr>
          <p:cNvSpPr txBox="1"/>
          <p:nvPr/>
        </p:nvSpPr>
        <p:spPr>
          <a:xfrm>
            <a:off x="1987725" y="5399690"/>
            <a:ext cx="35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Tétraamine</a:t>
            </a:r>
            <a:r>
              <a:rPr lang="fr-FR" dirty="0"/>
              <a:t> cuivre(II) </a:t>
            </a:r>
            <a:r>
              <a:rPr lang="fr-FR" dirty="0" smtClean="0"/>
              <a:t>: tétraédrique  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54083" y="288197"/>
            <a:ext cx="10058400" cy="1450757"/>
          </a:xfrm>
        </p:spPr>
        <p:txBody>
          <a:bodyPr>
            <a:normAutofit/>
          </a:bodyPr>
          <a:lstStyle/>
          <a:p>
            <a:r>
              <a:rPr lang="fr-FR" b="1" u="none" dirty="0">
                <a:solidFill>
                  <a:schemeClr val="accent2"/>
                </a:solidFill>
              </a:rPr>
              <a:t>II. Synthèse inorganique de </a:t>
            </a:r>
            <a:r>
              <a:rPr lang="fr-FR" b="1" u="none" dirty="0" smtClean="0">
                <a:solidFill>
                  <a:schemeClr val="accent2"/>
                </a:solidFill>
              </a:rPr>
              <a:t>laboratoire</a:t>
            </a:r>
            <a:r>
              <a:rPr lang="fr-FR" u="none" dirty="0" smtClean="0"/>
              <a:t/>
            </a:r>
            <a:br>
              <a:rPr lang="fr-FR" u="none" dirty="0" smtClean="0"/>
            </a:br>
            <a:r>
              <a:rPr lang="fr-FR" u="none" dirty="0"/>
              <a:t>	</a:t>
            </a:r>
            <a:r>
              <a:rPr lang="fr-FR" sz="3200" b="1" u="none" dirty="0" smtClean="0">
                <a:solidFill>
                  <a:srgbClr val="00B050"/>
                </a:solidFill>
              </a:rPr>
              <a:t>1. Structure des complexes</a:t>
            </a:r>
            <a:endParaRPr lang="fr-FR" sz="3200" b="1" u="non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2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C13E9900-D1AB-4DDC-9DCD-9934D64F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6146" name="Picture 2" descr="RÃ©sultat de recherche d'images pour &quot;oxyhÃ©moglobine dÃ©soxyhÃ©moglobine&quot;">
            <a:extLst>
              <a:ext uri="{FF2B5EF4-FFF2-40B4-BE49-F238E27FC236}">
                <a16:creationId xmlns="" xmlns:a16="http://schemas.microsoft.com/office/drawing/2014/main" id="{8E60A07B-DB78-408F-A825-B306C858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42" y="2065218"/>
            <a:ext cx="8179158" cy="393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756D5FB7-28AD-4041-84BA-96ECA14DDE7B}"/>
              </a:ext>
            </a:extLst>
          </p:cNvPr>
          <p:cNvSpPr txBox="1"/>
          <p:nvPr/>
        </p:nvSpPr>
        <p:spPr>
          <a:xfrm>
            <a:off x="2715295" y="5681680"/>
            <a:ext cx="676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Pyramidale à base carré  			Hexagonale		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54083" y="288197"/>
            <a:ext cx="10058400" cy="1450757"/>
          </a:xfrm>
        </p:spPr>
        <p:txBody>
          <a:bodyPr>
            <a:normAutofit/>
          </a:bodyPr>
          <a:lstStyle/>
          <a:p>
            <a:r>
              <a:rPr lang="fr-FR" b="1" u="none" dirty="0">
                <a:solidFill>
                  <a:schemeClr val="accent2"/>
                </a:solidFill>
              </a:rPr>
              <a:t>II. Synthèse inorganique de </a:t>
            </a:r>
            <a:r>
              <a:rPr lang="fr-FR" b="1" u="none" dirty="0" smtClean="0">
                <a:solidFill>
                  <a:schemeClr val="accent2"/>
                </a:solidFill>
              </a:rPr>
              <a:t>laboratoire</a:t>
            </a:r>
            <a:r>
              <a:rPr lang="fr-FR" u="none" dirty="0" smtClean="0"/>
              <a:t/>
            </a:r>
            <a:br>
              <a:rPr lang="fr-FR" u="none" dirty="0" smtClean="0"/>
            </a:br>
            <a:r>
              <a:rPr lang="fr-FR" u="none" dirty="0"/>
              <a:t>	</a:t>
            </a:r>
            <a:r>
              <a:rPr lang="fr-FR" sz="3200" b="1" u="none" dirty="0" smtClean="0">
                <a:solidFill>
                  <a:srgbClr val="00B050"/>
                </a:solidFill>
              </a:rPr>
              <a:t>3. Synthèse bio-inorganique d’un complexe</a:t>
            </a:r>
            <a:endParaRPr lang="fr-FR" sz="3200" b="1" u="non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8814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1325</TotalTime>
  <Words>186</Words>
  <Application>Microsoft Office PowerPoint</Application>
  <PresentationFormat>Grand écran</PresentationFormat>
  <Paragraphs>60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ＭＳ 明朝</vt:lpstr>
      <vt:lpstr>Times New Roman</vt:lpstr>
      <vt:lpstr>Wingdings</vt:lpstr>
      <vt:lpstr>Rétrospective</vt:lpstr>
      <vt:lpstr>Conception personnalisée</vt:lpstr>
      <vt:lpstr>LC5 – Synthèses inorganiques</vt:lpstr>
      <vt:lpstr>I. La synthèse de l’eau de Javel  1. Description de la synthèse par électrolyse</vt:lpstr>
      <vt:lpstr>I. La synthèse de l’eau de Javel  1. Description de la synthèse par électrolyse</vt:lpstr>
      <vt:lpstr>I. La synthèse de l’eau de Javel  2. Analyse de la synthèse</vt:lpstr>
      <vt:lpstr>I. La synthèse de l’eau de Javel  3. Rendement de l’électrolyse</vt:lpstr>
      <vt:lpstr>Présentation PowerPoint</vt:lpstr>
      <vt:lpstr>II. Synthèse inorganique de laboratoire  1. Structure des complexes</vt:lpstr>
      <vt:lpstr>II. Synthèse inorganique de laboratoire  3. Synthèse bio-inorganique d’un complexe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23</cp:revision>
  <dcterms:created xsi:type="dcterms:W3CDTF">2019-02-02T09:11:16Z</dcterms:created>
  <dcterms:modified xsi:type="dcterms:W3CDTF">2019-06-01T09:32:25Z</dcterms:modified>
</cp:coreProperties>
</file>