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3"/>
  </p:notesMasterIdLst>
  <p:sldIdLst>
    <p:sldId id="256" r:id="rId3"/>
    <p:sldId id="281" r:id="rId4"/>
    <p:sldId id="259" r:id="rId5"/>
    <p:sldId id="261" r:id="rId6"/>
    <p:sldId id="262" r:id="rId7"/>
    <p:sldId id="263" r:id="rId8"/>
    <p:sldId id="260" r:id="rId9"/>
    <p:sldId id="266" r:id="rId10"/>
    <p:sldId id="268" r:id="rId11"/>
    <p:sldId id="264" r:id="rId12"/>
    <p:sldId id="265" r:id="rId13"/>
    <p:sldId id="258" r:id="rId14"/>
    <p:sldId id="270" r:id="rId15"/>
    <p:sldId id="271" r:id="rId16"/>
    <p:sldId id="272" r:id="rId17"/>
    <p:sldId id="273" r:id="rId18"/>
    <p:sldId id="274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12/06/2019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12/06/2019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12/06/2019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12/06/2019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12/06/2019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000" dirty="0" smtClean="0"/>
              <a:t>LC06 – Stratégies et sélectivités en synthèse organique</a:t>
            </a:r>
            <a:endParaRPr lang="fr-FR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10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solidFill>
                  <a:schemeClr val="accent2"/>
                </a:solidFill>
              </a:rPr>
              <a:t>I. Optimisation d’une synthèse organique</a:t>
            </a:r>
            <a:r>
              <a:rPr lang="fr-FR" b="1" dirty="0" smtClean="0">
                <a:solidFill>
                  <a:schemeClr val="accent2"/>
                </a:solidFill>
              </a:rPr>
              <a:t/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Après la synthèse – analyse du produit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Technique de caractérisation</a:t>
            </a:r>
            <a:endParaRPr lang="fr-FR" sz="1600" dirty="0">
              <a:solidFill>
                <a:schemeClr val="bg1"/>
              </a:solidFill>
            </a:endParaRPr>
          </a:p>
        </p:txBody>
      </p:sp>
      <p:graphicFrame>
        <p:nvGraphicFramePr>
          <p:cNvPr id="7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637357"/>
              </p:ext>
            </p:extLst>
          </p:nvPr>
        </p:nvGraphicFramePr>
        <p:xfrm>
          <a:off x="257942" y="1755680"/>
          <a:ext cx="11737075" cy="214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5965"/>
                <a:gridCol w="7861110"/>
              </a:tblGrid>
              <a:tr h="38675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Pour un solide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Pour un liquide</a:t>
                      </a:r>
                      <a:endParaRPr lang="fr-FR" dirty="0"/>
                    </a:p>
                  </a:txBody>
                  <a:tcPr/>
                </a:tc>
              </a:tr>
              <a:tr h="176082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u="sng" dirty="0" smtClean="0"/>
                        <a:t>Qu’est-ce qui caractérise un solide 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Température</a:t>
                      </a:r>
                      <a:r>
                        <a:rPr lang="fr-FR" baseline="0" dirty="0" smtClean="0"/>
                        <a:t> de fusion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Chromatographie sur couche mince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Spectroscopie IR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Spectroscopie UV-visible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RMN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sng" dirty="0" smtClean="0"/>
                        <a:t>Qu’est-ce qui caractérise un liquide ?</a:t>
                      </a: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Chromatographie sur couche mince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Spectroscopie IR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Spectroscopie UV-visible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RMN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In</a:t>
                      </a:r>
                      <a:r>
                        <a:rPr lang="fr-FR" dirty="0" smtClean="0"/>
                        <a:t>dice de réfraction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44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Espace réservé du contenu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38052128"/>
                  </p:ext>
                </p:extLst>
              </p:nvPr>
            </p:nvGraphicFramePr>
            <p:xfrm>
              <a:off x="1097280" y="2163445"/>
              <a:ext cx="10058400" cy="3870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7807"/>
                    <a:gridCol w="2156346"/>
                    <a:gridCol w="2150887"/>
                    <a:gridCol w="2011680"/>
                    <a:gridCol w="2011680"/>
                  </a:tblGrid>
                  <a:tr h="999347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Acide salicylique</a:t>
                          </a:r>
                        </a:p>
                        <a:p>
                          <a:pPr algn="ctr"/>
                          <a:endParaRPr lang="fr-FR" b="1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Anhydride éthanoïque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Acide acétylsalicylique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Acide éthanoïque</a:t>
                          </a:r>
                        </a:p>
                        <a:p>
                          <a:pPr algn="ctr"/>
                          <a:endParaRPr lang="fr-FR" b="1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  <a:tr h="859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Etat</a:t>
                          </a:r>
                          <a:r>
                            <a:rPr lang="fr-FR" sz="2000" baseline="0" dirty="0" smtClean="0"/>
                            <a:t> initial</a:t>
                          </a:r>
                        </a:p>
                        <a:p>
                          <a:pPr algn="ctr"/>
                          <a:r>
                            <a:rPr lang="fr-FR" sz="2000" baseline="0" dirty="0" smtClean="0"/>
                            <a:t>(en </a:t>
                          </a:r>
                          <a14:m>
                            <m:oMath xmlns:m="http://schemas.openxmlformats.org/officeDocument/2006/math">
                              <m:r>
                                <a:rPr lang="fr-FR" sz="2000" b="0" i="1" baseline="0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oMath>
                          </a14:m>
                          <a:r>
                            <a:rPr lang="fr-FR" sz="2000" dirty="0" smtClean="0"/>
                            <a:t>)</a:t>
                          </a:r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2,17×</m:t>
                                </m:r>
                                <m:sSup>
                                  <m:sSup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6,35×</m:t>
                                </m:r>
                                <m:sSup>
                                  <m:sSup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</a:tr>
                  <a:tr h="859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Etat intermédiaire (en</a:t>
                          </a:r>
                          <a:r>
                            <a:rPr lang="fr-FR" sz="20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sz="2000" b="0" i="1" baseline="0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oMath>
                          </a14:m>
                          <a:r>
                            <a:rPr lang="fr-FR" sz="2000" dirty="0" smtClean="0"/>
                            <a:t>)</a:t>
                          </a:r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2,17×</m:t>
                                </m:r>
                                <m:sSup>
                                  <m:sSup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6,35×</m:t>
                                </m:r>
                                <m:sSup>
                                  <m:sSup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</a:tr>
                  <a:tr h="859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Etat final théorique</a:t>
                          </a:r>
                        </a:p>
                        <a:p>
                          <a:pPr algn="ctr"/>
                          <a:r>
                            <a:rPr lang="fr-FR" sz="2000" dirty="0" smtClean="0"/>
                            <a:t>(en </a:t>
                          </a:r>
                          <a14:m>
                            <m:oMath xmlns:m="http://schemas.openxmlformats.org/officeDocument/2006/math"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oMath>
                          </a14:m>
                          <a:r>
                            <a:rPr lang="fr-FR" sz="2000" dirty="0" smtClean="0"/>
                            <a:t>)</a:t>
                          </a:r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4,18×</m:t>
                                </m:r>
                                <m:sSup>
                                  <m:sSup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2,17×</m:t>
                                </m:r>
                                <m:sSup>
                                  <m:sSup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2,17×</m:t>
                                </m:r>
                                <m:sSup>
                                  <m:sSup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Espace réservé du contenu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38052128"/>
                  </p:ext>
                </p:extLst>
              </p:nvPr>
            </p:nvGraphicFramePr>
            <p:xfrm>
              <a:off x="1097280" y="2163445"/>
              <a:ext cx="10058400" cy="3870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7807"/>
                    <a:gridCol w="2156346"/>
                    <a:gridCol w="2150887"/>
                    <a:gridCol w="2011680"/>
                    <a:gridCol w="2011680"/>
                  </a:tblGrid>
                  <a:tr h="999347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508" t="-3049" r="-287571" b="-29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1020" t="-3049" r="-188385" b="-29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606" t="-3049" r="-101515" b="-29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606" t="-3049" r="-1515" b="-298780"/>
                          </a:stretch>
                        </a:blipFill>
                      </a:tcPr>
                    </a:tc>
                  </a:tr>
                  <a:tr h="85922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07" t="-119858" r="-484806" b="-2475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80508" t="-119858" r="-287571" b="-2475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1020" t="-119858" r="-188385" b="-2475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606" t="-119858" r="-101515" b="-2475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606" t="-119858" r="-1515" b="-247518"/>
                          </a:stretch>
                        </a:blipFill>
                      </a:tcPr>
                    </a:tc>
                  </a:tr>
                  <a:tr h="1005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07" t="-186747" r="-484806" b="-11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80508" t="-186747" r="-287571" b="-11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1020" t="-186747" r="-188385" b="-11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606" t="-186747" r="-101515" b="-11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606" t="-186747" r="-1515" b="-110241"/>
                          </a:stretch>
                        </a:blipFill>
                      </a:tcPr>
                    </a:tc>
                  </a:tr>
                  <a:tr h="1005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07" t="-288485" r="-484806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80508" t="-288485" r="-287571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1020" t="-288485" r="-188385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606" t="-288485" r="-101515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606" t="-288485" r="-1515" b="-1090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11</a:t>
            </a:fld>
            <a:endParaRPr lang="fr-FR"/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Tableau d’avancement de la réaction – Calcul du rendement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solidFill>
                  <a:schemeClr val="accent2"/>
                </a:solidFill>
              </a:rPr>
              <a:t>I. Optimisation d’une synthèse organique</a:t>
            </a:r>
            <a:r>
              <a:rPr lang="fr-FR" b="1" dirty="0" smtClean="0">
                <a:solidFill>
                  <a:schemeClr val="accent2"/>
                </a:solidFill>
              </a:rPr>
              <a:t/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</a:t>
            </a:r>
            <a:r>
              <a:rPr lang="fr-FR" sz="3200" b="1" dirty="0" smtClean="0">
                <a:solidFill>
                  <a:srgbClr val="00B050"/>
                </a:solidFill>
              </a:rPr>
              <a:t>Critère primordial d’optimisation : le rendement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9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II. Sélectivité en chimie organique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Réactif chimio-sélectif et réaction sélective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12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E7BB078F-F2E1-4010-905F-B9CEC3E98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6" t="6600" r="2314" b="4246"/>
          <a:stretch/>
        </p:blipFill>
        <p:spPr>
          <a:xfrm>
            <a:off x="102357" y="3926659"/>
            <a:ext cx="8461613" cy="237471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201001" y="2854223"/>
            <a:ext cx="248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Synthèse de l’aspirine :</a:t>
            </a:r>
            <a:endParaRPr lang="fr-FR" u="sng" dirty="0"/>
          </a:p>
        </p:txBody>
      </p:sp>
      <p:sp>
        <p:nvSpPr>
          <p:cNvPr id="5" name="ZoneTexte 4"/>
          <p:cNvSpPr txBox="1"/>
          <p:nvPr/>
        </p:nvSpPr>
        <p:spPr>
          <a:xfrm>
            <a:off x="8748214" y="4929348"/>
            <a:ext cx="282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: Synthèse du paracétamol</a:t>
            </a:r>
            <a:endParaRPr lang="fr-FR" u="sng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7" t="8626" r="754"/>
          <a:stretch/>
        </p:blipFill>
        <p:spPr>
          <a:xfrm rot="16200000">
            <a:off x="6300909" y="-719015"/>
            <a:ext cx="2385113" cy="74380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05116" y="1793897"/>
            <a:ext cx="928047" cy="382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II. Sélectivité en chimie organique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2</a:t>
            </a:r>
            <a:r>
              <a:rPr lang="fr-FR" sz="3200" b="1" dirty="0" smtClean="0">
                <a:solidFill>
                  <a:srgbClr val="00B050"/>
                </a:solidFill>
              </a:rPr>
              <a:t>. Protection et dé-protection de groupes caractéristiques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13</a:t>
            </a:fld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6" r="42654" b="32664"/>
          <a:stretch/>
        </p:blipFill>
        <p:spPr>
          <a:xfrm>
            <a:off x="3193576" y="1887486"/>
            <a:ext cx="1119117" cy="396945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48" t="58947" r="2290"/>
          <a:stretch/>
        </p:blipFill>
        <p:spPr>
          <a:xfrm>
            <a:off x="9949218" y="2662188"/>
            <a:ext cx="2040980" cy="24200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56848" y="5254388"/>
            <a:ext cx="4380931" cy="1009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994849" y="1816920"/>
            <a:ext cx="3464256" cy="504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8525942" y="5059612"/>
            <a:ext cx="3464256" cy="504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335476" y="3006603"/>
            <a:ext cx="4380931" cy="1009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Stratégie de protection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51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II. Sélectivité en chimie organique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2</a:t>
            </a:r>
            <a:r>
              <a:rPr lang="fr-FR" sz="3200" b="1" dirty="0" smtClean="0">
                <a:solidFill>
                  <a:srgbClr val="00B050"/>
                </a:solidFill>
              </a:rPr>
              <a:t>. Protection et dé-protection de groupes caractéristiques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14</a:t>
            </a:fld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79" b="32664"/>
          <a:stretch/>
        </p:blipFill>
        <p:spPr>
          <a:xfrm>
            <a:off x="299096" y="1887486"/>
            <a:ext cx="4081835" cy="396945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34" t="58947" r="2290"/>
          <a:stretch/>
        </p:blipFill>
        <p:spPr>
          <a:xfrm>
            <a:off x="9990161" y="2662188"/>
            <a:ext cx="2000037" cy="24200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56848" y="5254388"/>
            <a:ext cx="4380931" cy="1009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994849" y="1816920"/>
            <a:ext cx="3464256" cy="504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8525942" y="5059612"/>
            <a:ext cx="3464256" cy="504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335476" y="3106268"/>
            <a:ext cx="4380931" cy="1009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Stratégie de protection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6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II. Sélectivité en chimie organique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2</a:t>
            </a:r>
            <a:r>
              <a:rPr lang="fr-FR" sz="3200" b="1" dirty="0" smtClean="0">
                <a:solidFill>
                  <a:srgbClr val="00B050"/>
                </a:solidFill>
              </a:rPr>
              <a:t>. Protection et dé-protection de groupes caractéristiques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15</a:t>
            </a:fld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0" b="32664"/>
          <a:stretch/>
        </p:blipFill>
        <p:spPr>
          <a:xfrm>
            <a:off x="299096" y="1887486"/>
            <a:ext cx="6838683" cy="396945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19" t="58947" r="2290"/>
          <a:stretch/>
        </p:blipFill>
        <p:spPr>
          <a:xfrm>
            <a:off x="10031104" y="2662188"/>
            <a:ext cx="1959094" cy="24200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56848" y="5254388"/>
            <a:ext cx="4380931" cy="1009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994849" y="1816920"/>
            <a:ext cx="3464256" cy="504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8525942" y="5059612"/>
            <a:ext cx="3464256" cy="504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847463" y="3154472"/>
            <a:ext cx="2947915" cy="1009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Stratégie de protection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20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II. Sélectivité en chimie organique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2</a:t>
            </a:r>
            <a:r>
              <a:rPr lang="fr-FR" sz="3200" b="1" dirty="0" smtClean="0">
                <a:solidFill>
                  <a:srgbClr val="00B050"/>
                </a:solidFill>
              </a:rPr>
              <a:t>. Protection et dé-protection de groupes caractéristiques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16</a:t>
            </a:fld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0" b="32664"/>
          <a:stretch/>
        </p:blipFill>
        <p:spPr>
          <a:xfrm>
            <a:off x="299096" y="1887486"/>
            <a:ext cx="6838683" cy="396945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9" t="58947" r="40031"/>
          <a:stretch/>
        </p:blipFill>
        <p:spPr>
          <a:xfrm>
            <a:off x="7137779" y="2662188"/>
            <a:ext cx="2210937" cy="24200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56848" y="5254388"/>
            <a:ext cx="4380931" cy="1009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994849" y="1816920"/>
            <a:ext cx="3464256" cy="504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8525942" y="5059612"/>
            <a:ext cx="3464256" cy="504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19" t="58947" r="2290"/>
          <a:stretch/>
        </p:blipFill>
        <p:spPr>
          <a:xfrm>
            <a:off x="10031104" y="2665309"/>
            <a:ext cx="1959094" cy="242004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395346" y="3097108"/>
            <a:ext cx="1271516" cy="1009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Stratégie de protection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II. Sélectivité en chimie organique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2</a:t>
            </a:r>
            <a:r>
              <a:rPr lang="fr-FR" sz="3200" b="1" dirty="0" smtClean="0">
                <a:solidFill>
                  <a:srgbClr val="00B050"/>
                </a:solidFill>
              </a:rPr>
              <a:t>. Protection et dé-protection de groupes caractéristiques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17</a:t>
            </a:fld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0" b="32664"/>
          <a:stretch/>
        </p:blipFill>
        <p:spPr>
          <a:xfrm>
            <a:off x="299096" y="1887486"/>
            <a:ext cx="6838683" cy="396945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9" t="58947" r="2290"/>
          <a:stretch/>
        </p:blipFill>
        <p:spPr>
          <a:xfrm>
            <a:off x="7137779" y="2662188"/>
            <a:ext cx="4852419" cy="24200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56848" y="5254388"/>
            <a:ext cx="4380931" cy="1009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994849" y="1816920"/>
            <a:ext cx="3464256" cy="504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8525942" y="5059612"/>
            <a:ext cx="3464256" cy="504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Stratégie de protection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II. Sélectivité en chimie organique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Application à la synthèse peptidique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Sélectivité dans la synthèse peptidique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18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2756848" y="5254388"/>
            <a:ext cx="4380931" cy="1009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994849" y="1816920"/>
            <a:ext cx="3464256" cy="504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8525942" y="5059612"/>
            <a:ext cx="3464256" cy="504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" r="44025"/>
          <a:stretch/>
        </p:blipFill>
        <p:spPr>
          <a:xfrm rot="16200000">
            <a:off x="4817444" y="1682903"/>
            <a:ext cx="2618072" cy="651286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83" t="1073" r="4735"/>
          <a:stretch/>
        </p:blipFill>
        <p:spPr>
          <a:xfrm rot="16200000">
            <a:off x="4780512" y="-1757026"/>
            <a:ext cx="2691933" cy="99212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967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II. Sélectivité en chimie organique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Application à la synthèse peptidique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Sélectivité dans la synthèse peptidique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19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2756848" y="5254388"/>
            <a:ext cx="4380931" cy="1009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994849" y="1816920"/>
            <a:ext cx="3464256" cy="504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8525942" y="5059612"/>
            <a:ext cx="3464256" cy="504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" r="4633"/>
          <a:stretch/>
        </p:blipFill>
        <p:spPr>
          <a:xfrm rot="16200000">
            <a:off x="3896222" y="761682"/>
            <a:ext cx="4460515" cy="651286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1" t="1073" r="43595"/>
          <a:stretch/>
        </p:blipFill>
        <p:spPr>
          <a:xfrm rot="16200000">
            <a:off x="5041202" y="-942522"/>
            <a:ext cx="2170553" cy="99212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776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Espace réservé du contenu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61016406"/>
                  </p:ext>
                </p:extLst>
              </p:nvPr>
            </p:nvGraphicFramePr>
            <p:xfrm>
              <a:off x="1097281" y="1782976"/>
              <a:ext cx="10058400" cy="446769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82091"/>
                    <a:gridCol w="4203565"/>
                    <a:gridCol w="4372744"/>
                  </a:tblGrid>
                  <a:tr h="433333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Synthèse</a:t>
                          </a:r>
                          <a:r>
                            <a:rPr lang="fr-FR" baseline="0" dirty="0" smtClean="0"/>
                            <a:t> de l’aspirine n°1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Synthèse de l’aspirine n°2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1083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Réactifs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Acide salicylique (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r>
                            <a:rPr lang="fr-FR" dirty="0" smtClean="0"/>
                            <a:t>)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Anhydride</a:t>
                          </a:r>
                          <a:r>
                            <a:rPr lang="fr-FR" baseline="0" dirty="0" smtClean="0"/>
                            <a:t> </a:t>
                          </a:r>
                          <a:r>
                            <a:rPr lang="fr-FR" dirty="0" smtClean="0"/>
                            <a:t>éthanoïque (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fr-FR" i="1" dirty="0" err="1" smtClean="0">
                                  <a:latin typeface="Cambria Math" panose="02040503050406030204" pitchFamily="18" charset="0"/>
                                </a:rPr>
                                <m:t>𝑚𝐿</m:t>
                              </m:r>
                            </m:oMath>
                          </a14:m>
                          <a:r>
                            <a:rPr lang="fr-FR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Acide salicylique (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r>
                            <a:rPr lang="fr-FR" dirty="0" smtClean="0"/>
                            <a:t>)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Chlorure</a:t>
                          </a:r>
                          <a:r>
                            <a:rPr lang="fr-FR" baseline="0" dirty="0" smtClean="0"/>
                            <a:t>  </a:t>
                          </a:r>
                          <a:r>
                            <a:rPr lang="fr-FR" dirty="0" smtClean="0"/>
                            <a:t>d’acétyle (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r>
                            <a:rPr lang="fr-FR" dirty="0" smtClean="0"/>
                            <a:t>)</a:t>
                          </a:r>
                        </a:p>
                        <a:p>
                          <a:pPr algn="ctr"/>
                          <a:r>
                            <a:rPr lang="fr-FR" dirty="0" err="1" smtClean="0"/>
                            <a:t>Triéthylamine</a:t>
                          </a:r>
                          <a:r>
                            <a:rPr lang="fr-FR" dirty="0" smtClean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r>
                            <a:rPr lang="fr-FR" dirty="0" smtClean="0"/>
                            <a:t>)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622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Solvant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Dichlorométhane (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85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𝑚𝐿</m:t>
                              </m:r>
                            </m:oMath>
                          </a14:m>
                          <a:r>
                            <a:rPr lang="fr-FR" dirty="0" smtClean="0"/>
                            <a:t>)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656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Catalyseur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Acide</a:t>
                          </a:r>
                          <a:r>
                            <a:rPr lang="fr-FR" baseline="0" dirty="0" smtClean="0"/>
                            <a:t> sulfurique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-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5880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Produits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Acide éthanoïque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Chlorure d’hydrogène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1083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Autres remarques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20 minutes à 65°C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10</a:t>
                          </a:r>
                          <a:r>
                            <a:rPr lang="fr-FR" baseline="0" dirty="0" smtClean="0"/>
                            <a:t> minutes à </a:t>
                          </a:r>
                          <a:r>
                            <a:rPr lang="fr-FR" dirty="0" smtClean="0"/>
                            <a:t>0°C – verrerie</a:t>
                          </a:r>
                          <a:r>
                            <a:rPr lang="fr-FR" baseline="0" dirty="0" smtClean="0"/>
                            <a:t> sèche – Eviter le contact avec l’air par circulation d’un gaz inerte ‘diazote par exemple)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Espace réservé du contenu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61016406"/>
                  </p:ext>
                </p:extLst>
              </p:nvPr>
            </p:nvGraphicFramePr>
            <p:xfrm>
              <a:off x="1097281" y="1782976"/>
              <a:ext cx="10058400" cy="446769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82091"/>
                    <a:gridCol w="4203565"/>
                    <a:gridCol w="4372744"/>
                  </a:tblGrid>
                  <a:tr h="433333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Synthèse</a:t>
                          </a:r>
                          <a:r>
                            <a:rPr lang="fr-FR" baseline="0" dirty="0" smtClean="0"/>
                            <a:t> de l’aspirine n°1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Synthèse de l’aspirine n°2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1083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Réactifs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5507" t="-40449" r="-104638" b="-273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223" t="-40449" r="-557" b="-273596"/>
                          </a:stretch>
                        </a:blipFill>
                      </a:tcPr>
                    </a:tc>
                  </a:tr>
                  <a:tr h="622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Solvant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-</a:t>
                          </a:r>
                          <a:endParaRPr lang="fr-FR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223" t="-245098" r="-557" b="-377451"/>
                          </a:stretch>
                        </a:blipFill>
                      </a:tcPr>
                    </a:tc>
                  </a:tr>
                  <a:tr h="656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Catalyseur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Acide</a:t>
                          </a:r>
                          <a:r>
                            <a:rPr lang="fr-FR" baseline="0" dirty="0" smtClean="0"/>
                            <a:t> sulfurique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-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5880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Produits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Acide éthanoïque</a:t>
                          </a:r>
                          <a:endParaRPr lang="fr-FR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Chlorure d’hydrogène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1083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Autres remarques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20 minutes à 65°C</a:t>
                          </a:r>
                          <a:endParaRPr lang="fr-FR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10</a:t>
                          </a:r>
                          <a:r>
                            <a:rPr lang="fr-FR" baseline="0" dirty="0" smtClean="0"/>
                            <a:t> minutes à </a:t>
                          </a:r>
                          <a:r>
                            <a:rPr lang="fr-FR" dirty="0" smtClean="0"/>
                            <a:t>0°C – verrerie</a:t>
                          </a:r>
                          <a:r>
                            <a:rPr lang="fr-FR" baseline="0" dirty="0" smtClean="0"/>
                            <a:t> sèche – Eviter le contact avec l’air par circulation d’un gaz inerte ‘diazote par exemple)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Différentes espèces engagées dans une synthèse organique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solidFill>
                  <a:schemeClr val="accent2"/>
                </a:solidFill>
              </a:rPr>
              <a:t>I. Optimisation d’une synthèse organique</a:t>
            </a:r>
            <a:r>
              <a:rPr lang="fr-FR" b="1" dirty="0" smtClean="0">
                <a:solidFill>
                  <a:schemeClr val="accent2"/>
                </a:solidFill>
              </a:rPr>
              <a:t/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</a:t>
            </a:r>
            <a:r>
              <a:rPr lang="fr-FR" sz="3200" b="1" dirty="0" smtClean="0">
                <a:solidFill>
                  <a:srgbClr val="00B050"/>
                </a:solidFill>
              </a:rPr>
              <a:t>Rôle des espèces utilisée dans une synthèse organique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8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II. Sélectivité en chimie organique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Application à la synthèse peptidique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Sélectivité dans la synthèse peptidique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20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2756848" y="5254388"/>
            <a:ext cx="4380931" cy="1009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994849" y="1816920"/>
            <a:ext cx="3464256" cy="504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8525942" y="5059612"/>
            <a:ext cx="3464256" cy="504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" r="4606"/>
          <a:stretch/>
        </p:blipFill>
        <p:spPr>
          <a:xfrm rot="16200000">
            <a:off x="3895592" y="761052"/>
            <a:ext cx="4461775" cy="651286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1073" r="77013"/>
          <a:stretch/>
        </p:blipFill>
        <p:spPr>
          <a:xfrm rot="16200000">
            <a:off x="5303519" y="472751"/>
            <a:ext cx="1645919" cy="99212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98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Espace réservé du contenu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13392429"/>
                  </p:ext>
                </p:extLst>
              </p:nvPr>
            </p:nvGraphicFramePr>
            <p:xfrm>
              <a:off x="232010" y="1797268"/>
              <a:ext cx="11855665" cy="442611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41713"/>
                    <a:gridCol w="5308508"/>
                    <a:gridCol w="5105444"/>
                  </a:tblGrid>
                  <a:tr h="437762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Synthèse</a:t>
                          </a:r>
                          <a:r>
                            <a:rPr lang="fr-FR" baseline="0" dirty="0" smtClean="0"/>
                            <a:t> de l’aspirine n°1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Synthèse de l’aspirine n°2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98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Réactifs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      Acide salicylique (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r>
                            <a:rPr lang="fr-FR" dirty="0" smtClean="0"/>
                            <a:t>)                    Anhydride</a:t>
                          </a:r>
                        </a:p>
                        <a:p>
                          <a:r>
                            <a:rPr lang="fr-FR" dirty="0" smtClean="0"/>
                            <a:t>                                                         éthanoïque (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fr-FR" i="1" dirty="0" err="1" smtClean="0">
                                  <a:latin typeface="Cambria Math" panose="02040503050406030204" pitchFamily="18" charset="0"/>
                                </a:rPr>
                                <m:t>𝑚𝐿</m:t>
                              </m:r>
                            </m:oMath>
                          </a14:m>
                          <a:r>
                            <a:rPr lang="fr-FR" dirty="0" smtClean="0"/>
                            <a:t>)</a:t>
                          </a:r>
                        </a:p>
                        <a:p>
                          <a:endParaRPr lang="fr-FR" dirty="0" smtClean="0"/>
                        </a:p>
                        <a:p>
                          <a:endParaRPr lang="fr-FR" dirty="0" smtClean="0"/>
                        </a:p>
                        <a:p>
                          <a:endParaRPr lang="fr-FR" dirty="0" smtClean="0"/>
                        </a:p>
                        <a:p>
                          <a:endParaRPr lang="fr-FR" dirty="0" smtClean="0"/>
                        </a:p>
                        <a:p>
                          <a:endParaRPr lang="fr-FR" dirty="0" smtClean="0"/>
                        </a:p>
                        <a:p>
                          <a:r>
                            <a:rPr lang="fr-FR" dirty="0" smtClean="0"/>
                            <a:t>         Acide</a:t>
                          </a:r>
                          <a:r>
                            <a:rPr lang="fr-FR" baseline="0" dirty="0" smtClean="0"/>
                            <a:t> sulfurique</a:t>
                          </a:r>
                        </a:p>
                        <a:p>
                          <a:r>
                            <a:rPr lang="fr-FR" baseline="0" dirty="0" smtClean="0"/>
                            <a:t>   concentrée (4 gouttes)</a:t>
                          </a:r>
                          <a:endParaRPr lang="fr-F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         Acide salicylique (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r>
                            <a:rPr lang="fr-FR" dirty="0" smtClean="0"/>
                            <a:t>)      </a:t>
                          </a:r>
                          <a:r>
                            <a:rPr lang="fr-FR" baseline="0" dirty="0" smtClean="0"/>
                            <a:t> </a:t>
                          </a:r>
                          <a:r>
                            <a:rPr lang="fr-FR" dirty="0" smtClean="0"/>
                            <a:t>         Chlorure</a:t>
                          </a:r>
                        </a:p>
                        <a:p>
                          <a:r>
                            <a:rPr lang="fr-FR" dirty="0" smtClean="0"/>
                            <a:t>                                                           d’acétyle (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r>
                            <a:rPr lang="fr-FR" dirty="0" smtClean="0"/>
                            <a:t>)</a:t>
                          </a:r>
                        </a:p>
                        <a:p>
                          <a:endParaRPr lang="fr-FR" dirty="0" smtClean="0"/>
                        </a:p>
                        <a:p>
                          <a:endParaRPr lang="fr-FR" dirty="0" smtClean="0"/>
                        </a:p>
                        <a:p>
                          <a:endParaRPr lang="fr-FR" dirty="0" smtClean="0"/>
                        </a:p>
                        <a:p>
                          <a:endParaRPr lang="fr-FR" dirty="0" smtClean="0"/>
                        </a:p>
                        <a:p>
                          <a:endParaRPr lang="fr-FR" dirty="0" smtClean="0"/>
                        </a:p>
                        <a:p>
                          <a:endParaRPr lang="fr-FR" dirty="0" smtClean="0"/>
                        </a:p>
                        <a:p>
                          <a:endParaRPr lang="fr-FR" dirty="0" smtClean="0"/>
                        </a:p>
                        <a:p>
                          <a:r>
                            <a:rPr lang="fr-FR" dirty="0" smtClean="0"/>
                            <a:t>         </a:t>
                          </a:r>
                          <a:r>
                            <a:rPr lang="fr-FR" dirty="0" err="1" smtClean="0"/>
                            <a:t>Triéthylamine</a:t>
                          </a:r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Espace réservé du contenu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13392429"/>
                  </p:ext>
                </p:extLst>
              </p:nvPr>
            </p:nvGraphicFramePr>
            <p:xfrm>
              <a:off x="232010" y="1797268"/>
              <a:ext cx="11855665" cy="442611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41713"/>
                    <a:gridCol w="5308508"/>
                    <a:gridCol w="5105444"/>
                  </a:tblGrid>
                  <a:tr h="437762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Synthèse</a:t>
                          </a:r>
                          <a:r>
                            <a:rPr lang="fr-FR" baseline="0" dirty="0" smtClean="0"/>
                            <a:t> de l’aspirine n°1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Synthèse de l’aspirine n°2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98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Réactifs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7356" t="-11145" r="-96897" b="-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220" t="-11145" r="-597" b="-3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Dangerosité des réactifs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solidFill>
                  <a:schemeClr val="accent2"/>
                </a:solidFill>
              </a:rPr>
              <a:t>I. Optimisation d’une synthèse organique</a:t>
            </a:r>
            <a:r>
              <a:rPr lang="fr-FR" b="1" dirty="0" smtClean="0">
                <a:solidFill>
                  <a:schemeClr val="accent2"/>
                </a:solidFill>
              </a:rPr>
              <a:t/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</a:t>
            </a:r>
            <a:r>
              <a:rPr lang="fr-FR" sz="3200" b="1" dirty="0">
                <a:solidFill>
                  <a:srgbClr val="00B050"/>
                </a:solidFill>
              </a:rPr>
              <a:t>Rôle des espèces utilisée dans une synthèse organique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2" t="3522" r="34324" b="1997"/>
          <a:stretch/>
        </p:blipFill>
        <p:spPr>
          <a:xfrm rot="16200000">
            <a:off x="2445991" y="2194738"/>
            <a:ext cx="1150753" cy="25722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2" t="3967" r="25337" b="2800"/>
          <a:stretch/>
        </p:blipFill>
        <p:spPr>
          <a:xfrm rot="16200000">
            <a:off x="4747117" y="2523844"/>
            <a:ext cx="1764657" cy="252796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" t="20574" r="3519" b="12242"/>
          <a:stretch/>
        </p:blipFill>
        <p:spPr>
          <a:xfrm>
            <a:off x="1735229" y="4762518"/>
            <a:ext cx="2572276" cy="138273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0" t="3232" r="33731" b="1509"/>
          <a:stretch/>
        </p:blipFill>
        <p:spPr>
          <a:xfrm rot="16200000">
            <a:off x="7724557" y="2218508"/>
            <a:ext cx="1157529" cy="257227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6" t="28094" r="3761" b="9507"/>
          <a:stretch/>
        </p:blipFill>
        <p:spPr>
          <a:xfrm>
            <a:off x="9643031" y="2924190"/>
            <a:ext cx="2380871" cy="1436734"/>
          </a:xfrm>
          <a:prstGeom prst="rect">
            <a:avLst/>
          </a:prstGeom>
        </p:spPr>
      </p:pic>
      <p:pic>
        <p:nvPicPr>
          <p:cNvPr id="13" name="Picture 115" descr="Image associÃ©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370" y="5135197"/>
            <a:ext cx="792602" cy="79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7" descr="Image associÃ©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208" y="5140745"/>
            <a:ext cx="792602" cy="79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32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4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solidFill>
                  <a:schemeClr val="accent2"/>
                </a:solidFill>
              </a:rPr>
              <a:t>I. Optimisation d’une synthèse organique</a:t>
            </a:r>
            <a:r>
              <a:rPr lang="fr-FR" b="1" dirty="0" smtClean="0">
                <a:solidFill>
                  <a:schemeClr val="accent2"/>
                </a:solidFill>
              </a:rPr>
              <a:t/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Avant la synthèse : comparaison des protocoles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198647" y="1897453"/>
            <a:ext cx="11855665" cy="4003031"/>
            <a:chOff x="232010" y="1797268"/>
            <a:chExt cx="11855665" cy="4003031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Espace réservé du contenu 6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057289105"/>
                    </p:ext>
                  </p:extLst>
                </p:nvPr>
              </p:nvGraphicFramePr>
              <p:xfrm>
                <a:off x="232010" y="1797268"/>
                <a:ext cx="11855665" cy="4003031"/>
              </p:xfrm>
              <a:graphic>
                <a:graphicData uri="http://schemas.openxmlformats.org/drawingml/2006/table">
                  <a:tbl>
                    <a:tblPr firstRow="1" firstCol="1" bandRow="1">
                      <a:tableStyleId>{5C22544A-7EE6-4342-B048-85BDC9FD1C3A}</a:tableStyleId>
                    </a:tblPr>
                    <a:tblGrid>
                      <a:gridCol w="1441713"/>
                      <a:gridCol w="5308508"/>
                      <a:gridCol w="5105444"/>
                    </a:tblGrid>
                    <a:tr h="437762">
                      <a:tc>
                        <a:txBody>
                          <a:bodyPr/>
                          <a:lstStyle/>
                          <a:p>
                            <a:pPr algn="ctr"/>
                            <a:endParaRPr lang="fr-FR" dirty="0"/>
                          </a:p>
                        </a:txBody>
                        <a:tcPr anchor="ctr"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r-FR" dirty="0" smtClean="0"/>
                              <a:t>Synthèse</a:t>
                            </a:r>
                            <a:r>
                              <a:rPr lang="fr-FR" baseline="0" dirty="0" smtClean="0"/>
                              <a:t> de l’aspirine n°1</a:t>
                            </a:r>
                            <a:endParaRPr lang="fr-FR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r-FR" dirty="0" smtClean="0"/>
                              <a:t>Synthèse de l’aspirine n°2</a:t>
                            </a:r>
                            <a:endParaRPr lang="fr-FR" dirty="0"/>
                          </a:p>
                        </a:txBody>
                        <a:tcPr anchor="ctr"/>
                      </a:tc>
                    </a:tr>
                    <a:tr h="1395274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r-FR" dirty="0" smtClean="0"/>
                              <a:t>Solvant</a:t>
                            </a:r>
                            <a:endParaRPr lang="fr-FR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r>
                              <a:rPr lang="fr-FR" dirty="0" smtClean="0"/>
                              <a:t>Aucun solvant</a:t>
                            </a:r>
                            <a:endParaRPr lang="fr-FR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14:m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85 </m:t>
                                </m:r>
                              </m:oMath>
                            </a14:m>
                            <a:r>
                              <a:rPr lang="fr-FR" dirty="0" err="1" smtClean="0"/>
                              <a:t>mL</a:t>
                            </a:r>
                            <a:r>
                              <a:rPr lang="fr-FR" dirty="0" smtClean="0"/>
                              <a:t> de Dichlorométhane</a:t>
                            </a:r>
                            <a:endParaRPr lang="fr-FR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endParaRPr>
                          </a:p>
                          <a:p>
                            <a:r>
                              <a:rPr lang="fr-FR" sz="1800" b="0" i="1" kern="1200" dirty="0" smtClean="0">
                                <a:solidFill>
                                  <a:schemeClr val="dk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a:t>Susceptible de provoquer le cancer</a:t>
                            </a:r>
                            <a:endParaRPr lang="fr-FR" sz="1800" i="1" baseline="0" dirty="0" smtClean="0"/>
                          </a:p>
                          <a:p>
                            <a:endParaRPr lang="fr-FR" dirty="0"/>
                          </a:p>
                        </a:txBody>
                        <a:tcPr/>
                      </a:tc>
                    </a:tr>
                    <a:tr h="216999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r-FR" dirty="0" smtClean="0"/>
                              <a:t>Sous produits</a:t>
                            </a:r>
                            <a:endParaRPr lang="fr-FR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endParaRPr lang="fr-FR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fr-FR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Espace réservé du contenu 6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057289105"/>
                    </p:ext>
                  </p:extLst>
                </p:nvPr>
              </p:nvGraphicFramePr>
              <p:xfrm>
                <a:off x="232010" y="1797268"/>
                <a:ext cx="11855665" cy="4003031"/>
              </p:xfrm>
              <a:graphic>
                <a:graphicData uri="http://schemas.openxmlformats.org/drawingml/2006/table">
                  <a:tbl>
                    <a:tblPr firstRow="1" firstCol="1" bandRow="1">
                      <a:tableStyleId>{5C22544A-7EE6-4342-B048-85BDC9FD1C3A}</a:tableStyleId>
                    </a:tblPr>
                    <a:tblGrid>
                      <a:gridCol w="1441713"/>
                      <a:gridCol w="5308508"/>
                      <a:gridCol w="5105444"/>
                    </a:tblGrid>
                    <a:tr h="437762">
                      <a:tc>
                        <a:txBody>
                          <a:bodyPr/>
                          <a:lstStyle/>
                          <a:p>
                            <a:pPr algn="ctr"/>
                            <a:endParaRPr lang="fr-FR" dirty="0"/>
                          </a:p>
                        </a:txBody>
                        <a:tcPr anchor="ctr"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r-FR" dirty="0" smtClean="0"/>
                              <a:t>Synthèse</a:t>
                            </a:r>
                            <a:r>
                              <a:rPr lang="fr-FR" baseline="0" dirty="0" smtClean="0"/>
                              <a:t> de l’aspirine n°1</a:t>
                            </a:r>
                            <a:endParaRPr lang="fr-FR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r-FR" dirty="0" smtClean="0"/>
                              <a:t>Synthèse de l’aspirine n°2</a:t>
                            </a:r>
                            <a:endParaRPr lang="fr-FR" dirty="0"/>
                          </a:p>
                        </a:txBody>
                        <a:tcPr anchor="ctr"/>
                      </a:tc>
                    </a:tr>
                    <a:tr h="1395274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r-FR" dirty="0" smtClean="0"/>
                              <a:t>Solvant</a:t>
                            </a:r>
                            <a:endParaRPr lang="fr-FR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r>
                              <a:rPr lang="fr-FR" dirty="0" smtClean="0"/>
                              <a:t>Aucun solvant</a:t>
                            </a:r>
                            <a:endParaRPr lang="fr-FR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fr-FR"/>
                          </a:p>
                        </a:txBody>
                        <a:tcPr>
                          <a:blipFill rotWithShape="0">
                            <a:blip r:embed="rId2"/>
                            <a:stretch>
                              <a:fillRect l="-132339" t="-31878" r="-477" b="-156769"/>
                            </a:stretch>
                          </a:blipFill>
                        </a:tcPr>
                      </a:tc>
                    </a:tr>
                    <a:tr h="216999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r-FR" dirty="0" smtClean="0"/>
                              <a:t>Sous produits</a:t>
                            </a:r>
                            <a:endParaRPr lang="fr-FR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endParaRPr lang="fr-FR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fr-FR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56470" y="2321425"/>
              <a:ext cx="1198275" cy="1203624"/>
            </a:xfrm>
            <a:prstGeom prst="rect">
              <a:avLst/>
            </a:prstGeom>
          </p:spPr>
        </p:pic>
        <p:pic>
          <p:nvPicPr>
            <p:cNvPr id="10" name="Picture 115" descr="Image associÃ©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1297" y="3673869"/>
              <a:ext cx="997200" cy="99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17" descr="Image associÃ©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4425" y="4730977"/>
              <a:ext cx="998082" cy="998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17" descr="Image associÃ©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208" y="3673869"/>
              <a:ext cx="998081" cy="998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50694" y="3673869"/>
              <a:ext cx="1002477" cy="1002477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003604" y="4731858"/>
              <a:ext cx="1001584" cy="1001584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7019950" y="3979116"/>
              <a:ext cx="387887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fr-FR" dirty="0"/>
                <a:t>Chlorure d’hydrogène :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fr-FR" i="1" dirty="0"/>
                <a:t>Nocif en cas </a:t>
              </a:r>
              <a:r>
                <a:rPr lang="fr-FR" i="1" dirty="0" smtClean="0"/>
                <a:t>d’ingestion.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fr-FR" i="1" dirty="0" smtClean="0">
                  <a:solidFill>
                    <a:schemeClr val="dk1"/>
                  </a:solidFill>
                </a:rPr>
                <a:t>Toxique </a:t>
              </a:r>
              <a:r>
                <a:rPr lang="fr-FR" i="1" dirty="0">
                  <a:solidFill>
                    <a:schemeClr val="dk1"/>
                  </a:solidFill>
                </a:rPr>
                <a:t>par </a:t>
              </a:r>
              <a:r>
                <a:rPr lang="fr-FR" i="1" dirty="0" smtClean="0">
                  <a:solidFill>
                    <a:schemeClr val="dk1"/>
                  </a:solidFill>
                </a:rPr>
                <a:t>inhalation.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fr-FR" i="1" dirty="0" smtClean="0">
                  <a:solidFill>
                    <a:schemeClr val="dk1"/>
                  </a:solidFill>
                </a:rPr>
                <a:t>Provoque </a:t>
              </a:r>
              <a:r>
                <a:rPr lang="fr-FR" i="1" dirty="0">
                  <a:solidFill>
                    <a:schemeClr val="dk1"/>
                  </a:solidFill>
                </a:rPr>
                <a:t>des brûlures de </a:t>
              </a:r>
              <a:r>
                <a:rPr lang="fr-FR" i="1" dirty="0" smtClean="0">
                  <a:solidFill>
                    <a:schemeClr val="dk1"/>
                  </a:solidFill>
                </a:rPr>
                <a:t> la </a:t>
              </a:r>
              <a:r>
                <a:rPr lang="fr-FR" i="1" dirty="0">
                  <a:solidFill>
                    <a:schemeClr val="dk1"/>
                  </a:solidFill>
                </a:rPr>
                <a:t>peau et des lésions </a:t>
              </a:r>
              <a:r>
                <a:rPr lang="fr-FR" i="1" dirty="0" smtClean="0">
                  <a:solidFill>
                    <a:schemeClr val="dk1"/>
                  </a:solidFill>
                </a:rPr>
                <a:t> oculaires graves.</a:t>
              </a:r>
              <a:endParaRPr lang="fr-FR" i="1" dirty="0"/>
            </a:p>
            <a:p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1778404" y="3979116"/>
              <a:ext cx="405811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Acide éthanoïque 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i="1" dirty="0"/>
                <a:t>Liquide et vapeurs </a:t>
              </a:r>
              <a:r>
                <a:rPr lang="fr-FR" i="1" dirty="0" smtClean="0"/>
                <a:t>inflammables.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i="1" dirty="0" smtClean="0"/>
                <a:t>Provoque </a:t>
              </a:r>
              <a:r>
                <a:rPr lang="fr-FR" i="1" dirty="0"/>
                <a:t>des brûlures de la </a:t>
              </a:r>
              <a:r>
                <a:rPr lang="fr-FR" i="1" dirty="0" smtClean="0"/>
                <a:t>peau </a:t>
              </a:r>
              <a:r>
                <a:rPr lang="fr-FR" i="1" dirty="0"/>
                <a:t>e</a:t>
              </a:r>
              <a:r>
                <a:rPr lang="fr-FR" i="1" dirty="0" smtClean="0"/>
                <a:t>t </a:t>
              </a:r>
              <a:r>
                <a:rPr lang="fr-FR" i="1" dirty="0"/>
                <a:t>des lésions oculaires </a:t>
              </a:r>
              <a:r>
                <a:rPr lang="fr-FR" i="1" dirty="0" smtClean="0"/>
                <a:t>graves.</a:t>
              </a:r>
              <a:endParaRPr lang="fr-FR" i="1" dirty="0"/>
            </a:p>
            <a:p>
              <a:endParaRPr lang="fr-FR" dirty="0"/>
            </a:p>
          </p:txBody>
        </p:sp>
      </p:grpSp>
      <p:sp>
        <p:nvSpPr>
          <p:cNvPr id="19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Choix du solvant, comparaison des sous-produits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02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5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Espace réservé du contenu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78713753"/>
                  </p:ext>
                </p:extLst>
              </p:nvPr>
            </p:nvGraphicFramePr>
            <p:xfrm>
              <a:off x="232010" y="1965275"/>
              <a:ext cx="11855665" cy="405978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41713"/>
                    <a:gridCol w="5308508"/>
                    <a:gridCol w="5105444"/>
                  </a:tblGrid>
                  <a:tr h="405951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Synthèse</a:t>
                          </a:r>
                          <a:r>
                            <a:rPr lang="fr-FR" baseline="0" dirty="0" smtClean="0"/>
                            <a:t> de l’aspirine n°1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Synthèse de l’aspirine n°2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12179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Type de montage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dirty="0" smtClean="0"/>
                            <a:t>Montage à reflux à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65</m:t>
                              </m:r>
                            </m:oMath>
                          </a14:m>
                          <a:r>
                            <a:rPr lang="fr-FR" dirty="0" smtClean="0"/>
                            <a:t>°C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1800" baseline="0" dirty="0" smtClean="0"/>
                            <a:t>Verrerie sèche et circulation d’azote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1800" baseline="0" dirty="0" smtClean="0"/>
                            <a:t>Température maintenue à 0 °C</a:t>
                          </a:r>
                        </a:p>
                        <a:p>
                          <a:endParaRPr lang="fr-FR" dirty="0"/>
                        </a:p>
                      </a:txBody>
                      <a:tcPr/>
                    </a:tc>
                  </a:tr>
                  <a:tr h="12179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Durée de la réaction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dirty="0" smtClean="0"/>
                            <a:t>De l’ordre de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oMath>
                          </a14:m>
                          <a:r>
                            <a:rPr lang="fr-FR" dirty="0" smtClean="0"/>
                            <a:t> min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dirty="0" smtClean="0"/>
                            <a:t>De l’ordre de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oMath>
                          </a14:m>
                          <a:r>
                            <a:rPr lang="fr-FR" dirty="0" smtClean="0"/>
                            <a:t> min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12179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Coût des</a:t>
                          </a:r>
                          <a:r>
                            <a:rPr lang="fr-FR" baseline="0" dirty="0" smtClean="0"/>
                            <a:t> réactifs 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dirty="0" smtClean="0"/>
                            <a:t>Environ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1€</m:t>
                              </m:r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dirty="0" smtClean="0"/>
                            <a:t>Environ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1,50€</m:t>
                              </m:r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Espace réservé du contenu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78713753"/>
                  </p:ext>
                </p:extLst>
              </p:nvPr>
            </p:nvGraphicFramePr>
            <p:xfrm>
              <a:off x="232010" y="1965275"/>
              <a:ext cx="11855665" cy="405978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41713"/>
                    <a:gridCol w="5308508"/>
                    <a:gridCol w="5105444"/>
                  </a:tblGrid>
                  <a:tr h="405951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Synthèse</a:t>
                          </a:r>
                          <a:r>
                            <a:rPr lang="fr-FR" baseline="0" dirty="0" smtClean="0"/>
                            <a:t> de l’aspirine n°1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Synthèse de l’aspirine n°2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12179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Type de montage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7356" t="-34500" r="-96897" b="-2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1800" baseline="0" dirty="0" smtClean="0"/>
                            <a:t>Verrerie sèche et circulation d’azote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1800" baseline="0" dirty="0" smtClean="0"/>
                            <a:t>Température maintenue à 0 °C</a:t>
                          </a:r>
                        </a:p>
                        <a:p>
                          <a:endParaRPr lang="fr-FR" dirty="0"/>
                        </a:p>
                      </a:txBody>
                      <a:tcPr/>
                    </a:tc>
                  </a:tr>
                  <a:tr h="12179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Durée de la réaction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7356" t="-134500" r="-96897" b="-1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220" t="-134500" r="-597" b="-101000"/>
                          </a:stretch>
                        </a:blipFill>
                      </a:tcPr>
                    </a:tc>
                  </a:tr>
                  <a:tr h="12179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Coût des</a:t>
                          </a:r>
                          <a:r>
                            <a:rPr lang="fr-FR" baseline="0" dirty="0" smtClean="0"/>
                            <a:t> réactifs 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7356" t="-234500" r="-96897" b="-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220" t="-234500" r="-597" b="-1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solidFill>
                  <a:schemeClr val="accent2"/>
                </a:solidFill>
              </a:rPr>
              <a:t>I. Optimisation d’une synthèse organique</a:t>
            </a:r>
            <a:r>
              <a:rPr lang="fr-FR" b="1" dirty="0" smtClean="0">
                <a:solidFill>
                  <a:schemeClr val="accent2"/>
                </a:solidFill>
              </a:rPr>
              <a:t/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Avant la synthèse : comparaison des protocoles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Données supplémentaires sur le protocole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6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6</a:t>
            </a:fld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" r="754"/>
          <a:stretch/>
        </p:blipFill>
        <p:spPr>
          <a:xfrm rot="16200000">
            <a:off x="4541163" y="-410947"/>
            <a:ext cx="3170633" cy="9019038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solidFill>
                  <a:schemeClr val="accent2"/>
                </a:solidFill>
              </a:rPr>
              <a:t>I. Optimisation d’une synthèse organique</a:t>
            </a:r>
            <a:r>
              <a:rPr lang="fr-FR" b="1" dirty="0" smtClean="0">
                <a:solidFill>
                  <a:schemeClr val="accent2"/>
                </a:solidFill>
              </a:rPr>
              <a:t/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Avant la synthèse : comparaison des protocoles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97280" y="1925252"/>
            <a:ext cx="3614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smtClean="0"/>
              <a:t>Protocole choisi : protocole n°1</a:t>
            </a:r>
            <a:endParaRPr lang="fr-FR" sz="2000" u="sng" dirty="0"/>
          </a:p>
        </p:txBody>
      </p:sp>
      <p:sp>
        <p:nvSpPr>
          <p:cNvPr id="8" name="Rectangle 7"/>
          <p:cNvSpPr/>
          <p:nvPr/>
        </p:nvSpPr>
        <p:spPr>
          <a:xfrm>
            <a:off x="2197100" y="2325362"/>
            <a:ext cx="596900" cy="494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33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45" t="1348" r="3252" b="2559"/>
          <a:stretch/>
        </p:blipFill>
        <p:spPr>
          <a:xfrm>
            <a:off x="4841347" y="1800860"/>
            <a:ext cx="4201444" cy="445326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7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solidFill>
                  <a:schemeClr val="accent2"/>
                </a:solidFill>
              </a:rPr>
              <a:t>I. Optimisation d’une synthèse organique</a:t>
            </a:r>
            <a:r>
              <a:rPr lang="fr-FR" b="1" dirty="0" smtClean="0">
                <a:solidFill>
                  <a:schemeClr val="accent2"/>
                </a:solidFill>
              </a:rPr>
              <a:t/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Pendant la synthèse - Traitement</a:t>
            </a:r>
            <a:endParaRPr lang="fr-FR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609600" y="4027492"/>
                <a:ext cx="30074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Acide salicylique (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dirty="0" smtClean="0"/>
                  <a:t>)</a:t>
                </a:r>
              </a:p>
              <a:p>
                <a:r>
                  <a:rPr lang="fr-FR" dirty="0" smtClean="0"/>
                  <a:t>Anhydride éthanoïque (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𝑚𝐿</m:t>
                    </m:r>
                  </m:oMath>
                </a14:m>
                <a:r>
                  <a:rPr lang="fr-FR" dirty="0" smtClean="0"/>
                  <a:t>)</a:t>
                </a:r>
              </a:p>
              <a:p>
                <a:r>
                  <a:rPr lang="fr-FR" dirty="0" smtClean="0"/>
                  <a:t>Acide sulfurique (4 gouttes)</a:t>
                </a:r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027492"/>
                <a:ext cx="3007476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623" t="-3974" b="-99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/>
          <p:cNvCxnSpPr/>
          <p:nvPr/>
        </p:nvCxnSpPr>
        <p:spPr>
          <a:xfrm>
            <a:off x="3437917" y="4489157"/>
            <a:ext cx="3122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ccolade ouvrante 8"/>
          <p:cNvSpPr/>
          <p:nvPr/>
        </p:nvSpPr>
        <p:spPr>
          <a:xfrm>
            <a:off x="503338" y="3919249"/>
            <a:ext cx="212524" cy="1120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8832098" y="4690990"/>
            <a:ext cx="2380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+ agitation magnétique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69052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8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solidFill>
                  <a:schemeClr val="accent2"/>
                </a:solidFill>
              </a:rPr>
              <a:t>I. Optimisation d’une synthèse organique</a:t>
            </a:r>
            <a:r>
              <a:rPr lang="fr-FR" b="1" dirty="0" smtClean="0">
                <a:solidFill>
                  <a:schemeClr val="accent2"/>
                </a:solidFill>
              </a:rPr>
              <a:t/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Pendant la synthèse - Traitement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10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Isolement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3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658949"/>
              </p:ext>
            </p:extLst>
          </p:nvPr>
        </p:nvGraphicFramePr>
        <p:xfrm>
          <a:off x="257942" y="1755680"/>
          <a:ext cx="11737075" cy="452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5965"/>
                <a:gridCol w="7861110"/>
              </a:tblGrid>
              <a:tr h="38675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Pour un solide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Pour un liquide</a:t>
                      </a:r>
                      <a:endParaRPr lang="fr-FR" dirty="0"/>
                    </a:p>
                  </a:txBody>
                  <a:tcPr/>
                </a:tc>
              </a:tr>
              <a:tr h="4135533">
                <a:tc>
                  <a:txBody>
                    <a:bodyPr/>
                    <a:lstStyle/>
                    <a:p>
                      <a:r>
                        <a:rPr lang="fr-FR" u="sng" dirty="0" smtClean="0"/>
                        <a:t>Essorage</a:t>
                      </a:r>
                      <a:r>
                        <a:rPr lang="fr-FR" baseline="0" dirty="0" smtClean="0"/>
                        <a:t> 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Par gravité (papier filtre plissé)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Sous vide (entonnoir Büchner + filtre, ou entonnoir en verre fritté)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sng" dirty="0" smtClean="0"/>
                        <a:t>Filtration,</a:t>
                      </a:r>
                      <a:r>
                        <a:rPr lang="fr-FR" dirty="0" smtClean="0"/>
                        <a:t> pour</a:t>
                      </a:r>
                      <a:r>
                        <a:rPr lang="fr-FR" baseline="0" dirty="0" smtClean="0"/>
                        <a:t> séparer le liquide d’intérêt d’un solide.</a:t>
                      </a:r>
                      <a:endParaRPr lang="fr-FR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sng" dirty="0" smtClean="0"/>
                        <a:t>Extraction liquide-liquide,</a:t>
                      </a:r>
                      <a:r>
                        <a:rPr lang="fr-FR" u="sng" baseline="0" dirty="0" smtClean="0"/>
                        <a:t> </a:t>
                      </a:r>
                      <a:r>
                        <a:rPr lang="fr-FR" baseline="0" dirty="0" smtClean="0"/>
                        <a:t>pour séparer le liquide d’intérêt d’un autre liquide non miscible.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Espace réservé du contenu 7">
            <a:extLst>
              <a:ext uri="{FF2B5EF4-FFF2-40B4-BE49-F238E27FC236}">
                <a16:creationId xmlns:a16="http://schemas.microsoft.com/office/drawing/2014/main" xmlns="" id="{95091B06-FEBB-4A54-A215-7A45C39F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22" y="3088518"/>
            <a:ext cx="7668272" cy="3107565"/>
          </a:xfrm>
          <a:prstGeom prst="rect">
            <a:avLst/>
          </a:prstGeom>
        </p:spPr>
      </p:pic>
      <p:pic>
        <p:nvPicPr>
          <p:cNvPr id="12" name="Picture 6" descr="Image associÃ©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04"/>
          <a:stretch/>
        </p:blipFill>
        <p:spPr bwMode="auto">
          <a:xfrm>
            <a:off x="1201003" y="3232764"/>
            <a:ext cx="1842447" cy="303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2601833" y="4967785"/>
            <a:ext cx="1050878" cy="3684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vide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1145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9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solidFill>
                  <a:schemeClr val="accent2"/>
                </a:solidFill>
              </a:rPr>
              <a:t>I. Optimisation d’une synthèse organique</a:t>
            </a:r>
            <a:r>
              <a:rPr lang="fr-FR" b="1" dirty="0" smtClean="0">
                <a:solidFill>
                  <a:schemeClr val="accent2"/>
                </a:solidFill>
              </a:rPr>
              <a:t/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Pendant la synthèse - Traitement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10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Purification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3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954506"/>
              </p:ext>
            </p:extLst>
          </p:nvPr>
        </p:nvGraphicFramePr>
        <p:xfrm>
          <a:off x="257942" y="1755680"/>
          <a:ext cx="11737075" cy="452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5965"/>
                <a:gridCol w="7861110"/>
              </a:tblGrid>
              <a:tr h="38675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Pour un solide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Pour un liquide</a:t>
                      </a:r>
                      <a:endParaRPr lang="fr-FR" dirty="0"/>
                    </a:p>
                  </a:txBody>
                  <a:tcPr/>
                </a:tc>
              </a:tr>
              <a:tr h="413553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u="sng" dirty="0" smtClean="0"/>
                        <a:t>Recristallisation</a:t>
                      </a:r>
                      <a:endParaRPr lang="fr-FR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sng" dirty="0" smtClean="0"/>
                        <a:t>Distillation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u="sng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r="45358"/>
          <a:stretch/>
        </p:blipFill>
        <p:spPr>
          <a:xfrm>
            <a:off x="572410" y="2575749"/>
            <a:ext cx="3358931" cy="171856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2"/>
          <a:srcRect l="54523"/>
          <a:stretch/>
        </p:blipFill>
        <p:spPr>
          <a:xfrm>
            <a:off x="794256" y="4390066"/>
            <a:ext cx="2915241" cy="1792152"/>
          </a:xfrm>
          <a:prstGeom prst="rect">
            <a:avLst/>
          </a:prstGeom>
        </p:spPr>
      </p:pic>
      <p:pic>
        <p:nvPicPr>
          <p:cNvPr id="15" name="Espace réservé du contenu 7">
            <a:extLst>
              <a:ext uri="{FF2B5EF4-FFF2-40B4-BE49-F238E27FC236}">
                <a16:creationId xmlns:a16="http://schemas.microsoft.com/office/drawing/2014/main" xmlns="" id="{5AFBDB64-EF64-4883-B815-CA444CC87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17" y="2575749"/>
            <a:ext cx="4808837" cy="360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2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4681</TotalTime>
  <Words>662</Words>
  <Application>Microsoft Office PowerPoint</Application>
  <PresentationFormat>Grand écran</PresentationFormat>
  <Paragraphs>186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LC06 – Stratégies et sélectivités en synthèse organique</vt:lpstr>
      <vt:lpstr>I. Optimisation d’une synthèse organique  1. Rôle des espèces utilisée dans une synthèse organique</vt:lpstr>
      <vt:lpstr>I. Optimisation d’une synthèse organique  1. Rôle des espèces utilisée dans une synthèse organique</vt:lpstr>
      <vt:lpstr>I. Optimisation d’une synthèse organique  1. Avant la synthèse : comparaison des protocoles</vt:lpstr>
      <vt:lpstr>I. Optimisation d’une synthèse organique  1. Avant la synthèse : comparaison des protocoles</vt:lpstr>
      <vt:lpstr>I. Optimisation d’une synthèse organique  1. Avant la synthèse : comparaison des protocoles</vt:lpstr>
      <vt:lpstr>I. Optimisation d’une synthèse organique  2. Pendant la synthèse - Traitement</vt:lpstr>
      <vt:lpstr>I. Optimisation d’une synthèse organique  2. Pendant la synthèse - Traitement</vt:lpstr>
      <vt:lpstr>I. Optimisation d’une synthèse organique  2. Pendant la synthèse - Traitement</vt:lpstr>
      <vt:lpstr>I. Optimisation d’une synthèse organique  3. Après la synthèse – analyse du produit</vt:lpstr>
      <vt:lpstr>I. Optimisation d’une synthèse organique  3. Critère primordial d’optimisation : le rendement</vt:lpstr>
      <vt:lpstr>II. Sélectivité en chimie organique  1. Réactif chimio-sélectif et réaction sélective</vt:lpstr>
      <vt:lpstr>II. Sélectivité en chimie organique  2. Protection et dé-protection de groupes caractéristiques</vt:lpstr>
      <vt:lpstr>II. Sélectivité en chimie organique  2. Protection et dé-protection de groupes caractéristiques</vt:lpstr>
      <vt:lpstr>II. Sélectivité en chimie organique  2. Protection et dé-protection de groupes caractéristiques</vt:lpstr>
      <vt:lpstr>II. Sélectivité en chimie organique  2. Protection et dé-protection de groupes caractéristiques</vt:lpstr>
      <vt:lpstr>II. Sélectivité en chimie organique  2. Protection et dé-protection de groupes caractéristiques</vt:lpstr>
      <vt:lpstr>II. Sélectivité en chimie organique  3. Application à la synthèse peptidique</vt:lpstr>
      <vt:lpstr>II. Sélectivité en chimie organique  3. Application à la synthèse peptidique</vt:lpstr>
      <vt:lpstr>II. Sélectivité en chimie organique  3. Application à la synthèse peptidique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28</cp:revision>
  <cp:lastPrinted>2019-06-12T07:11:13Z</cp:lastPrinted>
  <dcterms:created xsi:type="dcterms:W3CDTF">2019-02-02T09:11:16Z</dcterms:created>
  <dcterms:modified xsi:type="dcterms:W3CDTF">2019-06-12T07:13:39Z</dcterms:modified>
</cp:coreProperties>
</file>