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fr-FR" dirty="0" smtClean="0"/>
              <a:t>LC07 - Dosages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</a:p>
          <a:p>
            <a:pPr marL="0" indent="0" algn="ctr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Espace réservé du contenu 102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4" y="1764656"/>
            <a:ext cx="8793994" cy="454061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Dosage par titrage direct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Titrage direct par </a:t>
            </a:r>
            <a:r>
              <a:rPr lang="fr-FR" sz="3200" b="1" dirty="0" err="1" smtClean="0">
                <a:solidFill>
                  <a:srgbClr val="00B050"/>
                </a:solidFill>
              </a:rPr>
              <a:t>pH-métrie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Montage pour le dosage par pH-métrique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606" y="3202044"/>
            <a:ext cx="1201003" cy="660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49408" y="5020751"/>
            <a:ext cx="261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à titrer, ici l’acide éthanoïque (vinaigre)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230402" y="2738803"/>
            <a:ext cx="297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</a:t>
            </a:r>
            <a:r>
              <a:rPr lang="fr-FR" dirty="0" err="1" smtClean="0"/>
              <a:t>titrante</a:t>
            </a:r>
            <a:r>
              <a:rPr lang="fr-FR" dirty="0" smtClean="0"/>
              <a:t>, ici la soude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ZoneTexte 1024"/>
              <p:cNvSpPr txBox="1"/>
              <p:nvPr/>
            </p:nvSpPr>
            <p:spPr>
              <a:xfrm>
                <a:off x="8557432" y="1900855"/>
                <a:ext cx="3448335" cy="230832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 smtClean="0"/>
                  <a:t>Solution à titrer :</a:t>
                </a:r>
              </a:p>
              <a:p>
                <a:pPr algn="ctr"/>
                <a:r>
                  <a:rPr lang="fr-FR" dirty="0" smtClean="0"/>
                  <a:t>Acide éthanoïque</a:t>
                </a:r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inconnue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 smtClean="0"/>
                  <a:t>Solution </a:t>
                </a:r>
                <a:r>
                  <a:rPr lang="fr-FR" u="sng" dirty="0" err="1" smtClean="0"/>
                  <a:t>titrante</a:t>
                </a:r>
                <a:r>
                  <a:rPr lang="fr-FR" u="sng" dirty="0" smtClean="0"/>
                  <a:t> :</a:t>
                </a:r>
              </a:p>
              <a:p>
                <a:pPr algn="ctr"/>
                <a:r>
                  <a:rPr lang="fr-FR" dirty="0" smtClean="0"/>
                  <a:t>Soude</a:t>
                </a:r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25" name="ZoneTexte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432" y="1900855"/>
                <a:ext cx="3448335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01" t="-781" b="-26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Dosage par titrage direct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Titrage direct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Montage pour le dosage par conductimétrie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ZoneTexte 1024"/>
              <p:cNvSpPr txBox="1"/>
              <p:nvPr/>
            </p:nvSpPr>
            <p:spPr>
              <a:xfrm>
                <a:off x="8557432" y="1900855"/>
                <a:ext cx="3448335" cy="230832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 smtClean="0"/>
                  <a:t>Solution à titrer :</a:t>
                </a:r>
              </a:p>
              <a:p>
                <a:pPr algn="ctr"/>
                <a:r>
                  <a:rPr lang="fr-FR" dirty="0" smtClean="0"/>
                  <a:t>Sérum physiologique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inconnue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 smtClean="0"/>
                  <a:t>Solution </a:t>
                </a:r>
                <a:r>
                  <a:rPr lang="fr-FR" u="sng" dirty="0" err="1" smtClean="0"/>
                  <a:t>titrante</a:t>
                </a:r>
                <a:r>
                  <a:rPr lang="fr-FR" u="sng" dirty="0" smtClean="0"/>
                  <a:t> :</a:t>
                </a:r>
              </a:p>
              <a:p>
                <a:pPr algn="ctr"/>
                <a:r>
                  <a:rPr lang="fr-FR" dirty="0" smtClean="0"/>
                  <a:t>Nitrate d’argent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25" name="ZoneTexte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432" y="1900855"/>
                <a:ext cx="3448335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01" t="-781" b="-26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" y="1790099"/>
            <a:ext cx="8538357" cy="4425981"/>
          </a:xfrm>
        </p:spPr>
      </p:pic>
      <p:sp>
        <p:nvSpPr>
          <p:cNvPr id="19" name="ZoneTexte 18"/>
          <p:cNvSpPr txBox="1"/>
          <p:nvPr/>
        </p:nvSpPr>
        <p:spPr>
          <a:xfrm>
            <a:off x="4930151" y="2603895"/>
            <a:ext cx="297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</a:t>
            </a:r>
            <a:r>
              <a:rPr lang="fr-FR" dirty="0" err="1" smtClean="0"/>
              <a:t>titrante</a:t>
            </a:r>
            <a:r>
              <a:rPr lang="fr-FR" dirty="0" smtClean="0"/>
              <a:t>, ici le</a:t>
            </a:r>
          </a:p>
          <a:p>
            <a:r>
              <a:rPr lang="fr-FR" dirty="0" smtClean="0"/>
              <a:t>nitrate d’argent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187487" y="4973047"/>
            <a:ext cx="297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à titrer, ici le sérum physiologique</a:t>
            </a:r>
          </a:p>
        </p:txBody>
      </p:sp>
    </p:spTree>
    <p:extLst>
      <p:ext uri="{BB962C8B-B14F-4D97-AF65-F5344CB8AC3E}">
        <p14:creationId xmlns:p14="http://schemas.microsoft.com/office/powerpoint/2010/main" val="23941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Dosage par titrage direct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Titrage direct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Variation de la conductivité de la solution au cours du dosage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Espace réservé du contenu 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80414064"/>
                  </p:ext>
                </p:extLst>
              </p:nvPr>
            </p:nvGraphicFramePr>
            <p:xfrm>
              <a:off x="494906" y="2382620"/>
              <a:ext cx="11263147" cy="3413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6237"/>
                    <a:gridCol w="1479704"/>
                    <a:gridCol w="1378173"/>
                    <a:gridCol w="1378173"/>
                    <a:gridCol w="1378173"/>
                    <a:gridCol w="1378173"/>
                    <a:gridCol w="2624514"/>
                  </a:tblGrid>
                  <a:tr h="4875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 en jeu</a:t>
                          </a:r>
                          <a:r>
                            <a:rPr lang="fr-FR" baseline="0" dirty="0" smtClean="0"/>
                            <a:t> dans le dosage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sSubSup>
                                  <m:sSub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Conductivité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887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Variation</a:t>
                          </a:r>
                          <a:r>
                            <a:rPr lang="fr-FR" baseline="0" dirty="0" smtClean="0"/>
                            <a:t> des concentrations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Avant l’équivalence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(réagissent avec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(réagissent avec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𝐶𝑙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118872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Après l’équivalence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(consommés</a:t>
                          </a:r>
                          <a:r>
                            <a:rPr lang="fr-FR" baseline="0" dirty="0" smtClean="0"/>
                            <a:t> par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Espace réservé du contenu 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80414064"/>
                  </p:ext>
                </p:extLst>
              </p:nvPr>
            </p:nvGraphicFramePr>
            <p:xfrm>
              <a:off x="494906" y="2382620"/>
              <a:ext cx="11263147" cy="3413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6237"/>
                    <a:gridCol w="1479704"/>
                    <a:gridCol w="1378173"/>
                    <a:gridCol w="1378173"/>
                    <a:gridCol w="1378173"/>
                    <a:gridCol w="1378173"/>
                    <a:gridCol w="2624514"/>
                  </a:tblGrid>
                  <a:tr h="4875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 en jeu</a:t>
                          </a:r>
                          <a:r>
                            <a:rPr lang="fr-FR" baseline="0" dirty="0" smtClean="0"/>
                            <a:t> dans le dosage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7434" t="-1250" r="-492478" b="-6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434" t="-1250" r="-392478" b="-6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7434" t="-1250" r="-292478" b="-6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7434" t="-1250" r="-192478" b="-62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Conductivité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463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Variation</a:t>
                          </a:r>
                          <a:r>
                            <a:rPr lang="fr-FR" baseline="0" dirty="0" smtClean="0"/>
                            <a:t> des concentrations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1523" t="-33610" r="-551029" b="-10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434" t="-33610" r="-392478" b="-10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27434" t="-33610" r="-292478" b="-10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9002" t="-33610" r="-928" b="-106224"/>
                          </a:stretch>
                        </a:blipFill>
                      </a:tcPr>
                    </a:tc>
                  </a:tr>
                  <a:tr h="14630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1523" t="-134167" r="-55102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434" t="-134167" r="-39247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endParaRPr lang="fr-FR" dirty="0" smtClean="0"/>
                        </a:p>
                        <a:p>
                          <a:pPr algn="ctr"/>
                          <a:r>
                            <a:rPr lang="fr-FR" dirty="0" smtClean="0"/>
                            <a:t>Spectateurs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9002" t="-134167" r="-92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Connecteur droit avec flèche 8"/>
          <p:cNvCxnSpPr/>
          <p:nvPr/>
        </p:nvCxnSpPr>
        <p:spPr>
          <a:xfrm>
            <a:off x="3749949" y="3320989"/>
            <a:ext cx="1009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798122" y="3103796"/>
            <a:ext cx="921548" cy="481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798122" y="4534160"/>
            <a:ext cx="921548" cy="481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749949" y="4774702"/>
            <a:ext cx="1009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5034324" y="3103796"/>
            <a:ext cx="1113503" cy="43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426198" y="4534160"/>
            <a:ext cx="921548" cy="481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54656"/>
              </p:ext>
            </p:extLst>
          </p:nvPr>
        </p:nvGraphicFramePr>
        <p:xfrm>
          <a:off x="1097280" y="1846263"/>
          <a:ext cx="10058082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694"/>
                <a:gridCol w="3352694"/>
                <a:gridCol w="3352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Type de dosage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Etalonnage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Titrage direct</a:t>
                      </a:r>
                      <a:endParaRPr lang="fr-FR" sz="20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Suivi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Spectrométrique, </a:t>
                      </a:r>
                      <a:r>
                        <a:rPr lang="fr-FR" dirty="0" err="1" smtClean="0"/>
                        <a:t>condutimétrique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pH-métrique,  </a:t>
                      </a:r>
                      <a:r>
                        <a:rPr lang="fr-FR" dirty="0" err="1" smtClean="0"/>
                        <a:t>conductimétrique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Impact sur la solution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 destructif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Destructif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Avantages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Une fois la droite tracée, chaque mesure est rapide à effectuer.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Le titrage d’une solution unique est rapide et efficace : il n’y a qu’un seul point à connaître avec précision.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Inconvénients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Droite détalonnage longue à mettre en place. Besoin de beaucoup de points connus avec précision.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solution est détruite. Il faut refaire un titrage complet à chaque nouvelle solution à doser.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3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Principe de la méthode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8909702"/>
              </p:ext>
            </p:extLst>
          </p:nvPr>
        </p:nvGraphicFramePr>
        <p:xfrm>
          <a:off x="1820609" y="2511187"/>
          <a:ext cx="8611742" cy="2407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3858"/>
                <a:gridCol w="1071314"/>
                <a:gridCol w="1071314"/>
                <a:gridCol w="1071314"/>
                <a:gridCol w="1071314"/>
                <a:gridCol w="1071314"/>
                <a:gridCol w="1071314"/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Tube à essai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</a:tr>
              <a:tr h="66418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Volume de solution colorée S2 (en </a:t>
                      </a:r>
                      <a:r>
                        <a:rPr lang="fr-FR" dirty="0" err="1" smtClean="0"/>
                        <a:t>mL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 anchor="ctr"/>
                </a:tc>
              </a:tr>
              <a:tr h="66418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Volume</a:t>
                      </a:r>
                      <a:r>
                        <a:rPr lang="fr-FR" baseline="0" dirty="0" smtClean="0"/>
                        <a:t> d’eau distillée (en </a:t>
                      </a:r>
                      <a:r>
                        <a:rPr lang="fr-FR" baseline="0" dirty="0" err="1" smtClean="0"/>
                        <a:t>mL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66418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Concentration en colorant dans le tube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1120214" y="1918661"/>
            <a:ext cx="1918875" cy="41122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 smtClean="0"/>
              <a:t>Echelle de teintes 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Dosage par spectrophotométrie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54441977"/>
                  </p:ext>
                </p:extLst>
              </p:nvPr>
            </p:nvGraphicFramePr>
            <p:xfrm>
              <a:off x="2055195" y="2064626"/>
              <a:ext cx="542838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54441977"/>
                  </p:ext>
                </p:extLst>
              </p:nvPr>
            </p:nvGraphicFramePr>
            <p:xfrm>
              <a:off x="2055195" y="2064626"/>
              <a:ext cx="542838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49" t="-156800" r="-899" b="-247200"/>
                          </a:stretch>
                        </a:blipFill>
                      </a:tcPr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49" t="-243169" r="-899" b="-10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5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5580855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5580855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6800" r="-100897" b="-24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43169" r="-10089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19126726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19126726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6800" r="-100897" b="-24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43169" r="-10089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34798897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Conductivité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34798897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6800" r="-100897" b="-24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449" t="-156800" r="-1124" b="-247200"/>
                          </a:stretch>
                        </a:blipFill>
                      </a:tcPr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43169" r="-10089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55428961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Conductivité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chargées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(ions)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55428961"/>
                  </p:ext>
                </p:extLst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6800" r="-100897" b="-24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449" t="-156800" r="-1124" b="-247200"/>
                          </a:stretch>
                        </a:blipFill>
                      </a:tcPr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chargées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(ions)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43169" r="-10089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449" t="-243169" r="-1124" b="-10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Absorbance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Conductivité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chargées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(ions)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 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Kohlrausch 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2055195" y="2064626"/>
              <a:ext cx="8142570" cy="38135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14190"/>
                    <a:gridCol w="2714190"/>
                    <a:gridCol w="2714190"/>
                  </a:tblGrid>
                  <a:tr h="432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Technique</a:t>
                          </a:r>
                          <a:r>
                            <a:rPr lang="fr-FR" baseline="0" dirty="0" smtClean="0"/>
                            <a:t> utilisée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Spectrophotométrie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Conductimétrie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Phénomène physique 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mis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Absorption</a:t>
                          </a:r>
                          <a:r>
                            <a:rPr lang="fr-FR" baseline="0" dirty="0" smtClean="0"/>
                            <a:t> de la lumière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Passage du courant électrique</a:t>
                          </a:r>
                        </a:p>
                      </a:txBody>
                      <a:tcPr anchor="ctr"/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Grandeur physique mesurée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6800" r="-100897" b="-24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449" t="-156800" r="-1124" b="-247200"/>
                          </a:stretch>
                        </a:blipFill>
                      </a:tcPr>
                    </a:tc>
                  </a:tr>
                  <a:tr h="755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Caractéristique des espèces étudiées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colorées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(molécules organiques)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Espèces</a:t>
                          </a:r>
                          <a:r>
                            <a:rPr lang="fr-FR" baseline="0" dirty="0" smtClean="0"/>
                            <a:t> chargées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(ions)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114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Loi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baseline="0" dirty="0" smtClean="0"/>
                            <a:t>adéquate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43169" r="-10089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449" t="-243169" r="-1124" b="-10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Dosages par étalonnage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Dosage par conductimétrie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Fonctionnement du conductimètre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pic>
        <p:nvPicPr>
          <p:cNvPr id="7" name="Picture 2" descr="https://scontent-cdg2-1.xx.fbcdn.net/v/t1.15752-9/58793267_453135598765489_744227341730840576_n.jpg?_nc_cat=105&amp;_nc_ht=scontent-cdg2-1.xx&amp;oh=6a5a02f99e6084f3b7c5ea919cff9d88&amp;oe=5D6A64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2784" r="32524" b="1031"/>
          <a:stretch/>
        </p:blipFill>
        <p:spPr bwMode="auto">
          <a:xfrm>
            <a:off x="10309518" y="448388"/>
            <a:ext cx="1473959" cy="56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content-cdg2-1.xx.fbcdn.net/v/t1.15752-9/58383685_408043696694383_230775091099598848_n.jpg?_nc_cat=108&amp;_nc_ht=scontent-cdg2-1.xx&amp;oh=5d5b706d99bc5a358f05a1f37724d66d&amp;oe=5D390D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9729" r="15902" b="26313"/>
          <a:stretch/>
        </p:blipFill>
        <p:spPr bwMode="auto">
          <a:xfrm>
            <a:off x="6250361" y="3089143"/>
            <a:ext cx="1900427" cy="293942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scontent-cdg2-1.xx.fbcdn.net/v/t1.15752-9/58376438_415508468997410_3475114526603476992_n.jpg?_nc_cat=104&amp;_nc_ht=scontent-cdg2-1.xx&amp;oh=5a99c3a40c71e53ee94684aab70128c6&amp;oe=5D39CD0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1" t="7861" r="32931" b="11652"/>
          <a:stretch/>
        </p:blipFill>
        <p:spPr bwMode="auto">
          <a:xfrm>
            <a:off x="8459980" y="416729"/>
            <a:ext cx="1634216" cy="561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96061" y="4109467"/>
            <a:ext cx="962054" cy="1759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186366" y="3089143"/>
            <a:ext cx="609695" cy="10203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8186366" y="5869094"/>
            <a:ext cx="609697" cy="1594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Ã©sultat de recherche d'images pour &quot;cellule conductimÃ©trique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15" y="2033142"/>
            <a:ext cx="3520281" cy="35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4299783" y="2859130"/>
            <a:ext cx="12573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Platine platiné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090211" y="4901581"/>
                <a:ext cx="180156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Distance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 smtClean="0"/>
                  <a:t> entre les plaques</a:t>
                </a:r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11" y="4901581"/>
                <a:ext cx="180156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3051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589231" y="3452580"/>
                <a:ext cx="22605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Surface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dirty="0" smtClean="0"/>
                  <a:t> des plaques</a:t>
                </a:r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1" y="3452580"/>
                <a:ext cx="2260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32" t="-8197" r="-54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7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</TotalTime>
  <Words>604</Words>
  <Application>Microsoft Office PowerPoint</Application>
  <PresentationFormat>Grand écran</PresentationFormat>
  <Paragraphs>237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LC07 - Dosages</vt:lpstr>
      <vt:lpstr>I. Dosages par étalonnage  1. Principe de la méthode</vt:lpstr>
      <vt:lpstr>I. Dosages par étalonnage  2. Dosage par spectrophotométrie</vt:lpstr>
      <vt:lpstr>I. Dosages par étalonnage  3. Dosage par conductimétrie</vt:lpstr>
      <vt:lpstr>I. Dosages par étalonnage  3. Dosage par conductimétrie</vt:lpstr>
      <vt:lpstr>I. Dosages par étalonnage  3. Dosage par conductimétrie</vt:lpstr>
      <vt:lpstr>I. Dosages par étalonnage  3. Dosage par conductimétrie</vt:lpstr>
      <vt:lpstr>I. Dosages par étalonnage  3. Dosage par conductimétrie</vt:lpstr>
      <vt:lpstr>I. Dosages par étalonnage  3. Dosage par conductimétrie</vt:lpstr>
      <vt:lpstr>II. Dosage par titrage direct  2. Titrage direct par pH-métrie</vt:lpstr>
      <vt:lpstr>II. Dosage par titrage direct  3. Titrage direct par conductimétrie</vt:lpstr>
      <vt:lpstr>II. Dosage par titrage direct  3. Titrage direct par conductimétrie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23</cp:revision>
  <cp:lastPrinted>2019-06-12T06:57:36Z</cp:lastPrinted>
  <dcterms:created xsi:type="dcterms:W3CDTF">2019-02-02T09:11:16Z</dcterms:created>
  <dcterms:modified xsi:type="dcterms:W3CDTF">2019-06-12T06:58:18Z</dcterms:modified>
</cp:coreProperties>
</file>