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6600" dirty="0" smtClean="0"/>
              <a:t>LC08 – Cinétique et catalyse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</a:p>
          <a:p>
            <a:pPr marL="0" indent="0" algn="ctr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8F82-B4F8-4C62-88EC-FE4F9FB27B48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="" xmlns:a16="http://schemas.microsoft.com/office/drawing/2014/main" id="{8639BEF6-8E97-4D03-8C45-52755C0506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178795"/>
                  </p:ext>
                </p:extLst>
              </p:nvPr>
            </p:nvGraphicFramePr>
            <p:xfrm>
              <a:off x="2291834" y="1802585"/>
              <a:ext cx="7669292" cy="443638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799969">
                      <a:extLst>
                        <a:ext uri="{9D8B030D-6E8A-4147-A177-3AD203B41FA5}">
                          <a16:colId xmlns="" xmlns:a16="http://schemas.microsoft.com/office/drawing/2014/main" val="1467818540"/>
                        </a:ext>
                      </a:extLst>
                    </a:gridCol>
                    <a:gridCol w="3869323">
                      <a:extLst>
                        <a:ext uri="{9D8B030D-6E8A-4147-A177-3AD203B41FA5}">
                          <a16:colId xmlns="" xmlns:a16="http://schemas.microsoft.com/office/drawing/2014/main" val="3984261402"/>
                        </a:ext>
                      </a:extLst>
                    </a:gridCol>
                  </a:tblGrid>
                  <a:tr h="589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  <a:endParaRPr lang="fr-FR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834227265"/>
                      </a:ext>
                    </a:extLst>
                  </a:tr>
                  <a:tr h="483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</a:t>
                          </a:r>
                          <a:r>
                            <a:rPr lang="fr-FR" dirty="0" smtClean="0"/>
                            <a:t>lumière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25427444"/>
                      </a:ext>
                    </a:extLst>
                  </a:tr>
                  <a:tr h="434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83946195"/>
                      </a:ext>
                    </a:extLst>
                  </a:tr>
                  <a:tr h="24206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u="sng" dirty="0" smtClean="0"/>
                            <a:t>Loi de </a:t>
                          </a:r>
                          <a:r>
                            <a:rPr lang="fr-FR" u="sng" dirty="0" err="1" smtClean="0"/>
                            <a:t>Beer</a:t>
                          </a:r>
                          <a:r>
                            <a:rPr lang="fr-FR" u="sng" dirty="0" smtClean="0"/>
                            <a:t>-Lambert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l-GR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mtClean="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: coefficient d’absorption molaire </a:t>
                          </a:r>
                          <a:r>
                            <a:rPr lang="fr-FR" sz="16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fr-FR" sz="1600" dirty="0"/>
                            <a:t>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fr-FR" sz="1600" dirty="0"/>
                            <a:t> : longueur de la cuve 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fr-FR" sz="1600" dirty="0"/>
                            <a:t> : concentration (</a:t>
                          </a:r>
                          <a14:m>
                            <m:oMath xmlns:m="http://schemas.openxmlformats.org/officeDocument/2006/math">
                              <m:r>
                                <a:rPr lang="fr-FR" sz="1600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oMath>
                          </a14:m>
                          <a:r>
                            <a:rPr lang="fr-FR" sz="1600" dirty="0"/>
                            <a:t>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16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fr-FR" sz="1600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52554000"/>
                      </a:ext>
                    </a:extLst>
                  </a:tr>
                  <a:tr h="508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400" dirty="0" smtClean="0"/>
                                      <m:t>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725173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639BEF6-8E97-4D03-8C45-52755C0506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178795"/>
                  </p:ext>
                </p:extLst>
              </p:nvPr>
            </p:nvGraphicFramePr>
            <p:xfrm>
              <a:off x="2291834" y="1802585"/>
              <a:ext cx="7669292" cy="4436389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37999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67818540"/>
                        </a:ext>
                      </a:extLst>
                    </a:gridCol>
                    <a:gridCol w="38693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84261402"/>
                        </a:ext>
                      </a:extLst>
                    </a:gridCol>
                  </a:tblGrid>
                  <a:tr h="5895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Technique </a:t>
                          </a:r>
                          <a:r>
                            <a:rPr lang="fr-FR" dirty="0" smtClean="0"/>
                            <a:t>utilisée</a:t>
                          </a:r>
                          <a:endParaRPr lang="fr-FR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Spectrophotométrie</a:t>
                          </a:r>
                          <a:endParaRPr lang="fr-FR" dirty="0">
                            <a:solidFill>
                              <a:schemeClr val="bg2">
                                <a:lumMod val="1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34227265"/>
                      </a:ext>
                    </a:extLst>
                  </a:tr>
                  <a:tr h="483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Phénomène mis en jeu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Absorption de la </a:t>
                          </a:r>
                          <a:r>
                            <a:rPr lang="fr-FR" dirty="0" smtClean="0"/>
                            <a:t>lumière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25427444"/>
                      </a:ext>
                    </a:extLst>
                  </a:tr>
                  <a:tr h="434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Nature des espèces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Espèce colorée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83946195"/>
                      </a:ext>
                    </a:extLst>
                  </a:tr>
                  <a:tr h="24206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Relation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270" t="-62720" r="-314" b="-23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2554000"/>
                      </a:ext>
                    </a:extLst>
                  </a:tr>
                  <a:tr h="508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Grandeur physique mesurée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270" t="-769048" r="-314" b="-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25173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Description quantitative de la réaction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Méthodes de suivi cinétique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5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8F82-B4F8-4C62-88EC-FE4F9FB27B48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5150" r="2560" b="1067"/>
          <a:stretch/>
        </p:blipFill>
        <p:spPr>
          <a:xfrm>
            <a:off x="2922031" y="1798923"/>
            <a:ext cx="6408898" cy="44628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829675" y="1951630"/>
            <a:ext cx="300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</a:t>
            </a:r>
            <a:r>
              <a:rPr lang="fr-FR" dirty="0" smtClean="0"/>
              <a:t> : Temps de fin de réaction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b</a:t>
            </a:r>
            <a:r>
              <a:rPr lang="fr-FR" dirty="0" smtClean="0"/>
              <a:t> : Temps de demi-réaction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Description quantitative de la réaction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Temps caractéristiques d’une réaction chimique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8F82-B4F8-4C62-88EC-FE4F9FB27B48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94238E84-8ACE-4C0B-97C8-6F268646A642}"/>
                  </a:ext>
                </a:extLst>
              </p:cNvPr>
              <p:cNvSpPr/>
              <p:nvPr/>
            </p:nvSpPr>
            <p:spPr>
              <a:xfrm>
                <a:off x="285564" y="5595536"/>
                <a:ext cx="10870116" cy="5657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dirty="0" smtClean="0"/>
                  <a:t>Équation </a:t>
                </a:r>
                <a:r>
                  <a:rPr lang="fr-FR" dirty="0"/>
                  <a:t>de </a:t>
                </a:r>
                <a:r>
                  <a:rPr lang="fr-FR" dirty="0" err="1"/>
                  <a:t>dismutation</a:t>
                </a:r>
                <a:r>
                  <a:rPr lang="fr-FR" dirty="0"/>
                  <a:t>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4238E84-8ACE-4C0B-97C8-6F268646A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" y="5595536"/>
                <a:ext cx="10870116" cy="565718"/>
              </a:xfrm>
              <a:prstGeom prst="rect">
                <a:avLst/>
              </a:prstGeom>
              <a:blipFill rotWithShape="0">
                <a:blip r:embed="rId2"/>
                <a:stretch>
                  <a:fillRect l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Augmenter la vitesse d’une réaction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Catalyse enzymatique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4" t="14270" r="18839" b="26724"/>
          <a:stretch/>
        </p:blipFill>
        <p:spPr>
          <a:xfrm>
            <a:off x="2485110" y="1794716"/>
            <a:ext cx="7282739" cy="349857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9157648" y="2947918"/>
            <a:ext cx="205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Éprouvette graduée</a:t>
            </a:r>
          </a:p>
          <a:p>
            <a:pPr algn="ctr"/>
            <a:r>
              <a:rPr lang="fr-FR" dirty="0" smtClean="0"/>
              <a:t>remplie d’eau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580729" y="3989280"/>
            <a:ext cx="139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Cristallisoir rempli d’eau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22830" y="2301587"/>
                <a:ext cx="28523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Erlenmeyer siège de la </a:t>
                </a:r>
                <a:r>
                  <a:rPr lang="fr-FR" dirty="0" err="1" smtClean="0"/>
                  <a:t>dismutation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Dégagement gazeux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𝑚𝐿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+ </a:t>
                </a:r>
                <a:r>
                  <a:rPr lang="fr-FR" dirty="0" smtClean="0"/>
                  <a:t>navet</a:t>
                </a:r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0" y="2301587"/>
                <a:ext cx="2852382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>
            <a:stCxn id="14" idx="2"/>
          </p:cNvCxnSpPr>
          <p:nvPr/>
        </p:nvCxnSpPr>
        <p:spPr>
          <a:xfrm>
            <a:off x="1549021" y="3501916"/>
            <a:ext cx="1821977" cy="340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8F82-B4F8-4C62-88EC-FE4F9FB27B48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46888"/>
              </p:ext>
            </p:extLst>
          </p:nvPr>
        </p:nvGraphicFramePr>
        <p:xfrm>
          <a:off x="217970" y="1955275"/>
          <a:ext cx="11792059" cy="4104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1472"/>
                <a:gridCol w="3870689"/>
                <a:gridCol w="3136106"/>
                <a:gridCol w="3103792"/>
              </a:tblGrid>
              <a:tr h="861281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Type de catalyse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Homogène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Hétérogène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Enzymatique</a:t>
                      </a:r>
                      <a:endParaRPr lang="fr-FR" sz="2000" b="0" dirty="0"/>
                    </a:p>
                  </a:txBody>
                  <a:tcPr anchor="ctr"/>
                </a:tc>
              </a:tr>
              <a:tr h="1797456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Avantages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Toutes les</a:t>
                      </a:r>
                      <a:r>
                        <a:rPr lang="fr-FR" baseline="0" dirty="0" smtClean="0"/>
                        <a:t> molécules de catalyseur sont disponibles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L’efficacité de la catalyse est directement liée à la quantité de catalyseur mis en solution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Le catalyseur est facilement</a:t>
                      </a:r>
                      <a:r>
                        <a:rPr lang="fr-FR" baseline="0" dirty="0" smtClean="0"/>
                        <a:t> récupérable en fin de réaction. Il peut être intégralement réutilisé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L’action de l’enzyme est sélective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La production du catalyseur est verte et durable</a:t>
                      </a:r>
                      <a:endParaRPr lang="fr-FR" dirty="0"/>
                    </a:p>
                  </a:txBody>
                  <a:tcPr anchor="ctr"/>
                </a:tc>
              </a:tr>
              <a:tr h="1445593"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smtClean="0"/>
                        <a:t>Inconvénients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Le catalyseur est difficilement</a:t>
                      </a:r>
                      <a:r>
                        <a:rPr lang="fr-FR" baseline="0" dirty="0" smtClean="0"/>
                        <a:t> récupérable donc ne peut être ni recyclé, ni réutilisé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Seule</a:t>
                      </a:r>
                      <a:r>
                        <a:rPr lang="fr-FR" baseline="0" dirty="0" smtClean="0"/>
                        <a:t> la surface du catalyseur est disponible.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Le catalyseur nécessite des conditions biologiques pour être utilisé (température notamment)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Augmenter la vitesse d’une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Tableau récapitulatif des différents types de catalyse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</TotalTime>
  <Words>203</Words>
  <Application>Microsoft Office PowerPoint</Application>
  <PresentationFormat>Grand écran</PresentationFormat>
  <Paragraphs>50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LC08 – Cinétique et catalyse</vt:lpstr>
      <vt:lpstr>II. Description quantitative de la réaction  1. Méthodes de suivi cinétique</vt:lpstr>
      <vt:lpstr>II. Description quantitative de la réaction  2. Temps caractéristiques d’une réaction chimique</vt:lpstr>
      <vt:lpstr>III. Augmenter la vitesse d’une réaction  3. Catalyse enzymatique</vt:lpstr>
      <vt:lpstr>III. Augmenter la vitesse d’une réaction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29</cp:revision>
  <cp:lastPrinted>2019-06-12T07:35:08Z</cp:lastPrinted>
  <dcterms:created xsi:type="dcterms:W3CDTF">2019-02-02T09:11:16Z</dcterms:created>
  <dcterms:modified xsi:type="dcterms:W3CDTF">2019-06-12T07:36:13Z</dcterms:modified>
</cp:coreProperties>
</file>