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0"/>
  </p:notesMasterIdLst>
  <p:sldIdLst>
    <p:sldId id="256" r:id="rId3"/>
    <p:sldId id="275" r:id="rId4"/>
    <p:sldId id="276" r:id="rId5"/>
    <p:sldId id="277" r:id="rId6"/>
    <p:sldId id="274" r:id="rId7"/>
    <p:sldId id="295" r:id="rId8"/>
    <p:sldId id="259" r:id="rId9"/>
    <p:sldId id="268" r:id="rId10"/>
    <p:sldId id="269" r:id="rId11"/>
    <p:sldId id="270" r:id="rId12"/>
    <p:sldId id="271" r:id="rId13"/>
    <p:sldId id="261" r:id="rId14"/>
    <p:sldId id="296" r:id="rId15"/>
    <p:sldId id="297" r:id="rId16"/>
    <p:sldId id="298" r:id="rId17"/>
    <p:sldId id="299" r:id="rId18"/>
    <p:sldId id="300" r:id="rId19"/>
    <p:sldId id="266" r:id="rId20"/>
    <p:sldId id="267" r:id="rId21"/>
    <p:sldId id="301" r:id="rId22"/>
    <p:sldId id="310" r:id="rId23"/>
    <p:sldId id="311" r:id="rId24"/>
    <p:sldId id="305" r:id="rId25"/>
    <p:sldId id="312" r:id="rId26"/>
    <p:sldId id="315" r:id="rId27"/>
    <p:sldId id="316" r:id="rId28"/>
    <p:sldId id="309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.ac.uk/download/pdf/19126862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https://core.ac.uk/download/pdf/19126862.pdf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172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 lié à un atome électronégatif O ou N -&gt; entre 9 et 10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23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12/06/2019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12/06/2019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sdbs.db.aist.go.jp/sdbs/cgi-bin/direct_frame_top.cgi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hyperlink" Target="https://sdbs.db.aist.go.jp/sdbs/cgi-bin/direct_frame_top.cgi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dbs.db.aist.go.jp/sdbs/cgi-bin/direct_frame_top.cgi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70.png"/><Relationship Id="rId9" Type="http://schemas.openxmlformats.org/officeDocument/2006/relationships/hyperlink" Target="https://sdbs.db.aist.go.jp/sdbs/cgi-bin/direct_frame_top.cg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dbs.db.aist.go.jp/sdbs/cgi-bin/direct_frame_top.cgi" TargetMode="Externa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dbs.db.aist.go.jp/sdbs/cgi-bin/direct_frame_top.cgi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dbs.db.aist.go.jp/sdbs/cgi-bin/direct_frame_top.cgi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061171" cy="3566160"/>
          </a:xfrm>
        </p:spPr>
        <p:txBody>
          <a:bodyPr>
            <a:normAutofit/>
          </a:bodyPr>
          <a:lstStyle/>
          <a:p>
            <a:r>
              <a:rPr lang="fr-FR" sz="5400" dirty="0" smtClean="0"/>
              <a:t>LC09 – Caractérisations par </a:t>
            </a:r>
            <a:r>
              <a:rPr lang="fr-FR" sz="5400" dirty="0" err="1" smtClean="0"/>
              <a:t>spectro</a:t>
            </a:r>
            <a:r>
              <a:rPr lang="fr-FR" sz="5400" dirty="0" smtClean="0"/>
              <a:t>-</a:t>
            </a:r>
            <a:br>
              <a:rPr lang="fr-FR" sz="5400" dirty="0" smtClean="0"/>
            </a:br>
            <a:r>
              <a:rPr lang="fr-FR" sz="5400" dirty="0" smtClean="0"/>
              <a:t>scopie en synthèse organique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33759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Spectre IR du pent-1-ENE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10</a:t>
            </a:fld>
            <a:endParaRPr lang="fr-FR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33759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Spectre IR du pentane</a:t>
            </a:r>
            <a:endParaRPr lang="fr-FR" dirty="0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Spectroscopie infrarouge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Bandes associées des groupes caractéristiques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14" name="Espace réservé du contenu 5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8" t="4862" r="6321" b="6259"/>
          <a:stretch/>
        </p:blipFill>
        <p:spPr>
          <a:xfrm>
            <a:off x="6530775" y="2218290"/>
            <a:ext cx="4304957" cy="4047397"/>
          </a:xfrm>
          <a:ln w="38100">
            <a:solidFill>
              <a:schemeClr val="accent1"/>
            </a:solidFill>
          </a:ln>
        </p:spPr>
      </p:pic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" name="Espace réservé du contenu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32" y="2221857"/>
            <a:ext cx="4289655" cy="4043830"/>
          </a:xfrm>
          <a:prstGeom prst="rect">
            <a:avLst/>
          </a:prstGeom>
        </p:spPr>
      </p:pic>
      <p:sp>
        <p:nvSpPr>
          <p:cNvPr id="16" name="Espace réservé du contenu 4"/>
          <p:cNvSpPr txBox="1">
            <a:spLocks/>
          </p:cNvSpPr>
          <p:nvPr/>
        </p:nvSpPr>
        <p:spPr>
          <a:xfrm>
            <a:off x="168416" y="6441464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smtClean="0">
                <a:solidFill>
                  <a:schemeClr val="bg1"/>
                </a:solidFill>
              </a:rPr>
              <a:t>Spectres IR tronqués issus de </a:t>
            </a:r>
            <a:r>
              <a:rPr lang="fr-FR" i="1" smtClean="0">
                <a:solidFill>
                  <a:schemeClr val="bg1"/>
                </a:solidFill>
              </a:rPr>
              <a:t>Physique-Chimie TS</a:t>
            </a:r>
            <a:r>
              <a:rPr lang="fr-FR" smtClean="0">
                <a:solidFill>
                  <a:schemeClr val="bg1"/>
                </a:solidFill>
              </a:rPr>
              <a:t>, Nathan, 2017.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5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33759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Spectre IR du </a:t>
            </a:r>
            <a:r>
              <a:rPr lang="fr-FR" dirty="0" err="1" smtClean="0"/>
              <a:t>méthoxyméthane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11</a:t>
            </a:fld>
            <a:endParaRPr lang="fr-FR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33759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Spectre IR du pentane</a:t>
            </a:r>
            <a:endParaRPr lang="fr-FR" dirty="0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Spectroscopie infrarouge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Bandes associées des groupes caractéristiques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27" y="2582863"/>
            <a:ext cx="3609583" cy="3378200"/>
          </a:xfrm>
        </p:spPr>
      </p:pic>
      <p:pic>
        <p:nvPicPr>
          <p:cNvPr id="13" name="Espace réservé du contenu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32" y="2221857"/>
            <a:ext cx="4289655" cy="4043830"/>
          </a:xfrm>
          <a:prstGeom prst="rect">
            <a:avLst/>
          </a:prstGeom>
        </p:spPr>
      </p:pic>
      <p:pic>
        <p:nvPicPr>
          <p:cNvPr id="8" name="Espace réservé du contenu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55" y="2221857"/>
            <a:ext cx="4320804" cy="4043830"/>
          </a:xfrm>
        </p:spPr>
      </p:pic>
      <p:sp>
        <p:nvSpPr>
          <p:cNvPr id="15" name="Espace réservé du contenu 4"/>
          <p:cNvSpPr txBox="1">
            <a:spLocks/>
          </p:cNvSpPr>
          <p:nvPr/>
        </p:nvSpPr>
        <p:spPr>
          <a:xfrm>
            <a:off x="168416" y="6441464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smtClean="0">
                <a:solidFill>
                  <a:schemeClr val="bg1"/>
                </a:solidFill>
              </a:rPr>
              <a:t>Spectres IR tronqués issus de </a:t>
            </a:r>
            <a:r>
              <a:rPr lang="fr-FR" i="1" smtClean="0">
                <a:solidFill>
                  <a:schemeClr val="bg1"/>
                </a:solidFill>
              </a:rPr>
              <a:t>Physique-Chimie TS</a:t>
            </a:r>
            <a:r>
              <a:rPr lang="fr-FR" smtClean="0">
                <a:solidFill>
                  <a:schemeClr val="bg1"/>
                </a:solidFill>
              </a:rPr>
              <a:t>, Nathan, 2017.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150125" y="6408374"/>
            <a:ext cx="10795379" cy="416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Table des absorptions caractéristiques en spectroscopie infrarouge (Nathan TS, 2017, p. 110)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ce réservé du contenu 3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589699351"/>
                  </p:ext>
                </p:extLst>
              </p:nvPr>
            </p:nvGraphicFramePr>
            <p:xfrm>
              <a:off x="1384373" y="1955442"/>
              <a:ext cx="9561131" cy="41178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663"/>
                    <a:gridCol w="2252330"/>
                    <a:gridCol w="2122046"/>
                    <a:gridCol w="2122046"/>
                    <a:gridCol w="2122046"/>
                  </a:tblGrid>
                  <a:tr h="68190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Type</a:t>
                          </a:r>
                          <a:r>
                            <a:rPr lang="fr-FR" baseline="0" dirty="0" smtClean="0"/>
                            <a:t> de liaison</a:t>
                          </a:r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Nombre</a:t>
                          </a:r>
                          <a:r>
                            <a:rPr lang="fr-FR" baseline="0" dirty="0" smtClean="0"/>
                            <a:t> d’onde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baseline="0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endParaRPr lang="fr-FR" b="1" baseline="0" dirty="0" smtClean="0"/>
                        </a:p>
                        <a:p>
                          <a:pPr algn="ctr"/>
                          <a:r>
                            <a:rPr lang="fr-FR" dirty="0" smtClean="0"/>
                            <a:t>(en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sSup>
                                <m:sSup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dirty="0" smtClean="0"/>
                            <a:t>)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Largeur de la bande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Intensité</a:t>
                          </a:r>
                          <a:r>
                            <a:rPr lang="fr-FR" baseline="0" dirty="0" smtClean="0"/>
                            <a:t> d’absorption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49084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oMath>
                          </a14:m>
                          <a:r>
                            <a:rPr lang="fr-FR" dirty="0" smtClean="0"/>
                            <a:t>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</a:t>
                          </a:r>
                          <a:r>
                            <a:rPr lang="fr-FR" baseline="0" dirty="0" smtClean="0"/>
                            <a:t> phase gazeuse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3600-3700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Fine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Moyenne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9084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</a:t>
                          </a:r>
                          <a:r>
                            <a:rPr lang="fr-FR" baseline="0" dirty="0" smtClean="0"/>
                            <a:t> phase condensée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2500-3400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Large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Forte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9084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phase gazeuse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3300-3500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Fine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Faible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9084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phase</a:t>
                          </a:r>
                          <a:r>
                            <a:rPr lang="fr-FR" baseline="0" dirty="0" smtClean="0"/>
                            <a:t> condensée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3100-3300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Large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Forte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9084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2900-3100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Large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Moyenne à forte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9084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1650-1750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Fine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Forte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9084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1600-1700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Variable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Moyenne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ce réservé du contenu 3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589699351"/>
                  </p:ext>
                </p:extLst>
              </p:nvPr>
            </p:nvGraphicFramePr>
            <p:xfrm>
              <a:off x="1384373" y="1955442"/>
              <a:ext cx="9561131" cy="41178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663"/>
                    <a:gridCol w="2252330"/>
                    <a:gridCol w="2122046"/>
                    <a:gridCol w="2122046"/>
                    <a:gridCol w="2122046"/>
                  </a:tblGrid>
                  <a:tr h="68190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Type</a:t>
                          </a:r>
                          <a:r>
                            <a:rPr lang="fr-FR" baseline="0" dirty="0" smtClean="0"/>
                            <a:t> de liaison</a:t>
                          </a:r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0430" t="-1786" r="-200573" b="-5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Largeur de la bande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Intensité</a:t>
                          </a:r>
                          <a:r>
                            <a:rPr lang="fr-FR" baseline="0" dirty="0" smtClean="0"/>
                            <a:t> d’absorption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49084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5" t="-140741" r="-91483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</a:t>
                          </a:r>
                          <a:r>
                            <a:rPr lang="fr-FR" baseline="0" dirty="0" smtClean="0"/>
                            <a:t> phase gazeuse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3600-3700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Fine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Moyenne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9084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5" t="-240741" r="-9148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</a:t>
                          </a:r>
                          <a:r>
                            <a:rPr lang="fr-FR" baseline="0" dirty="0" smtClean="0"/>
                            <a:t> phase condensée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2500-3400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Large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Forte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9084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5" t="-345000" r="-914839" b="-4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phase gazeuse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3300-3500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Fine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Faible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9084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5" t="-439506" r="-914839" b="-3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En phase</a:t>
                          </a:r>
                          <a:r>
                            <a:rPr lang="fr-FR" baseline="0" dirty="0" smtClean="0"/>
                            <a:t> condensée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3100-3300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Large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Forte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9084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5" t="-539506" r="-914839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2900-3100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Large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Moyenne à forte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9084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5" t="-647500" r="-914839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1650-1750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Fine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Forte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49084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5" t="-738272" r="-914839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1600-1700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Variable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Moyenne</a:t>
                          </a:r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Spectroscopie infrarouge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Bandes associées des groupes caractéristiques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2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/>
          <a:srcRect l="2561" b="3164"/>
          <a:stretch/>
        </p:blipFill>
        <p:spPr>
          <a:xfrm>
            <a:off x="353083" y="116559"/>
            <a:ext cx="11748902" cy="559482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A41F-6AA9-4029-B229-AC360BA38413}" type="slidenum">
              <a:rPr lang="fr-FR" smtClean="0"/>
              <a:t>13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 rot="16200000">
            <a:off x="-2486569" y="2623046"/>
            <a:ext cx="534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Transmittance (%)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 rot="16200000">
            <a:off x="52200" y="5410496"/>
            <a:ext cx="23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 rot="16200000">
            <a:off x="-113952" y="-10238"/>
            <a:ext cx="56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100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5670435"/>
            <a:ext cx="1219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 4000		         3000	                2000		       1500		               1000		      500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-1" y="5902867"/>
                <a:ext cx="12164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Nombre d’onde 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902867"/>
                <a:ext cx="1216470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920721" y="235973"/>
            <a:ext cx="5052189" cy="5364693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contenu 4"/>
          <p:cNvSpPr txBox="1">
            <a:spLocks/>
          </p:cNvSpPr>
          <p:nvPr/>
        </p:nvSpPr>
        <p:spPr>
          <a:xfrm>
            <a:off x="168416" y="6441464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dirty="0" smtClean="0">
                <a:solidFill>
                  <a:schemeClr val="bg1"/>
                </a:solidFill>
              </a:rPr>
              <a:t>Spectre IR du paracétamol (</a:t>
            </a:r>
            <a:r>
              <a:rPr lang="fr-FR" dirty="0" smtClean="0">
                <a:hlinkClick r:id="rId4"/>
              </a:rPr>
              <a:t>https://sdbs.db.aist.go.jp/sdbs/cgi-bin/direct_frame_top.cgi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3688235" y="4158207"/>
                <a:ext cx="2415654" cy="1200329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0" i="1" dirty="0" smtClean="0">
                    <a:latin typeface="Cambria Math" panose="02040503050406030204" pitchFamily="18" charset="0"/>
                  </a:rPr>
                  <a:t>Position : 1650 - 1700</a:t>
                </a:r>
              </a:p>
              <a:p>
                <a:r>
                  <a:rPr lang="fr-FR" i="1" dirty="0" smtClean="0">
                    <a:latin typeface="Cambria Math" panose="02040503050406030204" pitchFamily="18" charset="0"/>
                  </a:rPr>
                  <a:t>Largeur : Fine</a:t>
                </a:r>
              </a:p>
              <a:p>
                <a:r>
                  <a:rPr lang="fr-FR" b="0" i="1" dirty="0" smtClean="0">
                    <a:latin typeface="Cambria Math" panose="02040503050406030204" pitchFamily="18" charset="0"/>
                  </a:rPr>
                  <a:t>Intensité : Forte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235" y="4158207"/>
                <a:ext cx="2415654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496" t="-1980"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 flipH="1">
            <a:off x="6362555" y="1331023"/>
            <a:ext cx="188834" cy="414792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4" descr="RÃ©sultat de recherche d'images pour &quot;paracÃ©tamol&quot;">
            <a:extLst>
              <a:ext uri="{FF2B5EF4-FFF2-40B4-BE49-F238E27FC236}">
                <a16:creationId xmlns="" xmlns:a16="http://schemas.microsoft.com/office/drawing/2014/main" id="{08E193AA-7AF1-4F1F-AEC8-A456D04F9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567" y="3622472"/>
            <a:ext cx="3056376" cy="164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lipse 15"/>
          <p:cNvSpPr/>
          <p:nvPr/>
        </p:nvSpPr>
        <p:spPr>
          <a:xfrm>
            <a:off x="10777969" y="4027318"/>
            <a:ext cx="371651" cy="1172889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10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/>
          <a:srcRect l="2561" b="3164"/>
          <a:stretch/>
        </p:blipFill>
        <p:spPr>
          <a:xfrm>
            <a:off x="353083" y="116559"/>
            <a:ext cx="11748902" cy="559482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A41F-6AA9-4029-B229-AC360BA38413}" type="slidenum">
              <a:rPr lang="fr-FR" smtClean="0"/>
              <a:t>14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 rot="16200000">
            <a:off x="-2486569" y="2623046"/>
            <a:ext cx="534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Transmittance (%)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 rot="16200000">
            <a:off x="52200" y="5410496"/>
            <a:ext cx="23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 rot="16200000">
            <a:off x="-113952" y="-10238"/>
            <a:ext cx="56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100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5670435"/>
            <a:ext cx="1219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 4000		         3000	                2000		       1500		               1000		      500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-1" y="5902867"/>
                <a:ext cx="12164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Nombre d’onde 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902867"/>
                <a:ext cx="1216470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939610" y="235973"/>
            <a:ext cx="5033299" cy="5364693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88235" y="4158207"/>
                <a:ext cx="2415654" cy="1200329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0" i="1" dirty="0" smtClean="0">
                    <a:latin typeface="Cambria Math" panose="02040503050406030204" pitchFamily="18" charset="0"/>
                  </a:rPr>
                  <a:t>Position : 1650 - 1700</a:t>
                </a:r>
              </a:p>
              <a:p>
                <a:r>
                  <a:rPr lang="fr-FR" i="1" dirty="0" smtClean="0">
                    <a:latin typeface="Cambria Math" panose="02040503050406030204" pitchFamily="18" charset="0"/>
                  </a:rPr>
                  <a:t>Largeur : Fine</a:t>
                </a:r>
              </a:p>
              <a:p>
                <a:r>
                  <a:rPr lang="fr-FR" b="0" i="1" dirty="0" smtClean="0">
                    <a:latin typeface="Cambria Math" panose="02040503050406030204" pitchFamily="18" charset="0"/>
                  </a:rPr>
                  <a:t>Intensité : Forte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235" y="4158207"/>
                <a:ext cx="2415654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496" t="-1980"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046821" y="1242938"/>
                <a:ext cx="2415654" cy="1200329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0" i="1" dirty="0" smtClean="0">
                    <a:latin typeface="Cambria Math" panose="02040503050406030204" pitchFamily="18" charset="0"/>
                  </a:rPr>
                  <a:t>Position : 1600 - 1700</a:t>
                </a:r>
              </a:p>
              <a:p>
                <a:r>
                  <a:rPr lang="fr-FR" i="1" dirty="0" smtClean="0">
                    <a:latin typeface="Cambria Math" panose="02040503050406030204" pitchFamily="18" charset="0"/>
                  </a:rPr>
                  <a:t>Largeur : Fine</a:t>
                </a:r>
              </a:p>
              <a:p>
                <a:r>
                  <a:rPr lang="fr-FR" b="0" i="1" dirty="0" smtClean="0">
                    <a:latin typeface="Cambria Math" panose="02040503050406030204" pitchFamily="18" charset="0"/>
                  </a:rPr>
                  <a:t>Intensité : Moyenne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dirty="0" smtClean="0"/>
                  <a:t> d’un cycle</a:t>
                </a:r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821" y="1242938"/>
                <a:ext cx="2415654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1746" t="-2475" b="-5446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456506" y="1734321"/>
            <a:ext cx="350517" cy="27647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flipH="1">
            <a:off x="6323918" y="1331023"/>
            <a:ext cx="188834" cy="414792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168416" y="6441464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dirty="0" smtClean="0">
                <a:solidFill>
                  <a:schemeClr val="bg1"/>
                </a:solidFill>
              </a:rPr>
              <a:t>Spectre IR du paracétamol (</a:t>
            </a:r>
            <a:r>
              <a:rPr lang="fr-FR" dirty="0" smtClean="0">
                <a:hlinkClick r:id="rId7"/>
              </a:rPr>
              <a:t>https://sdbs.db.aist.go.jp/sdbs/cgi-bin/direct_frame_top.cgi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8" name="Picture 4" descr="RÃ©sultat de recherche d'images pour &quot;paracÃ©tamol&quot;">
            <a:extLst>
              <a:ext uri="{FF2B5EF4-FFF2-40B4-BE49-F238E27FC236}">
                <a16:creationId xmlns="" xmlns:a16="http://schemas.microsoft.com/office/drawing/2014/main" id="{08E193AA-7AF1-4F1F-AEC8-A456D04F9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567" y="3622472"/>
            <a:ext cx="3056376" cy="164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llipse 18"/>
          <p:cNvSpPr/>
          <p:nvPr/>
        </p:nvSpPr>
        <p:spPr>
          <a:xfrm>
            <a:off x="10777969" y="4027318"/>
            <a:ext cx="371651" cy="1172889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9005541" y="3951590"/>
            <a:ext cx="1250425" cy="117288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684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2"/>
          <a:srcRect l="2561" b="3164"/>
          <a:stretch/>
        </p:blipFill>
        <p:spPr>
          <a:xfrm>
            <a:off x="353083" y="116559"/>
            <a:ext cx="11748902" cy="559482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A41F-6AA9-4029-B229-AC360BA38413}" type="slidenum">
              <a:rPr lang="fr-FR" smtClean="0"/>
              <a:t>15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 rot="16200000">
            <a:off x="-2486569" y="2623046"/>
            <a:ext cx="534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Transmittance (%)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 rot="16200000">
            <a:off x="52200" y="5410496"/>
            <a:ext cx="23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 rot="16200000">
            <a:off x="-113952" y="-10238"/>
            <a:ext cx="56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100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5670435"/>
            <a:ext cx="1219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 4000		         3000	                2000		       1500		               1000		      500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-1" y="5902867"/>
                <a:ext cx="12164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Nombre d’onde 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902867"/>
                <a:ext cx="1216470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939611" y="235973"/>
            <a:ext cx="5020420" cy="5364693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027302" y="1322349"/>
                <a:ext cx="2933359" cy="1200329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0" i="1" dirty="0" smtClean="0">
                    <a:latin typeface="Cambria Math" panose="02040503050406030204" pitchFamily="18" charset="0"/>
                  </a:rPr>
                  <a:t>Position : 2900 – 3100</a:t>
                </a:r>
              </a:p>
              <a:p>
                <a:r>
                  <a:rPr lang="fr-FR" i="1" dirty="0" smtClean="0">
                    <a:latin typeface="Cambria Math" panose="02040503050406030204" pitchFamily="18" charset="0"/>
                  </a:rPr>
                  <a:t>Largeur : Moyenne</a:t>
                </a:r>
              </a:p>
              <a:p>
                <a:r>
                  <a:rPr lang="fr-FR" b="0" i="1" dirty="0" smtClean="0">
                    <a:latin typeface="Cambria Math" panose="02040503050406030204" pitchFamily="18" charset="0"/>
                  </a:rPr>
                  <a:t>Intensité : </a:t>
                </a:r>
                <a:r>
                  <a:rPr lang="fr-FR" i="1" dirty="0" smtClean="0">
                    <a:latin typeface="Cambria Math" panose="02040503050406030204" pitchFamily="18" charset="0"/>
                  </a:rPr>
                  <a:t>M</a:t>
                </a:r>
                <a:r>
                  <a:rPr lang="fr-FR" b="0" i="1" dirty="0" smtClean="0">
                    <a:latin typeface="Cambria Math" panose="02040503050406030204" pitchFamily="18" charset="0"/>
                  </a:rPr>
                  <a:t>oyenne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302" y="1322349"/>
                <a:ext cx="2933359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440" t="-2475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2075761" y="1105148"/>
            <a:ext cx="846567" cy="302980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3688235" y="4158207"/>
                <a:ext cx="2415654" cy="1200329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0" i="1" dirty="0" smtClean="0">
                    <a:latin typeface="Cambria Math" panose="02040503050406030204" pitchFamily="18" charset="0"/>
                  </a:rPr>
                  <a:t>Position : 1650 - 1700</a:t>
                </a:r>
              </a:p>
              <a:p>
                <a:r>
                  <a:rPr lang="fr-FR" i="1" dirty="0" smtClean="0">
                    <a:latin typeface="Cambria Math" panose="02040503050406030204" pitchFamily="18" charset="0"/>
                  </a:rPr>
                  <a:t>Largeur : Fine</a:t>
                </a:r>
              </a:p>
              <a:p>
                <a:r>
                  <a:rPr lang="fr-FR" b="0" i="1" dirty="0" smtClean="0">
                    <a:latin typeface="Cambria Math" panose="02040503050406030204" pitchFamily="18" charset="0"/>
                  </a:rPr>
                  <a:t>Intensité : Forte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235" y="4158207"/>
                <a:ext cx="2415654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1496" t="-1980"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7046821" y="1242938"/>
                <a:ext cx="2415654" cy="1200329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0" i="1" dirty="0" smtClean="0">
                    <a:latin typeface="Cambria Math" panose="02040503050406030204" pitchFamily="18" charset="0"/>
                  </a:rPr>
                  <a:t>Position : 1600 - 1700</a:t>
                </a:r>
              </a:p>
              <a:p>
                <a:r>
                  <a:rPr lang="fr-FR" i="1" dirty="0" smtClean="0">
                    <a:latin typeface="Cambria Math" panose="02040503050406030204" pitchFamily="18" charset="0"/>
                  </a:rPr>
                  <a:t>Largeur : Fine</a:t>
                </a:r>
              </a:p>
              <a:p>
                <a:r>
                  <a:rPr lang="fr-FR" b="0" i="1" dirty="0" smtClean="0">
                    <a:latin typeface="Cambria Math" panose="02040503050406030204" pitchFamily="18" charset="0"/>
                  </a:rPr>
                  <a:t>Intensité : Moyenne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dirty="0" smtClean="0"/>
                  <a:t> d’un cycle</a:t>
                </a:r>
                <a:endParaRPr lang="fr-FR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821" y="1242938"/>
                <a:ext cx="2415654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1746" t="-2475" b="-5446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/>
          <p:cNvSpPr/>
          <p:nvPr/>
        </p:nvSpPr>
        <p:spPr>
          <a:xfrm>
            <a:off x="6456506" y="1734321"/>
            <a:ext cx="350517" cy="27647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 flipH="1">
            <a:off x="6323918" y="1331023"/>
            <a:ext cx="188834" cy="414792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contenu 4"/>
          <p:cNvSpPr txBox="1">
            <a:spLocks/>
          </p:cNvSpPr>
          <p:nvPr/>
        </p:nvSpPr>
        <p:spPr>
          <a:xfrm>
            <a:off x="168416" y="6441464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dirty="0" smtClean="0">
                <a:solidFill>
                  <a:schemeClr val="bg1"/>
                </a:solidFill>
              </a:rPr>
              <a:t>Spectre IR du paracétamol (</a:t>
            </a:r>
            <a:r>
              <a:rPr lang="fr-FR" dirty="0" smtClean="0">
                <a:hlinkClick r:id="rId8"/>
              </a:rPr>
              <a:t>https://sdbs.db.aist.go.jp/sdbs/cgi-bin/direct_frame_top.cgi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1" name="Picture 4" descr="RÃ©sultat de recherche d'images pour &quot;paracÃ©tamol&quot;">
            <a:extLst>
              <a:ext uri="{FF2B5EF4-FFF2-40B4-BE49-F238E27FC236}">
                <a16:creationId xmlns="" xmlns:a16="http://schemas.microsoft.com/office/drawing/2014/main" id="{08E193AA-7AF1-4F1F-AEC8-A456D04F9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567" y="3622472"/>
            <a:ext cx="3056376" cy="164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llipse 21"/>
          <p:cNvSpPr/>
          <p:nvPr/>
        </p:nvSpPr>
        <p:spPr>
          <a:xfrm>
            <a:off x="10777969" y="4027318"/>
            <a:ext cx="371651" cy="1172889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9005541" y="3951590"/>
            <a:ext cx="1250425" cy="117288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8230316" y="4770297"/>
            <a:ext cx="775225" cy="586614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8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/>
          <a:srcRect l="2561" b="3164"/>
          <a:stretch/>
        </p:blipFill>
        <p:spPr>
          <a:xfrm>
            <a:off x="353083" y="116559"/>
            <a:ext cx="11748902" cy="559482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A41F-6AA9-4029-B229-AC360BA38413}" type="slidenum">
              <a:rPr lang="fr-FR" smtClean="0"/>
              <a:t>16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 rot="16200000">
            <a:off x="-2486569" y="2623046"/>
            <a:ext cx="534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Transmittance (%)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 rot="16200000">
            <a:off x="52200" y="5410496"/>
            <a:ext cx="23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 rot="16200000">
            <a:off x="-113952" y="-10238"/>
            <a:ext cx="56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100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5670435"/>
            <a:ext cx="1219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 4000		         3000	                2000		       1500		               1000		      500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-1" y="5902867"/>
                <a:ext cx="12164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Nombre d’onde 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902867"/>
                <a:ext cx="1216470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7046821" y="261731"/>
            <a:ext cx="4913210" cy="5364693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798889" y="2170102"/>
            <a:ext cx="385822" cy="18931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564370" y="4442600"/>
                <a:ext cx="2782174" cy="92333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Position : </a:t>
                </a:r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3100 - </a:t>
                </a:r>
                <a:r>
                  <a: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3300</a:t>
                </a:r>
              </a:p>
              <a:p>
                <a:r>
                  <a: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Largeur : Fine</a:t>
                </a:r>
              </a:p>
              <a:p>
                <a:r>
                  <a: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Intensité : Moyenne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0" y="4442600"/>
                <a:ext cx="2782174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1518" t="-3205" b="-705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3027302" y="1322349"/>
                <a:ext cx="2933359" cy="1200329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0" i="1" dirty="0" smtClean="0">
                    <a:latin typeface="Cambria Math" panose="02040503050406030204" pitchFamily="18" charset="0"/>
                  </a:rPr>
                  <a:t>Position : 2900 – 3100</a:t>
                </a:r>
              </a:p>
              <a:p>
                <a:r>
                  <a:rPr lang="fr-FR" i="1" dirty="0" smtClean="0">
                    <a:latin typeface="Cambria Math" panose="02040503050406030204" pitchFamily="18" charset="0"/>
                  </a:rPr>
                  <a:t>Largeur : Moyenne</a:t>
                </a:r>
              </a:p>
              <a:p>
                <a:r>
                  <a:rPr lang="fr-FR" b="0" i="1" dirty="0" smtClean="0">
                    <a:latin typeface="Cambria Math" panose="02040503050406030204" pitchFamily="18" charset="0"/>
                  </a:rPr>
                  <a:t>Intensité : </a:t>
                </a:r>
                <a:r>
                  <a:rPr lang="fr-FR" i="1" dirty="0" smtClean="0">
                    <a:latin typeface="Cambria Math" panose="02040503050406030204" pitchFamily="18" charset="0"/>
                  </a:rPr>
                  <a:t>M</a:t>
                </a:r>
                <a:r>
                  <a:rPr lang="fr-FR" b="0" i="1" dirty="0" smtClean="0">
                    <a:latin typeface="Cambria Math" panose="02040503050406030204" pitchFamily="18" charset="0"/>
                  </a:rPr>
                  <a:t>oyenne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302" y="1322349"/>
                <a:ext cx="2933359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1440" t="-2475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/>
          <p:cNvSpPr/>
          <p:nvPr/>
        </p:nvSpPr>
        <p:spPr>
          <a:xfrm>
            <a:off x="2075761" y="1105148"/>
            <a:ext cx="846567" cy="302980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688235" y="4158207"/>
                <a:ext cx="2415654" cy="1200329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0" i="1" dirty="0" smtClean="0">
                    <a:latin typeface="Cambria Math" panose="02040503050406030204" pitchFamily="18" charset="0"/>
                  </a:rPr>
                  <a:t>Position : 1650 - 1700</a:t>
                </a:r>
              </a:p>
              <a:p>
                <a:r>
                  <a:rPr lang="fr-FR" i="1" dirty="0" smtClean="0">
                    <a:latin typeface="Cambria Math" panose="02040503050406030204" pitchFamily="18" charset="0"/>
                  </a:rPr>
                  <a:t>Largeur : Fine</a:t>
                </a:r>
              </a:p>
              <a:p>
                <a:r>
                  <a:rPr lang="fr-FR" b="0" i="1" dirty="0" smtClean="0">
                    <a:latin typeface="Cambria Math" panose="02040503050406030204" pitchFamily="18" charset="0"/>
                  </a:rPr>
                  <a:t>Intensité : Forte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235" y="4158207"/>
                <a:ext cx="2415654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1496" t="-1980"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7046821" y="1242938"/>
                <a:ext cx="2415654" cy="1200329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0" i="1" dirty="0" smtClean="0">
                    <a:latin typeface="Cambria Math" panose="02040503050406030204" pitchFamily="18" charset="0"/>
                  </a:rPr>
                  <a:t>Position : 1600 - 1700</a:t>
                </a:r>
              </a:p>
              <a:p>
                <a:r>
                  <a:rPr lang="fr-FR" i="1" dirty="0" smtClean="0">
                    <a:latin typeface="Cambria Math" panose="02040503050406030204" pitchFamily="18" charset="0"/>
                  </a:rPr>
                  <a:t>Largeur : Fine</a:t>
                </a:r>
              </a:p>
              <a:p>
                <a:r>
                  <a:rPr lang="fr-FR" b="0" i="1" dirty="0" smtClean="0">
                    <a:latin typeface="Cambria Math" panose="02040503050406030204" pitchFamily="18" charset="0"/>
                  </a:rPr>
                  <a:t>Intensité : Moyenne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dirty="0" smtClean="0"/>
                  <a:t> d’un cycle</a:t>
                </a:r>
                <a:endParaRPr lang="fr-FR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821" y="1242938"/>
                <a:ext cx="2415654" cy="1200329"/>
              </a:xfrm>
              <a:prstGeom prst="rect">
                <a:avLst/>
              </a:prstGeom>
              <a:blipFill rotWithShape="0">
                <a:blip r:embed="rId8"/>
                <a:stretch>
                  <a:fillRect l="-1746" t="-2475" b="-5446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6456506" y="1734321"/>
            <a:ext cx="350517" cy="276475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 flipH="1">
            <a:off x="6323918" y="1331023"/>
            <a:ext cx="188834" cy="414792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u contenu 4"/>
          <p:cNvSpPr txBox="1">
            <a:spLocks/>
          </p:cNvSpPr>
          <p:nvPr/>
        </p:nvSpPr>
        <p:spPr>
          <a:xfrm>
            <a:off x="168416" y="6441464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dirty="0" smtClean="0">
                <a:solidFill>
                  <a:schemeClr val="bg1"/>
                </a:solidFill>
              </a:rPr>
              <a:t>Spectre IR du paracétamol (</a:t>
            </a:r>
            <a:r>
              <a:rPr lang="fr-FR" dirty="0" smtClean="0">
                <a:hlinkClick r:id="rId9"/>
              </a:rPr>
              <a:t>https://sdbs.db.aist.go.jp/sdbs/cgi-bin/direct_frame_top.cgi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9" name="Picture 4" descr="RÃ©sultat de recherche d'images pour &quot;paracÃ©tamol&quot;">
            <a:extLst>
              <a:ext uri="{FF2B5EF4-FFF2-40B4-BE49-F238E27FC236}">
                <a16:creationId xmlns="" xmlns:a16="http://schemas.microsoft.com/office/drawing/2014/main" id="{08E193AA-7AF1-4F1F-AEC8-A456D04F9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567" y="3622472"/>
            <a:ext cx="3056376" cy="164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10777969" y="4027318"/>
            <a:ext cx="371651" cy="1172889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9005541" y="3951590"/>
            <a:ext cx="1250425" cy="117288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0255966" y="3493569"/>
            <a:ext cx="522003" cy="8466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8230316" y="4770297"/>
            <a:ext cx="775225" cy="586614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47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00523" cy="691297"/>
          </a:xfrm>
        </p:spPr>
        <p:txBody>
          <a:bodyPr>
            <a:noAutofit/>
          </a:bodyPr>
          <a:lstStyle/>
          <a:p>
            <a:r>
              <a:rPr lang="fr-FR" sz="4000" dirty="0" smtClean="0"/>
              <a:t>II.2)</a:t>
            </a:r>
            <a:r>
              <a:rPr lang="fr-FR" sz="4000" dirty="0"/>
              <a:t> Bandes associées aux groupes </a:t>
            </a:r>
            <a:r>
              <a:rPr lang="fr-FR" sz="4000" dirty="0" smtClean="0"/>
              <a:t>caractéristiques</a:t>
            </a:r>
            <a:endParaRPr lang="fr-FR" sz="4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A41F-6AA9-4029-B229-AC360BA38413}" type="slidenum">
              <a:rPr lang="fr-FR" smtClean="0"/>
              <a:t>17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F93500F-4C99-4B3C-9CF2-5F27C141E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24" b="21885"/>
          <a:stretch/>
        </p:blipFill>
        <p:spPr>
          <a:xfrm>
            <a:off x="1197997" y="1302025"/>
            <a:ext cx="9796006" cy="4689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945A89-7155-4B1E-B981-AE87FA3ED9B9}"/>
              </a:ext>
            </a:extLst>
          </p:cNvPr>
          <p:cNvSpPr/>
          <p:nvPr/>
        </p:nvSpPr>
        <p:spPr>
          <a:xfrm>
            <a:off x="6914074" y="1401416"/>
            <a:ext cx="4079930" cy="4373219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0F118E20-851E-4691-8821-7650B8CA3804}"/>
              </a:ext>
            </a:extLst>
          </p:cNvPr>
          <p:cNvSpPr txBox="1"/>
          <p:nvPr/>
        </p:nvSpPr>
        <p:spPr>
          <a:xfrm rot="16200000">
            <a:off x="241307" y="3591561"/>
            <a:ext cx="18553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Transmittance (%)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="" xmlns:a16="http://schemas.microsoft.com/office/drawing/2014/main" id="{8EAB9ED4-7EAB-4D31-8018-3C5CC5FB043C}"/>
                  </a:ext>
                </a:extLst>
              </p:cNvPr>
              <p:cNvSpPr txBox="1"/>
              <p:nvPr/>
            </p:nvSpPr>
            <p:spPr>
              <a:xfrm>
                <a:off x="5319736" y="5968661"/>
                <a:ext cx="22615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Nombre d’onde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EAB9ED4-7EAB-4D31-8018-3C5CC5FB0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736" y="5968661"/>
                <a:ext cx="2261517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617" t="-5357" b="-2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Image illustrative de lâarticle Indigo (teinture)">
            <a:extLst>
              <a:ext uri="{FF2B5EF4-FFF2-40B4-BE49-F238E27FC236}">
                <a16:creationId xmlns="" xmlns:a16="http://schemas.microsoft.com/office/drawing/2014/main" id="{88C734C5-2A78-4891-81D8-0F5C3C292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965" y="3716471"/>
            <a:ext cx="3763123" cy="209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3AC7FA3F-991B-4274-A96F-0208A788D538}"/>
              </a:ext>
            </a:extLst>
          </p:cNvPr>
          <p:cNvSpPr/>
          <p:nvPr/>
        </p:nvSpPr>
        <p:spPr>
          <a:xfrm rot="904014">
            <a:off x="4138493" y="4909594"/>
            <a:ext cx="452498" cy="85400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40B06DA3-1832-46B0-951D-C6072EE3BC8E}"/>
              </a:ext>
            </a:extLst>
          </p:cNvPr>
          <p:cNvSpPr/>
          <p:nvPr/>
        </p:nvSpPr>
        <p:spPr>
          <a:xfrm rot="904014">
            <a:off x="3277554" y="3728978"/>
            <a:ext cx="452498" cy="85400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43DAD392-0E13-452D-9B31-007E700C9CEC}"/>
              </a:ext>
            </a:extLst>
          </p:cNvPr>
          <p:cNvSpPr/>
          <p:nvPr/>
        </p:nvSpPr>
        <p:spPr>
          <a:xfrm>
            <a:off x="6422578" y="2008509"/>
            <a:ext cx="338555" cy="365213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="" xmlns:a16="http://schemas.microsoft.com/office/drawing/2014/main" id="{87E53527-26C9-4099-BF6F-95F37D83F0C8}"/>
              </a:ext>
            </a:extLst>
          </p:cNvPr>
          <p:cNvSpPr/>
          <p:nvPr/>
        </p:nvSpPr>
        <p:spPr>
          <a:xfrm>
            <a:off x="3213122" y="4908907"/>
            <a:ext cx="431322" cy="710393"/>
          </a:xfrm>
          <a:prstGeom prst="ellipse">
            <a:avLst/>
          </a:prstGeom>
          <a:solidFill>
            <a:schemeClr val="bg1">
              <a:alpha val="30196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A9E6C4A9-E94D-42FE-A65B-4D794C9C7452}"/>
              </a:ext>
            </a:extLst>
          </p:cNvPr>
          <p:cNvSpPr/>
          <p:nvPr/>
        </p:nvSpPr>
        <p:spPr>
          <a:xfrm>
            <a:off x="4253172" y="3918005"/>
            <a:ext cx="373179" cy="745922"/>
          </a:xfrm>
          <a:prstGeom prst="ellipse">
            <a:avLst/>
          </a:prstGeom>
          <a:solidFill>
            <a:schemeClr val="bg1">
              <a:alpha val="30196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C8094A04-0AB1-479A-AE8A-83D96D23B912}"/>
              </a:ext>
            </a:extLst>
          </p:cNvPr>
          <p:cNvSpPr/>
          <p:nvPr/>
        </p:nvSpPr>
        <p:spPr>
          <a:xfrm>
            <a:off x="2597661" y="1659835"/>
            <a:ext cx="674126" cy="2234591"/>
          </a:xfrm>
          <a:prstGeom prst="ellipse">
            <a:avLst/>
          </a:prstGeom>
          <a:solidFill>
            <a:schemeClr val="bg1">
              <a:alpha val="30196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168416" y="6441464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dirty="0" smtClean="0">
                <a:solidFill>
                  <a:schemeClr val="bg1"/>
                </a:solidFill>
              </a:rPr>
              <a:t>Spectre IR de l’indigo (</a:t>
            </a:r>
            <a:r>
              <a:rPr lang="fr-FR" dirty="0" smtClean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sdbs.db.aist.go.jp/sdbs/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8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Spectre IR du butan-1-ol liquide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3"/>
          </p:nvPr>
        </p:nvSpPr>
        <p:spPr>
          <a:xfrm>
            <a:off x="7055892" y="1846052"/>
            <a:ext cx="4099787" cy="736282"/>
          </a:xfrm>
        </p:spPr>
        <p:txBody>
          <a:bodyPr/>
          <a:lstStyle/>
          <a:p>
            <a:r>
              <a:rPr lang="fr-FR" dirty="0" smtClean="0"/>
              <a:t>Spectre IR du butan-1-ol gazeux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" t="5698" r="5573" b="13099"/>
          <a:stretch/>
        </p:blipFill>
        <p:spPr>
          <a:xfrm>
            <a:off x="6794218" y="2691026"/>
            <a:ext cx="4578850" cy="3057639"/>
          </a:xfrm>
          <a:ln w="38100">
            <a:solidFill>
              <a:schemeClr val="accent1"/>
            </a:solidFill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18</a:t>
            </a:fld>
            <a:endParaRPr lang="fr-FR"/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3" t="6841" r="18592" b="11226"/>
          <a:stretch/>
        </p:blipFill>
        <p:spPr>
          <a:xfrm rot="16200000">
            <a:off x="1878022" y="1212057"/>
            <a:ext cx="3057638" cy="6015576"/>
          </a:xfrm>
          <a:solidFill>
            <a:schemeClr val="bg1">
              <a:lumMod val="85000"/>
            </a:schemeClr>
          </a:solidFill>
          <a:ln w="38100">
            <a:solidFill>
              <a:schemeClr val="accent1"/>
            </a:solidFill>
          </a:ln>
        </p:spPr>
      </p:pic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Spectroscopie infrarouge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3. Caractérisation de la molécule et de son état</a:t>
            </a:r>
          </a:p>
        </p:txBody>
      </p:sp>
      <p:sp>
        <p:nvSpPr>
          <p:cNvPr id="15" name="Espace réservé du contenu 4"/>
          <p:cNvSpPr txBox="1">
            <a:spLocks/>
          </p:cNvSpPr>
          <p:nvPr/>
        </p:nvSpPr>
        <p:spPr>
          <a:xfrm>
            <a:off x="168416" y="6441464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dirty="0" smtClean="0">
                <a:solidFill>
                  <a:schemeClr val="bg1"/>
                </a:solidFill>
              </a:rPr>
              <a:t>Spectres IR issus de </a:t>
            </a:r>
            <a:r>
              <a:rPr lang="fr-FR" i="1" dirty="0" smtClean="0">
                <a:solidFill>
                  <a:schemeClr val="bg1"/>
                </a:solidFill>
              </a:rPr>
              <a:t>Physique-Chimie TS</a:t>
            </a:r>
            <a:r>
              <a:rPr lang="fr-FR" dirty="0" smtClean="0">
                <a:solidFill>
                  <a:schemeClr val="bg1"/>
                </a:solidFill>
              </a:rPr>
              <a:t>, Nathan, 2017.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392181"/>
          </a:xfrm>
        </p:spPr>
        <p:txBody>
          <a:bodyPr/>
          <a:lstStyle/>
          <a:p>
            <a:r>
              <a:rPr lang="fr-FR" dirty="0" smtClean="0"/>
              <a:t>Spectre IR du butan-2-ol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392181"/>
          </a:xfrm>
        </p:spPr>
        <p:txBody>
          <a:bodyPr/>
          <a:lstStyle/>
          <a:p>
            <a:r>
              <a:rPr lang="fr-FR" dirty="0" smtClean="0"/>
              <a:t>Spectre IR Du butan-1-ol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19</a:t>
            </a:fld>
            <a:endParaRPr lang="fr-FR"/>
          </a:p>
        </p:txBody>
      </p:sp>
      <p:pic>
        <p:nvPicPr>
          <p:cNvPr id="13" name="Espace réservé du contenu 6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" t="5698" r="5573" b="13099"/>
          <a:stretch/>
        </p:blipFill>
        <p:spPr>
          <a:xfrm>
            <a:off x="6126480" y="2346925"/>
            <a:ext cx="5485565" cy="3663146"/>
          </a:xfrm>
          <a:ln w="38100">
            <a:solidFill>
              <a:schemeClr val="accent1"/>
            </a:solidFill>
          </a:ln>
        </p:spPr>
      </p:pic>
      <p:pic>
        <p:nvPicPr>
          <p:cNvPr id="15" name="Espace réservé du contenu 14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" t="5089" r="5087" b="11284"/>
          <a:stretch/>
        </p:blipFill>
        <p:spPr>
          <a:xfrm>
            <a:off x="550216" y="2346925"/>
            <a:ext cx="5361994" cy="3663146"/>
          </a:xfrm>
          <a:ln w="38100">
            <a:solidFill>
              <a:schemeClr val="accent1"/>
            </a:solidFill>
          </a:ln>
        </p:spPr>
      </p:pic>
      <p:sp>
        <p:nvSpPr>
          <p:cNvPr id="17" name="Espace réservé du contenu 4"/>
          <p:cNvSpPr txBox="1">
            <a:spLocks/>
          </p:cNvSpPr>
          <p:nvPr/>
        </p:nvSpPr>
        <p:spPr>
          <a:xfrm>
            <a:off x="168416" y="6441464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dirty="0" smtClean="0">
                <a:solidFill>
                  <a:schemeClr val="bg1"/>
                </a:solidFill>
              </a:rPr>
              <a:t>Spectres IR issus de </a:t>
            </a:r>
            <a:r>
              <a:rPr lang="fr-FR" i="1" dirty="0" smtClean="0">
                <a:solidFill>
                  <a:schemeClr val="bg1"/>
                </a:solidFill>
              </a:rPr>
              <a:t>Physique-Chimie TS</a:t>
            </a:r>
            <a:r>
              <a:rPr lang="fr-FR" dirty="0" smtClean="0">
                <a:solidFill>
                  <a:schemeClr val="bg1"/>
                </a:solidFill>
              </a:rPr>
              <a:t>, Nathan, 2017.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Spectroscopie infrarouge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3. Caractérisation de la molécule et de son état</a:t>
            </a:r>
          </a:p>
        </p:txBody>
      </p:sp>
    </p:spTree>
    <p:extLst>
      <p:ext uri="{BB962C8B-B14F-4D97-AF65-F5344CB8AC3E}">
        <p14:creationId xmlns:p14="http://schemas.microsoft.com/office/powerpoint/2010/main" val="5061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Spectroscopie UV-visible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Synthèse de l’indigo. Transformation.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097279" y="1878527"/>
            <a:ext cx="10115204" cy="3792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1. Transformation : mise en présence des réactifs. </a:t>
            </a:r>
            <a:r>
              <a:rPr lang="fr-FR" dirty="0" smtClean="0"/>
              <a:t>L’équation bilan de la synthèse de l’indigo est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4363913"/>
                  </p:ext>
                </p:extLst>
              </p:nvPr>
            </p:nvGraphicFramePr>
            <p:xfrm>
              <a:off x="538746" y="2383867"/>
              <a:ext cx="11232267" cy="1451293"/>
            </p:xfrm>
            <a:graphic>
              <a:graphicData uri="http://schemas.openxmlformats.org/drawingml/2006/table">
                <a:tbl>
                  <a:tblPr>
                    <a:effectLst/>
                    <a:tableStyleId>{5C22544A-7EE6-4342-B048-85BDC9FD1C3A}</a:tableStyleId>
                  </a:tblPr>
                  <a:tblGrid>
                    <a:gridCol w="2157666"/>
                    <a:gridCol w="208280"/>
                    <a:gridCol w="2144980"/>
                    <a:gridCol w="245659"/>
                    <a:gridCol w="1494250"/>
                    <a:gridCol w="354841"/>
                    <a:gridCol w="1635760"/>
                    <a:gridCol w="327546"/>
                    <a:gridCol w="1516873"/>
                    <a:gridCol w="208280"/>
                    <a:gridCol w="93813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fr-FR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3(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Sup>
                                  <m:sSubSup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𝑎𝑞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groupChr>
                                  <m:groupChrPr>
                                    <m:chr m:val="→"/>
                                    <m:pos m:val="top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/>
                                </m:groupCh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Sup>
                                  <m:sSubSup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𝑎𝑞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4 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2-nitrobenzaldéhyde</a:t>
                          </a:r>
                          <a:endParaRPr lang="fr-FR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Acétone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Ions hydroxydes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Indigo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0" dirty="0" smtClean="0"/>
                            <a:t>Ions éthanoates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Eau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oMath>
                          </a14:m>
                          <a:r>
                            <a:rPr lang="fr-FR" b="0" dirty="0" smtClean="0"/>
                            <a:t> g =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3,3 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b="0" dirty="0" smtClean="0"/>
                            <a:t> mol</a:t>
                          </a:r>
                          <a:endParaRPr lang="fr-FR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fr-FR" b="0" dirty="0" smtClean="0"/>
                            <a:t> </a:t>
                          </a:r>
                          <a:r>
                            <a:rPr lang="fr-FR" b="0" dirty="0" err="1" smtClean="0"/>
                            <a:t>mL</a:t>
                          </a:r>
                          <a:r>
                            <a:rPr lang="fr-FR" b="0" dirty="0" smtClean="0"/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68 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b="0" dirty="0" smtClean="0"/>
                            <a:t> mol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2,5 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fr-FR" b="0" dirty="0" smtClean="0"/>
                            <a:t>mol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0 mol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0" dirty="0" smtClean="0"/>
                            <a:t>0</a:t>
                          </a:r>
                          <a:r>
                            <a:rPr lang="fr-FR" b="0" baseline="0" dirty="0" smtClean="0"/>
                            <a:t> mol</a:t>
                          </a:r>
                          <a:endParaRPr lang="fr-FR" b="0" dirty="0" smtClean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Excès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4363913"/>
                  </p:ext>
                </p:extLst>
              </p:nvPr>
            </p:nvGraphicFramePr>
            <p:xfrm>
              <a:off x="538746" y="2383867"/>
              <a:ext cx="11232267" cy="1451293"/>
            </p:xfrm>
            <a:graphic>
              <a:graphicData uri="http://schemas.openxmlformats.org/drawingml/2006/table">
                <a:tbl>
                  <a:tblPr>
                    <a:effectLst/>
                    <a:tableStyleId>{5C22544A-7EE6-4342-B048-85BDC9FD1C3A}</a:tableStyleId>
                  </a:tblPr>
                  <a:tblGrid>
                    <a:gridCol w="2157666"/>
                    <a:gridCol w="208280"/>
                    <a:gridCol w="2144980"/>
                    <a:gridCol w="245659"/>
                    <a:gridCol w="1494250"/>
                    <a:gridCol w="354841"/>
                    <a:gridCol w="1635760"/>
                    <a:gridCol w="327546"/>
                    <a:gridCol w="1516873"/>
                    <a:gridCol w="208280"/>
                    <a:gridCol w="938132"/>
                  </a:tblGrid>
                  <a:tr h="44037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82" t="-13699" r="-421469" b="-24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44118" t="-13699" r="-4288235" b="-24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10511" t="-13699" r="-314205" b="-24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852500" t="-13699" r="-2665000" b="-24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17480" t="-13699" r="-333333" b="-24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770690" t="-13699" r="-1313793" b="-24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4851" t="-13699" r="-184328" b="-24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505556" t="-13699" r="-814815" b="-24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060" t="-13699" r="-76707" b="-24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870588" t="-13699" r="-461765" b="-247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97403" t="-13699" r="-1948" b="-24794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2-nitrobenzaldéhyde</a:t>
                          </a:r>
                          <a:endParaRPr lang="fr-FR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Acétone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Ions hydroxydes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Indigo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0" dirty="0" smtClean="0"/>
                            <a:t>Ions éthanoates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Eau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82" t="-308197" r="-42146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10511" t="-308197" r="-3142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17480" t="-308197" r="-3333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0 mol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0" dirty="0" smtClean="0"/>
                            <a:t>0</a:t>
                          </a:r>
                          <a:r>
                            <a:rPr lang="fr-FR" b="0" baseline="0" dirty="0" smtClean="0"/>
                            <a:t> mol</a:t>
                          </a:r>
                          <a:endParaRPr lang="fr-FR" b="0" dirty="0" smtClean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/>
                            <a:t>Excès</a:t>
                          </a:r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03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III. Spectroscopie RMN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A41F-6AA9-4029-B229-AC360BA38413}" type="slidenum">
              <a:rPr lang="fr-FR" smtClean="0"/>
              <a:t>20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A50C4847-9F6C-414E-8DF1-6B3A422D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34" y="104634"/>
            <a:ext cx="11697759" cy="6201129"/>
          </a:xfrm>
          <a:prstGeom prst="rect">
            <a:avLst/>
          </a:prstGeom>
        </p:spPr>
      </p:pic>
      <p:pic>
        <p:nvPicPr>
          <p:cNvPr id="11" name="Picture 2" descr="RÃ©sultat de recherche d'images pour &quot;structural paracetamol formula&quot;">
            <a:extLst>
              <a:ext uri="{FF2B5EF4-FFF2-40B4-BE49-F238E27FC236}">
                <a16:creationId xmlns="" xmlns:a16="http://schemas.microsoft.com/office/drawing/2014/main" id="{99B81917-37C2-4B50-95E4-8C0FD3CD5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5"/>
          <a:stretch/>
        </p:blipFill>
        <p:spPr bwMode="auto">
          <a:xfrm>
            <a:off x="1097280" y="286603"/>
            <a:ext cx="3304688" cy="207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necteur droit avec flèche 20">
            <a:extLst>
              <a:ext uri="{FF2B5EF4-FFF2-40B4-BE49-F238E27FC236}">
                <a16:creationId xmlns="" xmlns:a16="http://schemas.microsoft.com/office/drawing/2014/main" id="{91DBF5BD-F84B-4620-BCEE-9128389A44D1}"/>
              </a:ext>
            </a:extLst>
          </p:cNvPr>
          <p:cNvCxnSpPr/>
          <p:nvPr/>
        </p:nvCxnSpPr>
        <p:spPr>
          <a:xfrm flipH="1">
            <a:off x="3806684" y="6038095"/>
            <a:ext cx="8127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="" xmlns:a16="http://schemas.microsoft.com/office/drawing/2014/main" id="{9437028E-1067-4E82-9099-1788450961B6}"/>
                  </a:ext>
                </a:extLst>
              </p:cNvPr>
              <p:cNvSpPr txBox="1"/>
              <p:nvPr/>
            </p:nvSpPr>
            <p:spPr>
              <a:xfrm>
                <a:off x="2871941" y="5899595"/>
                <a:ext cx="934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437028E-1067-4E82-9099-178845096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41" y="5899595"/>
                <a:ext cx="93474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882" t="-2222" r="-3268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62D153AB-3757-4BF0-B39B-F0F5E3B8E729}"/>
              </a:ext>
            </a:extLst>
          </p:cNvPr>
          <p:cNvSpPr/>
          <p:nvPr/>
        </p:nvSpPr>
        <p:spPr>
          <a:xfrm>
            <a:off x="201412" y="6424800"/>
            <a:ext cx="4696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Spectre</a:t>
            </a:r>
            <a:r>
              <a:rPr lang="en-US" sz="2000" dirty="0" smtClean="0">
                <a:solidFill>
                  <a:schemeClr val="bg1"/>
                </a:solidFill>
              </a:rPr>
              <a:t> RMN du paracetamol - </a:t>
            </a:r>
            <a:r>
              <a:rPr lang="en-US" sz="2000" dirty="0" err="1" smtClean="0">
                <a:solidFill>
                  <a:schemeClr val="bg1"/>
                </a:solidFill>
              </a:rPr>
              <a:t>Chemspider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2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chemeClr val="accent2"/>
                </a:solidFill>
              </a:rPr>
              <a:t>III. Spectroscopie RMN</a:t>
            </a:r>
            <a:r>
              <a:rPr lang="fr-FR" sz="4000" b="1" dirty="0" smtClean="0">
                <a:solidFill>
                  <a:schemeClr val="accent2"/>
                </a:solidFill>
              </a:rPr>
              <a:t/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b="1" dirty="0" smtClean="0">
                <a:solidFill>
                  <a:schemeClr val="accent2"/>
                </a:solidFill>
              </a:rPr>
              <a:t>	</a:t>
            </a:r>
            <a:r>
              <a:rPr lang="fr-FR" sz="2800" b="1" dirty="0">
                <a:solidFill>
                  <a:srgbClr val="00B050"/>
                </a:solidFill>
              </a:rPr>
              <a:t>1. Description du spectre, table </a:t>
            </a:r>
            <a:r>
              <a:rPr lang="fr-FR" sz="2800" b="1" dirty="0" smtClean="0">
                <a:solidFill>
                  <a:srgbClr val="00B050"/>
                </a:solidFill>
              </a:rPr>
              <a:t>des déplacements chimiques</a:t>
            </a:r>
            <a:endParaRPr lang="fr-FR" sz="2800" b="1" dirty="0">
              <a:solidFill>
                <a:srgbClr val="00B05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Spectre RMN de l’éthane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9" t="3218" r="10035" b="56813"/>
          <a:stretch/>
        </p:blipFill>
        <p:spPr>
          <a:xfrm>
            <a:off x="1097280" y="2580266"/>
            <a:ext cx="4635187" cy="3519021"/>
          </a:xfrm>
          <a:ln w="38100">
            <a:solidFill>
              <a:schemeClr val="accent1"/>
            </a:solidFill>
          </a:ln>
        </p:spPr>
      </p:pic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Spectre RMN du </a:t>
            </a:r>
            <a:r>
              <a:rPr lang="fr-FR" dirty="0" err="1" smtClean="0"/>
              <a:t>méthoxyméthane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21</a:t>
            </a:fld>
            <a:endParaRPr lang="fr-FR"/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168416" y="6441464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dirty="0" smtClean="0">
                <a:solidFill>
                  <a:schemeClr val="bg1"/>
                </a:solidFill>
              </a:rPr>
              <a:t>Spectres RMN issus de </a:t>
            </a:r>
            <a:r>
              <a:rPr lang="fr-FR" i="1" dirty="0" smtClean="0">
                <a:solidFill>
                  <a:schemeClr val="bg1"/>
                </a:solidFill>
              </a:rPr>
              <a:t>Physique-Chimie TS</a:t>
            </a:r>
            <a:r>
              <a:rPr lang="fr-FR" dirty="0" smtClean="0">
                <a:solidFill>
                  <a:schemeClr val="bg1"/>
                </a:solidFill>
              </a:rPr>
              <a:t>, Nathan, 2017.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2" name="Espace réservé du contenu 8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43928" r="10337" b="16988"/>
          <a:stretch/>
        </p:blipFill>
        <p:spPr>
          <a:xfrm>
            <a:off x="6313862" y="2582334"/>
            <a:ext cx="4745875" cy="3516953"/>
          </a:xfrm>
          <a:ln w="38100"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6354806" y="2688609"/>
            <a:ext cx="537314" cy="573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97280" y="2688609"/>
            <a:ext cx="537314" cy="573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5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22</a:t>
            </a:fld>
            <a:endParaRPr lang="fr-FR"/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168416" y="6441464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dirty="0" smtClean="0">
                <a:solidFill>
                  <a:schemeClr val="bg1"/>
                </a:solidFill>
              </a:rPr>
              <a:t>Spectres IR issus de </a:t>
            </a:r>
            <a:r>
              <a:rPr lang="fr-FR" i="1" dirty="0" smtClean="0">
                <a:solidFill>
                  <a:schemeClr val="bg1"/>
                </a:solidFill>
              </a:rPr>
              <a:t>Physique-Chimie TS</a:t>
            </a:r>
            <a:r>
              <a:rPr lang="fr-FR" dirty="0" smtClean="0">
                <a:solidFill>
                  <a:schemeClr val="bg1"/>
                </a:solidFill>
              </a:rPr>
              <a:t>, Nathan, 2017.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chemeClr val="accent2"/>
                </a:solidFill>
              </a:rPr>
              <a:t>III. Spectroscopie RMN</a:t>
            </a:r>
            <a:r>
              <a:rPr lang="fr-FR" sz="4000" b="1" dirty="0" smtClean="0">
                <a:solidFill>
                  <a:schemeClr val="accent2"/>
                </a:solidFill>
              </a:rPr>
              <a:t/>
            </a:r>
            <a:br>
              <a:rPr lang="fr-FR" sz="4000" b="1" dirty="0" smtClean="0">
                <a:solidFill>
                  <a:schemeClr val="accent2"/>
                </a:solidFill>
              </a:rPr>
            </a:br>
            <a:r>
              <a:rPr lang="fr-FR" sz="4000" b="1" dirty="0" smtClean="0">
                <a:solidFill>
                  <a:schemeClr val="accent2"/>
                </a:solidFill>
              </a:rPr>
              <a:t>	</a:t>
            </a:r>
            <a:r>
              <a:rPr lang="fr-FR" sz="2800" b="1" dirty="0">
                <a:solidFill>
                  <a:srgbClr val="00B050"/>
                </a:solidFill>
              </a:rPr>
              <a:t>1. Description du spectre, table </a:t>
            </a:r>
            <a:r>
              <a:rPr lang="fr-FR" sz="2800" b="1" dirty="0" smtClean="0">
                <a:solidFill>
                  <a:srgbClr val="00B050"/>
                </a:solidFill>
              </a:rPr>
              <a:t>des déplacements chimiques</a:t>
            </a:r>
            <a:endParaRPr lang="fr-FR" sz="2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ce réservé du contenu 3"/>
              <p:cNvGraphicFramePr>
                <a:graphicFrameLocks noGrp="1"/>
              </p:cNvGraphicFramePr>
              <p:nvPr>
                <p:ph sz="half" idx="2"/>
                <p:extLst/>
              </p:nvPr>
            </p:nvGraphicFramePr>
            <p:xfrm>
              <a:off x="470439" y="1883272"/>
              <a:ext cx="11312081" cy="435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6021"/>
                    <a:gridCol w="2702256"/>
                    <a:gridCol w="2433804"/>
                  </a:tblGrid>
                  <a:tr h="5765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Type</a:t>
                          </a:r>
                          <a:r>
                            <a:rPr lang="fr-FR" baseline="0" dirty="0" smtClean="0"/>
                            <a:t> de proton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Exemple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𝒑𝒑𝒎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605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Proton d’un alcane ou</a:t>
                          </a:r>
                          <a:r>
                            <a:rPr lang="fr-FR" baseline="0" dirty="0" smtClean="0"/>
                            <a:t> de </a:t>
                          </a:r>
                          <a:r>
                            <a:rPr lang="fr-FR" b="1" baseline="0" dirty="0" smtClean="0"/>
                            <a:t>chaîne carbonée éloignée d’atomes électronégatifs</a:t>
                          </a:r>
                          <a:r>
                            <a:rPr lang="fr-FR" baseline="0" dirty="0" smtClean="0"/>
                            <a:t>.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0,8 −2,5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864286">
                    <a:tc>
                      <a:txBody>
                        <a:bodyPr/>
                        <a:lstStyle/>
                        <a:p>
                          <a:pPr algn="l"/>
                          <a:endParaRPr lang="fr-FR" dirty="0" smtClean="0"/>
                        </a:p>
                        <a:p>
                          <a:pPr algn="l"/>
                          <a:r>
                            <a:rPr lang="fr-FR" dirty="0" smtClean="0"/>
                            <a:t>Proton sur un atome de carbone lié à</a:t>
                          </a:r>
                          <a:r>
                            <a:rPr lang="fr-FR" baseline="0" dirty="0" smtClean="0"/>
                            <a:t> un </a:t>
                          </a:r>
                          <a:r>
                            <a:rPr lang="fr-FR" b="1" baseline="0" dirty="0" smtClean="0"/>
                            <a:t>atome électronégatif</a:t>
                          </a:r>
                        </a:p>
                        <a:p>
                          <a:pPr algn="l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OH</m:t>
                                </m:r>
                              </m:oMath>
                            </m:oMathPara>
                          </a14:m>
                          <a:endParaRPr lang="fr-FR" b="0" i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1" i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Cl</m:t>
                                </m:r>
                              </m:oMath>
                            </m:oMathPara>
                          </a14:m>
                          <a:endParaRPr lang="fr-FR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3,1 −5,0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69542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Proton lié à un atome de carbone d’une </a:t>
                          </a:r>
                          <a:r>
                            <a:rPr lang="fr-FR" b="1" dirty="0" smtClean="0"/>
                            <a:t>double liaison </a:t>
                          </a: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r>
                            <a:rPr lang="fr-FR" b="1" dirty="0" smtClean="0"/>
                            <a:t> </a:t>
                          </a:r>
                          <a:r>
                            <a:rPr lang="fr-FR" dirty="0" smtClean="0"/>
                            <a:t>d’un alcène ou</a:t>
                          </a:r>
                          <a:r>
                            <a:rPr lang="fr-FR" baseline="0" dirty="0" smtClean="0"/>
                            <a:t> d’un cycle.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fr-FR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4,5−6,0</m:t>
                              </m:r>
                            </m:oMath>
                          </a14:m>
                          <a:r>
                            <a:rPr lang="fr-FR" dirty="0" smtClean="0"/>
                            <a:t> pour l’alcène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6,5 −8,2</m:t>
                              </m:r>
                            </m:oMath>
                          </a14:m>
                          <a:r>
                            <a:rPr lang="fr-FR" dirty="0" smtClean="0"/>
                            <a:t> pour</a:t>
                          </a:r>
                          <a:r>
                            <a:rPr lang="fr-FR" baseline="0" dirty="0" smtClean="0"/>
                            <a:t> le cycle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4536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Proton lié à l’</a:t>
                          </a:r>
                          <a:r>
                            <a:rPr lang="fr-FR" b="1" dirty="0" smtClean="0"/>
                            <a:t>atome de carbone d’un groupe carbonyle</a:t>
                          </a:r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fr-FR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9,5 −11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43672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Proton lié</a:t>
                          </a:r>
                          <a:r>
                            <a:rPr lang="fr-FR" baseline="0" dirty="0" smtClean="0"/>
                            <a:t> à l’</a:t>
                          </a:r>
                          <a:r>
                            <a:rPr lang="fr-FR" b="1" baseline="0" dirty="0" smtClean="0"/>
                            <a:t>atome d’oxygène d’un groupe carboxyle</a:t>
                          </a:r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O</m:t>
                                    </m:r>
                                  </m:e>
                                  <m:sub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oMath>
                            </m:oMathPara>
                          </a14:m>
                          <a:endParaRPr lang="fr-FR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10,5 −12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53226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b="0" dirty="0" smtClean="0"/>
                            <a:t>Proton directement</a:t>
                          </a:r>
                          <a:r>
                            <a:rPr lang="fr-FR" b="0" baseline="0" dirty="0" smtClean="0"/>
                            <a:t> lié à un </a:t>
                          </a:r>
                          <a:r>
                            <a:rPr lang="fr-FR" b="1" baseline="0" dirty="0" smtClean="0"/>
                            <a:t>atome d’oxygène ou d’azote.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fr-FR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oMath>
                            </m:oMathPara>
                          </a14:m>
                          <a:endParaRPr lang="fr-FR" b="1" i="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fr-FR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oMath>
                            </m:oMathPara>
                          </a14:m>
                          <a:endParaRPr lang="fr-FR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0,5 −5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ce réservé du contenu 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902149312"/>
                  </p:ext>
                </p:extLst>
              </p:nvPr>
            </p:nvGraphicFramePr>
            <p:xfrm>
              <a:off x="470439" y="1883272"/>
              <a:ext cx="11312081" cy="4356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6021"/>
                    <a:gridCol w="2702256"/>
                    <a:gridCol w="2433804"/>
                  </a:tblGrid>
                  <a:tr h="5765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Type</a:t>
                          </a:r>
                          <a:r>
                            <a:rPr lang="fr-FR" baseline="0" dirty="0" smtClean="0"/>
                            <a:t> de proton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Exemple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65414" t="-1053" r="-1003" b="-65578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Proton d’un alcane ou</a:t>
                          </a:r>
                          <a:r>
                            <a:rPr lang="fr-FR" baseline="0" dirty="0" smtClean="0"/>
                            <a:t> de </a:t>
                          </a:r>
                          <a:r>
                            <a:rPr lang="fr-FR" b="1" baseline="0" dirty="0" smtClean="0"/>
                            <a:t>chaîne carbonée éloignée d’atomes électronégatifs</a:t>
                          </a:r>
                          <a:r>
                            <a:rPr lang="fr-FR" baseline="0" dirty="0" smtClean="0"/>
                            <a:t>.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8378" t="-91429" r="-90766" b="-4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65414" t="-91429" r="-1003" b="-493333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l"/>
                          <a:endParaRPr lang="fr-FR" dirty="0" smtClean="0"/>
                        </a:p>
                        <a:p>
                          <a:pPr algn="l"/>
                          <a:r>
                            <a:rPr lang="fr-FR" dirty="0" smtClean="0"/>
                            <a:t>Proton sur un atome de carbone lié à</a:t>
                          </a:r>
                          <a:r>
                            <a:rPr lang="fr-FR" baseline="0" dirty="0" smtClean="0"/>
                            <a:t> un </a:t>
                          </a:r>
                          <a:r>
                            <a:rPr lang="fr-FR" b="1" baseline="0" dirty="0" smtClean="0"/>
                            <a:t>atome électronégatif</a:t>
                          </a:r>
                        </a:p>
                        <a:p>
                          <a:pPr algn="l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8378" t="-134000" r="-90766" b="-2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65414" t="-134000" r="-1003" b="-245333"/>
                          </a:stretch>
                        </a:blipFill>
                      </a:tcPr>
                    </a:tc>
                  </a:tr>
                  <a:tr h="69542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9" t="-307895" r="-83613" b="-2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8378" t="-307895" r="-90766" b="-2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65414" t="-307895" r="-1003" b="-222807"/>
                          </a:stretch>
                        </a:blipFill>
                      </a:tcPr>
                    </a:tc>
                  </a:tr>
                  <a:tr h="4536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Proton lié à l’</a:t>
                          </a:r>
                          <a:r>
                            <a:rPr lang="fr-FR" b="1" dirty="0" smtClean="0"/>
                            <a:t>atome de carbone d’un groupe carbonyle</a:t>
                          </a:r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8378" t="-620000" r="-90766" b="-2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65414" t="-620000" r="-1003" b="-238667"/>
                          </a:stretch>
                        </a:blipFill>
                      </a:tcPr>
                    </a:tc>
                  </a:tr>
                  <a:tr h="43672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Proton lié</a:t>
                          </a:r>
                          <a:r>
                            <a:rPr lang="fr-FR" baseline="0" dirty="0" smtClean="0"/>
                            <a:t> à l’</a:t>
                          </a:r>
                          <a:r>
                            <a:rPr lang="fr-FR" b="1" baseline="0" dirty="0" smtClean="0"/>
                            <a:t>atome d’oxygène d’un groupe carboxyle</a:t>
                          </a:r>
                          <a:endParaRPr lang="fr-F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8378" t="-750000" r="-90766" b="-148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65414" t="-750000" r="-1003" b="-14861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b="0" dirty="0" smtClean="0"/>
                            <a:t>Proton directement</a:t>
                          </a:r>
                          <a:r>
                            <a:rPr lang="fr-FR" b="0" baseline="0" dirty="0" smtClean="0"/>
                            <a:t> lié à un </a:t>
                          </a:r>
                          <a:r>
                            <a:rPr lang="fr-FR" b="1" baseline="0" dirty="0" smtClean="0"/>
                            <a:t>atome d’oxygène ou d’azote.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8378" t="-582857" r="-90766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65414" t="-582857" r="-1003" b="-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66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III. Spectroscopie RMN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A41F-6AA9-4029-B229-AC360BA38413}" type="slidenum">
              <a:rPr lang="fr-FR" smtClean="0"/>
              <a:t>23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A50C4847-9F6C-414E-8DF1-6B3A422D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35" y="0"/>
            <a:ext cx="11697758" cy="6305763"/>
          </a:xfrm>
          <a:prstGeom prst="rect">
            <a:avLst/>
          </a:prstGeom>
        </p:spPr>
      </p:pic>
      <p:pic>
        <p:nvPicPr>
          <p:cNvPr id="11" name="Picture 2" descr="RÃ©sultat de recherche d'images pour &quot;structural paracetamol formula&quot;">
            <a:extLst>
              <a:ext uri="{FF2B5EF4-FFF2-40B4-BE49-F238E27FC236}">
                <a16:creationId xmlns="" xmlns:a16="http://schemas.microsoft.com/office/drawing/2014/main" id="{99B81917-37C2-4B50-95E4-8C0FD3CD5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5"/>
          <a:stretch/>
        </p:blipFill>
        <p:spPr bwMode="auto">
          <a:xfrm>
            <a:off x="1222421" y="363352"/>
            <a:ext cx="3304688" cy="207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="" xmlns:a16="http://schemas.microsoft.com/office/drawing/2014/main" id="{9437028E-1067-4E82-9099-1788450961B6}"/>
                  </a:ext>
                </a:extLst>
              </p:cNvPr>
              <p:cNvSpPr txBox="1"/>
              <p:nvPr/>
            </p:nvSpPr>
            <p:spPr>
              <a:xfrm>
                <a:off x="0" y="6026102"/>
                <a:ext cx="93474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437028E-1067-4E82-9099-178845096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26102"/>
                <a:ext cx="93474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882" t="-4444" r="-3268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62D153AB-3757-4BF0-B39B-F0F5E3B8E729}"/>
              </a:ext>
            </a:extLst>
          </p:cNvPr>
          <p:cNvSpPr/>
          <p:nvPr/>
        </p:nvSpPr>
        <p:spPr>
          <a:xfrm>
            <a:off x="201412" y="6424800"/>
            <a:ext cx="4696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Spectre</a:t>
            </a:r>
            <a:r>
              <a:rPr lang="en-US" sz="2000" dirty="0" smtClean="0">
                <a:solidFill>
                  <a:schemeClr val="bg1"/>
                </a:solidFill>
              </a:rPr>
              <a:t> RMN du paracetamol - </a:t>
            </a:r>
            <a:r>
              <a:rPr lang="en-US" sz="2000" dirty="0" err="1" smtClean="0">
                <a:solidFill>
                  <a:schemeClr val="bg1"/>
                </a:solidFill>
              </a:rPr>
              <a:t>Chemspider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="" xmlns:a16="http://schemas.microsoft.com/office/drawing/2014/main" id="{91DBF5BD-F84B-4620-BCEE-9128389A44D1}"/>
              </a:ext>
            </a:extLst>
          </p:cNvPr>
          <p:cNvCxnSpPr/>
          <p:nvPr/>
        </p:nvCxnSpPr>
        <p:spPr>
          <a:xfrm flipH="1" flipV="1">
            <a:off x="433389" y="5991225"/>
            <a:ext cx="11546804" cy="4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08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III. Spectroscopie RMN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A41F-6AA9-4029-B229-AC360BA38413}" type="slidenum">
              <a:rPr lang="fr-FR" smtClean="0"/>
              <a:t>24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A50C4847-9F6C-414E-8DF1-6B3A422D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35" y="0"/>
            <a:ext cx="11697758" cy="6305763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="" xmlns:a16="http://schemas.microsoft.com/office/drawing/2014/main" id="{7F6E169C-0CF0-4F01-ABC0-36A262288BF1}"/>
              </a:ext>
            </a:extLst>
          </p:cNvPr>
          <p:cNvGrpSpPr/>
          <p:nvPr/>
        </p:nvGrpSpPr>
        <p:grpSpPr>
          <a:xfrm>
            <a:off x="1141399" y="363352"/>
            <a:ext cx="3385710" cy="2070102"/>
            <a:chOff x="-7307" y="1995001"/>
            <a:chExt cx="3385710" cy="2070102"/>
          </a:xfrm>
        </p:grpSpPr>
        <p:pic>
          <p:nvPicPr>
            <p:cNvPr id="11" name="Picture 2" descr="RÃ©sultat de recherche d'images pour &quot;structural paracetamol formula&quot;">
              <a:extLst>
                <a:ext uri="{FF2B5EF4-FFF2-40B4-BE49-F238E27FC236}">
                  <a16:creationId xmlns="" xmlns:a16="http://schemas.microsoft.com/office/drawing/2014/main" id="{99B81917-37C2-4B50-95E4-8C0FD3CD55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65"/>
            <a:stretch/>
          </p:blipFill>
          <p:spPr bwMode="auto">
            <a:xfrm>
              <a:off x="73715" y="1995001"/>
              <a:ext cx="3304688" cy="2070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Ellipse 11">
              <a:extLst>
                <a:ext uri="{FF2B5EF4-FFF2-40B4-BE49-F238E27FC236}">
                  <a16:creationId xmlns="" xmlns:a16="http://schemas.microsoft.com/office/drawing/2014/main" id="{39E9A4A0-3592-45D8-9046-A247ABE402C9}"/>
                </a:ext>
              </a:extLst>
            </p:cNvPr>
            <p:cNvSpPr/>
            <p:nvPr/>
          </p:nvSpPr>
          <p:spPr>
            <a:xfrm>
              <a:off x="-1658" y="3030052"/>
              <a:ext cx="324000" cy="324000"/>
            </a:xfrm>
            <a:prstGeom prst="ellipse">
              <a:avLst/>
            </a:prstGeom>
            <a:solidFill>
              <a:srgbClr val="77CEEF">
                <a:alpha val="30196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="" xmlns:a16="http://schemas.microsoft.com/office/drawing/2014/main" id="{BCA9C68F-0344-4013-8BCB-99981F85FEDD}"/>
                </a:ext>
              </a:extLst>
            </p:cNvPr>
            <p:cNvSpPr/>
            <p:nvPr/>
          </p:nvSpPr>
          <p:spPr>
            <a:xfrm>
              <a:off x="-7307" y="3480496"/>
              <a:ext cx="324000" cy="324000"/>
            </a:xfrm>
            <a:prstGeom prst="ellipse">
              <a:avLst/>
            </a:prstGeom>
            <a:solidFill>
              <a:srgbClr val="77CEEF">
                <a:alpha val="30196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="" xmlns:a16="http://schemas.microsoft.com/office/drawing/2014/main" id="{08F65D9F-7EDB-4D2B-9BA6-7D40FCE6F891}"/>
                </a:ext>
              </a:extLst>
            </p:cNvPr>
            <p:cNvSpPr/>
            <p:nvPr/>
          </p:nvSpPr>
          <p:spPr>
            <a:xfrm>
              <a:off x="376628" y="3707837"/>
              <a:ext cx="324000" cy="324000"/>
            </a:xfrm>
            <a:prstGeom prst="ellipse">
              <a:avLst/>
            </a:prstGeom>
            <a:solidFill>
              <a:srgbClr val="77CEEF">
                <a:alpha val="30196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="" xmlns:a16="http://schemas.microsoft.com/office/drawing/2014/main" id="{9437028E-1067-4E82-9099-1788450961B6}"/>
                  </a:ext>
                </a:extLst>
              </p:cNvPr>
              <p:cNvSpPr txBox="1"/>
              <p:nvPr/>
            </p:nvSpPr>
            <p:spPr>
              <a:xfrm>
                <a:off x="0" y="6026102"/>
                <a:ext cx="93474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437028E-1067-4E82-9099-178845096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26102"/>
                <a:ext cx="93474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882" t="-4444" r="-3268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62D153AB-3757-4BF0-B39B-F0F5E3B8E729}"/>
              </a:ext>
            </a:extLst>
          </p:cNvPr>
          <p:cNvSpPr/>
          <p:nvPr/>
        </p:nvSpPr>
        <p:spPr>
          <a:xfrm>
            <a:off x="201412" y="6424800"/>
            <a:ext cx="4696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Spectre</a:t>
            </a:r>
            <a:r>
              <a:rPr lang="en-US" sz="2000" dirty="0" smtClean="0">
                <a:solidFill>
                  <a:schemeClr val="bg1"/>
                </a:solidFill>
              </a:rPr>
              <a:t> RMN du paracetamol - </a:t>
            </a:r>
            <a:r>
              <a:rPr lang="en-US" sz="2000" dirty="0" err="1" smtClean="0">
                <a:solidFill>
                  <a:schemeClr val="bg1"/>
                </a:solidFill>
              </a:rPr>
              <a:t>Chemspider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="" xmlns:a16="http://schemas.microsoft.com/office/drawing/2014/main" id="{91DBF5BD-F84B-4620-BCEE-9128389A44D1}"/>
              </a:ext>
            </a:extLst>
          </p:cNvPr>
          <p:cNvCxnSpPr/>
          <p:nvPr/>
        </p:nvCxnSpPr>
        <p:spPr>
          <a:xfrm flipH="1" flipV="1">
            <a:off x="433389" y="5991225"/>
            <a:ext cx="11546804" cy="4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1BEC1B9E-8DD7-4F92-BBCA-945CB627238E}"/>
              </a:ext>
            </a:extLst>
          </p:cNvPr>
          <p:cNvSpPr/>
          <p:nvPr/>
        </p:nvSpPr>
        <p:spPr>
          <a:xfrm>
            <a:off x="9382741" y="121764"/>
            <a:ext cx="640573" cy="5839347"/>
          </a:xfrm>
          <a:prstGeom prst="ellipse">
            <a:avLst/>
          </a:prstGeom>
          <a:solidFill>
            <a:srgbClr val="77CEE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5805936" y="167566"/>
            <a:ext cx="3462884" cy="1477328"/>
          </a:xfrm>
          <a:prstGeom prst="rect">
            <a:avLst/>
          </a:prstGeom>
          <a:noFill/>
          <a:ln w="28575">
            <a:solidFill>
              <a:srgbClr val="91D7F2"/>
            </a:solidFill>
          </a:ln>
        </p:spPr>
        <p:txBody>
          <a:bodyPr wrap="square" rtlCol="0">
            <a:spAutoFit/>
          </a:bodyPr>
          <a:lstStyle/>
          <a:p>
            <a:r>
              <a:rPr lang="fr-FR" b="0" i="1" dirty="0" smtClean="0">
                <a:latin typeface="Cambria Math" panose="02040503050406030204" pitchFamily="18" charset="0"/>
              </a:rPr>
              <a:t>Position : 2 ppm</a:t>
            </a:r>
          </a:p>
          <a:p>
            <a:r>
              <a:rPr lang="fr-FR" i="1" dirty="0" smtClean="0">
                <a:latin typeface="Cambria Math" panose="02040503050406030204" pitchFamily="18" charset="0"/>
              </a:rPr>
              <a:t>Intégration: 3</a:t>
            </a:r>
          </a:p>
          <a:p>
            <a:r>
              <a:rPr lang="fr-FR" b="0" i="1" dirty="0" smtClean="0">
                <a:latin typeface="Cambria Math" panose="02040503050406030204" pitchFamily="18" charset="0"/>
              </a:rPr>
              <a:t>Multiplicité : </a:t>
            </a:r>
            <a:r>
              <a:rPr lang="fr-FR" b="0" i="1" dirty="0" err="1" smtClean="0">
                <a:latin typeface="Cambria Math" panose="02040503050406030204" pitchFamily="18" charset="0"/>
              </a:rPr>
              <a:t>singulet</a:t>
            </a:r>
            <a:endParaRPr lang="fr-FR" b="0" i="1" dirty="0" smtClean="0">
              <a:latin typeface="Cambria Math" panose="02040503050406030204" pitchFamily="18" charset="0"/>
            </a:endParaRPr>
          </a:p>
          <a:p>
            <a:pPr algn="ctr"/>
            <a:r>
              <a:rPr lang="fr-FR" b="0" dirty="0" smtClean="0">
                <a:latin typeface="Cambria Math" panose="02040503050406030204" pitchFamily="18" charset="0"/>
              </a:rPr>
              <a:t>H d’une chaine carbonée non voisin d’un atome électronégatif</a:t>
            </a:r>
          </a:p>
        </p:txBody>
      </p:sp>
    </p:spTree>
    <p:extLst>
      <p:ext uri="{BB962C8B-B14F-4D97-AF65-F5344CB8AC3E}">
        <p14:creationId xmlns:p14="http://schemas.microsoft.com/office/powerpoint/2010/main" val="2685361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III. Spectroscopie RMN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A41F-6AA9-4029-B229-AC360BA38413}" type="slidenum">
              <a:rPr lang="fr-FR" smtClean="0"/>
              <a:t>25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A50C4847-9F6C-414E-8DF1-6B3A422D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35" y="0"/>
            <a:ext cx="11697758" cy="63057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="" xmlns:a16="http://schemas.microsoft.com/office/drawing/2014/main" id="{9437028E-1067-4E82-9099-1788450961B6}"/>
                  </a:ext>
                </a:extLst>
              </p:cNvPr>
              <p:cNvSpPr txBox="1"/>
              <p:nvPr/>
            </p:nvSpPr>
            <p:spPr>
              <a:xfrm>
                <a:off x="0" y="6026102"/>
                <a:ext cx="93474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437028E-1067-4E82-9099-178845096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26102"/>
                <a:ext cx="93474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t="-4444" r="-3268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62D153AB-3757-4BF0-B39B-F0F5E3B8E729}"/>
              </a:ext>
            </a:extLst>
          </p:cNvPr>
          <p:cNvSpPr/>
          <p:nvPr/>
        </p:nvSpPr>
        <p:spPr>
          <a:xfrm>
            <a:off x="201412" y="6424800"/>
            <a:ext cx="4696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Spectre</a:t>
            </a:r>
            <a:r>
              <a:rPr lang="en-US" sz="2000" dirty="0" smtClean="0">
                <a:solidFill>
                  <a:schemeClr val="bg1"/>
                </a:solidFill>
              </a:rPr>
              <a:t> RMN du paracetamol - </a:t>
            </a:r>
            <a:r>
              <a:rPr lang="en-US" sz="2000" dirty="0" err="1" smtClean="0">
                <a:solidFill>
                  <a:schemeClr val="bg1"/>
                </a:solidFill>
              </a:rPr>
              <a:t>Chemspider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="" xmlns:a16="http://schemas.microsoft.com/office/drawing/2014/main" id="{91DBF5BD-F84B-4620-BCEE-9128389A44D1}"/>
              </a:ext>
            </a:extLst>
          </p:cNvPr>
          <p:cNvCxnSpPr/>
          <p:nvPr/>
        </p:nvCxnSpPr>
        <p:spPr>
          <a:xfrm flipH="1" flipV="1">
            <a:off x="433389" y="5991225"/>
            <a:ext cx="11546804" cy="4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1BEC1B9E-8DD7-4F92-BBCA-945CB627238E}"/>
              </a:ext>
            </a:extLst>
          </p:cNvPr>
          <p:cNvSpPr/>
          <p:nvPr/>
        </p:nvSpPr>
        <p:spPr>
          <a:xfrm>
            <a:off x="9382741" y="121764"/>
            <a:ext cx="640573" cy="5839347"/>
          </a:xfrm>
          <a:prstGeom prst="ellipse">
            <a:avLst/>
          </a:prstGeom>
          <a:solidFill>
            <a:srgbClr val="77CEE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5621201" y="167566"/>
            <a:ext cx="3462884" cy="1477328"/>
          </a:xfrm>
          <a:prstGeom prst="rect">
            <a:avLst/>
          </a:prstGeom>
          <a:noFill/>
          <a:ln w="28575">
            <a:solidFill>
              <a:srgbClr val="91D7F2"/>
            </a:solidFill>
          </a:ln>
        </p:spPr>
        <p:txBody>
          <a:bodyPr wrap="square" rtlCol="0">
            <a:spAutoFit/>
          </a:bodyPr>
          <a:lstStyle/>
          <a:p>
            <a:r>
              <a:rPr lang="fr-FR" b="0" i="1" dirty="0" smtClean="0">
                <a:latin typeface="Cambria Math" panose="02040503050406030204" pitchFamily="18" charset="0"/>
              </a:rPr>
              <a:t>Position : 2 ppm</a:t>
            </a:r>
          </a:p>
          <a:p>
            <a:r>
              <a:rPr lang="fr-FR" i="1" dirty="0" smtClean="0">
                <a:latin typeface="Cambria Math" panose="02040503050406030204" pitchFamily="18" charset="0"/>
              </a:rPr>
              <a:t>Intégration: 3</a:t>
            </a:r>
          </a:p>
          <a:p>
            <a:r>
              <a:rPr lang="fr-FR" b="0" i="1" dirty="0" smtClean="0">
                <a:latin typeface="Cambria Math" panose="02040503050406030204" pitchFamily="18" charset="0"/>
              </a:rPr>
              <a:t>Multiplicité : </a:t>
            </a:r>
            <a:r>
              <a:rPr lang="fr-FR" b="0" i="1" dirty="0" err="1" smtClean="0">
                <a:latin typeface="Cambria Math" panose="02040503050406030204" pitchFamily="18" charset="0"/>
              </a:rPr>
              <a:t>singulet</a:t>
            </a:r>
            <a:endParaRPr lang="fr-FR" b="0" i="1" dirty="0" smtClean="0">
              <a:latin typeface="Cambria Math" panose="02040503050406030204" pitchFamily="18" charset="0"/>
            </a:endParaRPr>
          </a:p>
          <a:p>
            <a:pPr algn="ctr"/>
            <a:r>
              <a:rPr lang="fr-FR" b="0" dirty="0" smtClean="0">
                <a:latin typeface="Cambria Math" panose="02040503050406030204" pitchFamily="18" charset="0"/>
              </a:rPr>
              <a:t>H d’une chaine carbonée non voisin d’un atome électronégatif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E965F5D7-F125-463F-9767-49CA6B8F5E5A}"/>
              </a:ext>
            </a:extLst>
          </p:cNvPr>
          <p:cNvSpPr/>
          <p:nvPr/>
        </p:nvSpPr>
        <p:spPr>
          <a:xfrm>
            <a:off x="992740" y="4852827"/>
            <a:ext cx="362643" cy="1108284"/>
          </a:xfrm>
          <a:prstGeom prst="ellipse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7CC96270-C23D-4F76-8129-40465362C08C}"/>
              </a:ext>
            </a:extLst>
          </p:cNvPr>
          <p:cNvSpPr/>
          <p:nvPr/>
        </p:nvSpPr>
        <p:spPr>
          <a:xfrm>
            <a:off x="1430860" y="4505233"/>
            <a:ext cx="512948" cy="1399839"/>
          </a:xfrm>
          <a:prstGeom prst="ellipse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621201" y="1716464"/>
            <a:ext cx="3462884" cy="1200329"/>
          </a:xfrm>
          <a:prstGeom prst="rect">
            <a:avLst/>
          </a:prstGeom>
          <a:noFill/>
          <a:ln w="28575">
            <a:solidFill>
              <a:srgbClr val="CC4716"/>
            </a:solidFill>
          </a:ln>
        </p:spPr>
        <p:txBody>
          <a:bodyPr wrap="square" rtlCol="0">
            <a:spAutoFit/>
          </a:bodyPr>
          <a:lstStyle/>
          <a:p>
            <a:r>
              <a:rPr lang="fr-FR" i="1" dirty="0">
                <a:latin typeface="Cambria Math" panose="02040503050406030204" pitchFamily="18" charset="0"/>
              </a:rPr>
              <a:t>Position : </a:t>
            </a:r>
            <a:r>
              <a:rPr lang="fr-FR" i="1" dirty="0" smtClean="0">
                <a:latin typeface="Cambria Math" panose="02040503050406030204" pitchFamily="18" charset="0"/>
              </a:rPr>
              <a:t>9 – 10 ppm</a:t>
            </a:r>
            <a:endParaRPr lang="fr-FR" i="1" dirty="0">
              <a:latin typeface="Cambria Math" panose="02040503050406030204" pitchFamily="18" charset="0"/>
            </a:endParaRPr>
          </a:p>
          <a:p>
            <a:r>
              <a:rPr lang="fr-FR" i="1" dirty="0">
                <a:latin typeface="Cambria Math" panose="02040503050406030204" pitchFamily="18" charset="0"/>
              </a:rPr>
              <a:t>Intégration: 1</a:t>
            </a:r>
          </a:p>
          <a:p>
            <a:r>
              <a:rPr lang="fr-FR" i="1" dirty="0" smtClean="0">
                <a:latin typeface="Cambria Math" panose="02040503050406030204" pitchFamily="18" charset="0"/>
              </a:rPr>
              <a:t>Multiplicité : deux </a:t>
            </a:r>
            <a:r>
              <a:rPr lang="fr-FR" i="1" dirty="0" err="1" smtClean="0">
                <a:latin typeface="Cambria Math" panose="02040503050406030204" pitchFamily="18" charset="0"/>
              </a:rPr>
              <a:t>singulets</a:t>
            </a:r>
            <a:endParaRPr lang="fr-FR" i="1" dirty="0">
              <a:latin typeface="Cambria Math" panose="02040503050406030204" pitchFamily="18" charset="0"/>
            </a:endParaRPr>
          </a:p>
          <a:p>
            <a:pPr algn="ctr"/>
            <a:r>
              <a:rPr lang="fr-FR" dirty="0">
                <a:latin typeface="Cambria Math" panose="02040503050406030204" pitchFamily="18" charset="0"/>
              </a:rPr>
              <a:t>H </a:t>
            </a:r>
            <a:r>
              <a:rPr lang="fr-FR" dirty="0" smtClean="0">
                <a:latin typeface="Cambria Math" panose="02040503050406030204" pitchFamily="18" charset="0"/>
              </a:rPr>
              <a:t>lié à un atome </a:t>
            </a:r>
            <a:r>
              <a:rPr lang="fr-FR" dirty="0" smtClean="0">
                <a:latin typeface="Cambria Math" panose="02040503050406030204" pitchFamily="18" charset="0"/>
              </a:rPr>
              <a:t>électronégatif</a:t>
            </a:r>
            <a:endParaRPr lang="fr-FR" dirty="0">
              <a:latin typeface="Cambria Math" panose="02040503050406030204" pitchFamily="18" charset="0"/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="" xmlns:a16="http://schemas.microsoft.com/office/drawing/2014/main" id="{7F6E169C-0CF0-4F01-ABC0-36A262288BF1}"/>
              </a:ext>
            </a:extLst>
          </p:cNvPr>
          <p:cNvGrpSpPr/>
          <p:nvPr/>
        </p:nvGrpSpPr>
        <p:grpSpPr>
          <a:xfrm>
            <a:off x="1141399" y="363352"/>
            <a:ext cx="3461083" cy="2070102"/>
            <a:chOff x="-7307" y="1995001"/>
            <a:chExt cx="3461083" cy="2070102"/>
          </a:xfrm>
        </p:grpSpPr>
        <p:pic>
          <p:nvPicPr>
            <p:cNvPr id="19" name="Picture 2" descr="RÃ©sultat de recherche d'images pour &quot;structural paracetamol formula&quot;">
              <a:extLst>
                <a:ext uri="{FF2B5EF4-FFF2-40B4-BE49-F238E27FC236}">
                  <a16:creationId xmlns="" xmlns:a16="http://schemas.microsoft.com/office/drawing/2014/main" id="{99B81917-37C2-4B50-95E4-8C0FD3CD55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65"/>
            <a:stretch/>
          </p:blipFill>
          <p:spPr bwMode="auto">
            <a:xfrm>
              <a:off x="73715" y="1995001"/>
              <a:ext cx="3304688" cy="2070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Ellipse 19">
              <a:extLst>
                <a:ext uri="{FF2B5EF4-FFF2-40B4-BE49-F238E27FC236}">
                  <a16:creationId xmlns="" xmlns:a16="http://schemas.microsoft.com/office/drawing/2014/main" id="{39E9A4A0-3592-45D8-9046-A247ABE402C9}"/>
                </a:ext>
              </a:extLst>
            </p:cNvPr>
            <p:cNvSpPr/>
            <p:nvPr/>
          </p:nvSpPr>
          <p:spPr>
            <a:xfrm>
              <a:off x="-1658" y="3030052"/>
              <a:ext cx="324000" cy="324000"/>
            </a:xfrm>
            <a:prstGeom prst="ellipse">
              <a:avLst/>
            </a:prstGeom>
            <a:solidFill>
              <a:srgbClr val="77CEEF">
                <a:alpha val="30196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="" xmlns:a16="http://schemas.microsoft.com/office/drawing/2014/main" id="{BCA9C68F-0344-4013-8BCB-99981F85FEDD}"/>
                </a:ext>
              </a:extLst>
            </p:cNvPr>
            <p:cNvSpPr/>
            <p:nvPr/>
          </p:nvSpPr>
          <p:spPr>
            <a:xfrm>
              <a:off x="-7307" y="3480496"/>
              <a:ext cx="324000" cy="324000"/>
            </a:xfrm>
            <a:prstGeom prst="ellipse">
              <a:avLst/>
            </a:prstGeom>
            <a:solidFill>
              <a:srgbClr val="77CEEF">
                <a:alpha val="30196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="" xmlns:a16="http://schemas.microsoft.com/office/drawing/2014/main" id="{08F65D9F-7EDB-4D2B-9BA6-7D40FCE6F891}"/>
                </a:ext>
              </a:extLst>
            </p:cNvPr>
            <p:cNvSpPr/>
            <p:nvPr/>
          </p:nvSpPr>
          <p:spPr>
            <a:xfrm>
              <a:off x="376628" y="3707837"/>
              <a:ext cx="324000" cy="324000"/>
            </a:xfrm>
            <a:prstGeom prst="ellipse">
              <a:avLst/>
            </a:prstGeom>
            <a:solidFill>
              <a:srgbClr val="77CEEF">
                <a:alpha val="30196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="" xmlns:a16="http://schemas.microsoft.com/office/drawing/2014/main" id="{93C71AFE-2570-405D-BEEF-F92ECDE508AF}"/>
                </a:ext>
              </a:extLst>
            </p:cNvPr>
            <p:cNvSpPr/>
            <p:nvPr/>
          </p:nvSpPr>
          <p:spPr>
            <a:xfrm>
              <a:off x="1159641" y="3713015"/>
              <a:ext cx="324000" cy="324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="" xmlns:a16="http://schemas.microsoft.com/office/drawing/2014/main" id="{4E7814F4-42B4-4139-BC6F-1F3A5C0ADBDA}"/>
                </a:ext>
              </a:extLst>
            </p:cNvPr>
            <p:cNvSpPr/>
            <p:nvPr/>
          </p:nvSpPr>
          <p:spPr>
            <a:xfrm>
              <a:off x="3129776" y="2583268"/>
              <a:ext cx="324000" cy="324000"/>
            </a:xfrm>
            <a:prstGeom prst="ellipse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71675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III. Spectroscopie RMN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A41F-6AA9-4029-B229-AC360BA38413}" type="slidenum">
              <a:rPr lang="fr-FR" smtClean="0"/>
              <a:t>26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A50C4847-9F6C-414E-8DF1-6B3A422D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35" y="0"/>
            <a:ext cx="11697758" cy="63057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="" xmlns:a16="http://schemas.microsoft.com/office/drawing/2014/main" id="{9437028E-1067-4E82-9099-1788450961B6}"/>
                  </a:ext>
                </a:extLst>
              </p:cNvPr>
              <p:cNvSpPr txBox="1"/>
              <p:nvPr/>
            </p:nvSpPr>
            <p:spPr>
              <a:xfrm>
                <a:off x="0" y="6026102"/>
                <a:ext cx="93474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437028E-1067-4E82-9099-178845096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26102"/>
                <a:ext cx="93474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t="-4444" r="-3268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62D153AB-3757-4BF0-B39B-F0F5E3B8E729}"/>
              </a:ext>
            </a:extLst>
          </p:cNvPr>
          <p:cNvSpPr/>
          <p:nvPr/>
        </p:nvSpPr>
        <p:spPr>
          <a:xfrm>
            <a:off x="201412" y="6424800"/>
            <a:ext cx="4696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Spectre</a:t>
            </a:r>
            <a:r>
              <a:rPr lang="en-US" sz="2000" dirty="0" smtClean="0">
                <a:solidFill>
                  <a:schemeClr val="bg1"/>
                </a:solidFill>
              </a:rPr>
              <a:t> RMN du paracetamol - </a:t>
            </a:r>
            <a:r>
              <a:rPr lang="en-US" sz="2000" dirty="0" err="1" smtClean="0">
                <a:solidFill>
                  <a:schemeClr val="bg1"/>
                </a:solidFill>
              </a:rPr>
              <a:t>Chemspider</a:t>
            </a:r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="" xmlns:a16="http://schemas.microsoft.com/office/drawing/2014/main" id="{91DBF5BD-F84B-4620-BCEE-9128389A44D1}"/>
              </a:ext>
            </a:extLst>
          </p:cNvPr>
          <p:cNvCxnSpPr/>
          <p:nvPr/>
        </p:nvCxnSpPr>
        <p:spPr>
          <a:xfrm flipH="1" flipV="1">
            <a:off x="433389" y="5991225"/>
            <a:ext cx="11546804" cy="4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1BEC1B9E-8DD7-4F92-BBCA-945CB627238E}"/>
              </a:ext>
            </a:extLst>
          </p:cNvPr>
          <p:cNvSpPr/>
          <p:nvPr/>
        </p:nvSpPr>
        <p:spPr>
          <a:xfrm>
            <a:off x="9382741" y="121764"/>
            <a:ext cx="640573" cy="5839347"/>
          </a:xfrm>
          <a:prstGeom prst="ellipse">
            <a:avLst/>
          </a:prstGeom>
          <a:solidFill>
            <a:srgbClr val="77CEE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5621201" y="167566"/>
            <a:ext cx="3462884" cy="1477328"/>
          </a:xfrm>
          <a:prstGeom prst="rect">
            <a:avLst/>
          </a:prstGeom>
          <a:noFill/>
          <a:ln w="28575">
            <a:solidFill>
              <a:srgbClr val="91D7F2"/>
            </a:solidFill>
          </a:ln>
        </p:spPr>
        <p:txBody>
          <a:bodyPr wrap="square" rtlCol="0">
            <a:spAutoFit/>
          </a:bodyPr>
          <a:lstStyle/>
          <a:p>
            <a:r>
              <a:rPr lang="fr-FR" b="0" i="1" dirty="0" smtClean="0">
                <a:latin typeface="Cambria Math" panose="02040503050406030204" pitchFamily="18" charset="0"/>
              </a:rPr>
              <a:t>Position : 2 ppm</a:t>
            </a:r>
          </a:p>
          <a:p>
            <a:r>
              <a:rPr lang="fr-FR" i="1" dirty="0" smtClean="0">
                <a:latin typeface="Cambria Math" panose="02040503050406030204" pitchFamily="18" charset="0"/>
              </a:rPr>
              <a:t>Intégration: 3</a:t>
            </a:r>
          </a:p>
          <a:p>
            <a:r>
              <a:rPr lang="fr-FR" b="0" i="1" dirty="0" smtClean="0">
                <a:latin typeface="Cambria Math" panose="02040503050406030204" pitchFamily="18" charset="0"/>
              </a:rPr>
              <a:t>Multiplicité : </a:t>
            </a:r>
            <a:r>
              <a:rPr lang="fr-FR" b="0" i="1" dirty="0" err="1" smtClean="0">
                <a:latin typeface="Cambria Math" panose="02040503050406030204" pitchFamily="18" charset="0"/>
              </a:rPr>
              <a:t>singulet</a:t>
            </a:r>
            <a:endParaRPr lang="fr-FR" b="0" i="1" dirty="0" smtClean="0">
              <a:latin typeface="Cambria Math" panose="02040503050406030204" pitchFamily="18" charset="0"/>
            </a:endParaRPr>
          </a:p>
          <a:p>
            <a:pPr algn="ctr"/>
            <a:r>
              <a:rPr lang="fr-FR" b="0" dirty="0" smtClean="0">
                <a:latin typeface="Cambria Math" panose="02040503050406030204" pitchFamily="18" charset="0"/>
              </a:rPr>
              <a:t>H d’une chaine carbonée non voisin d’un atome électronégatif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E965F5D7-F125-463F-9767-49CA6B8F5E5A}"/>
              </a:ext>
            </a:extLst>
          </p:cNvPr>
          <p:cNvSpPr/>
          <p:nvPr/>
        </p:nvSpPr>
        <p:spPr>
          <a:xfrm>
            <a:off x="992740" y="4852827"/>
            <a:ext cx="362643" cy="1108284"/>
          </a:xfrm>
          <a:prstGeom prst="ellipse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7CC96270-C23D-4F76-8129-40465362C08C}"/>
              </a:ext>
            </a:extLst>
          </p:cNvPr>
          <p:cNvSpPr/>
          <p:nvPr/>
        </p:nvSpPr>
        <p:spPr>
          <a:xfrm>
            <a:off x="1430860" y="4505233"/>
            <a:ext cx="512948" cy="1399839"/>
          </a:xfrm>
          <a:prstGeom prst="ellipse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621201" y="1716464"/>
            <a:ext cx="3462884" cy="1200329"/>
          </a:xfrm>
          <a:prstGeom prst="rect">
            <a:avLst/>
          </a:prstGeom>
          <a:noFill/>
          <a:ln w="28575">
            <a:solidFill>
              <a:srgbClr val="CC4716"/>
            </a:solidFill>
          </a:ln>
        </p:spPr>
        <p:txBody>
          <a:bodyPr wrap="square" rtlCol="0">
            <a:spAutoFit/>
          </a:bodyPr>
          <a:lstStyle/>
          <a:p>
            <a:r>
              <a:rPr lang="fr-FR" i="1" dirty="0">
                <a:latin typeface="Cambria Math" panose="02040503050406030204" pitchFamily="18" charset="0"/>
              </a:rPr>
              <a:t>Position : </a:t>
            </a:r>
            <a:r>
              <a:rPr lang="fr-FR" i="1" dirty="0" smtClean="0">
                <a:latin typeface="Cambria Math" panose="02040503050406030204" pitchFamily="18" charset="0"/>
              </a:rPr>
              <a:t>9 – 10 ppm</a:t>
            </a:r>
            <a:endParaRPr lang="fr-FR" i="1" dirty="0">
              <a:latin typeface="Cambria Math" panose="02040503050406030204" pitchFamily="18" charset="0"/>
            </a:endParaRPr>
          </a:p>
          <a:p>
            <a:r>
              <a:rPr lang="fr-FR" i="1" dirty="0">
                <a:latin typeface="Cambria Math" panose="02040503050406030204" pitchFamily="18" charset="0"/>
              </a:rPr>
              <a:t>Intégration: 1</a:t>
            </a:r>
          </a:p>
          <a:p>
            <a:r>
              <a:rPr lang="fr-FR" i="1" dirty="0" smtClean="0">
                <a:latin typeface="Cambria Math" panose="02040503050406030204" pitchFamily="18" charset="0"/>
              </a:rPr>
              <a:t>Multiplicité : deux </a:t>
            </a:r>
            <a:r>
              <a:rPr lang="fr-FR" i="1" dirty="0" err="1" smtClean="0">
                <a:latin typeface="Cambria Math" panose="02040503050406030204" pitchFamily="18" charset="0"/>
              </a:rPr>
              <a:t>singulets</a:t>
            </a:r>
            <a:endParaRPr lang="fr-FR" i="1" dirty="0">
              <a:latin typeface="Cambria Math" panose="02040503050406030204" pitchFamily="18" charset="0"/>
            </a:endParaRPr>
          </a:p>
          <a:p>
            <a:pPr algn="ctr"/>
            <a:r>
              <a:rPr lang="fr-FR" dirty="0">
                <a:latin typeface="Cambria Math" panose="02040503050406030204" pitchFamily="18" charset="0"/>
              </a:rPr>
              <a:t>H </a:t>
            </a:r>
            <a:r>
              <a:rPr lang="fr-FR" dirty="0" smtClean="0">
                <a:latin typeface="Cambria Math" panose="02040503050406030204" pitchFamily="18" charset="0"/>
              </a:rPr>
              <a:t>lié à un atome </a:t>
            </a:r>
            <a:r>
              <a:rPr lang="fr-FR" dirty="0" smtClean="0">
                <a:latin typeface="Cambria Math" panose="02040503050406030204" pitchFamily="18" charset="0"/>
              </a:rPr>
              <a:t>électronégatif</a:t>
            </a:r>
            <a:endParaRPr lang="fr-FR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5675183" y="3098501"/>
                <a:ext cx="3299330" cy="1477328"/>
              </a:xfrm>
              <a:prstGeom prst="rect">
                <a:avLst/>
              </a:prstGeom>
              <a:noFill/>
              <a:ln w="28575">
                <a:solidFill>
                  <a:srgbClr val="8149AC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i="1" dirty="0" smtClean="0">
                    <a:latin typeface="Cambria Math" panose="02040503050406030204" pitchFamily="18" charset="0"/>
                  </a:rPr>
                  <a:t>Position : 6,5 - 7,5 ppm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r>
                  <a:rPr lang="fr-FR" i="1" dirty="0" smtClean="0">
                    <a:latin typeface="Cambria Math" panose="02040503050406030204" pitchFamily="18" charset="0"/>
                  </a:rPr>
                  <a:t>Intégration : </a:t>
                </a:r>
                <a:r>
                  <a:rPr lang="fr-FR" i="1" dirty="0">
                    <a:latin typeface="Cambria Math" panose="02040503050406030204" pitchFamily="18" charset="0"/>
                  </a:rPr>
                  <a:t>2</a:t>
                </a:r>
              </a:p>
              <a:p>
                <a:r>
                  <a:rPr lang="fr-FR" i="1" dirty="0" smtClean="0">
                    <a:latin typeface="Cambria Math" panose="02040503050406030204" pitchFamily="18" charset="0"/>
                  </a:rPr>
                  <a:t>Multiplicité : deux doublets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fr-FR" dirty="0" smtClean="0">
                    <a:latin typeface="Cambria Math" panose="02040503050406030204" pitchFamily="18" charset="0"/>
                  </a:rPr>
                  <a:t>H liés aux doubles liaisons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dirty="0" smtClean="0">
                    <a:latin typeface="Cambria Math" panose="02040503050406030204" pitchFamily="18" charset="0"/>
                  </a:rPr>
                  <a:t> d’un cycle</a:t>
                </a:r>
                <a:endParaRPr lang="fr-FR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183" y="3098501"/>
                <a:ext cx="3299330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282" t="-1613" b="-3629"/>
                </a:stretch>
              </a:blipFill>
              <a:ln w="28575">
                <a:solidFill>
                  <a:srgbClr val="8149AC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>
            <a:extLst>
              <a:ext uri="{FF2B5EF4-FFF2-40B4-BE49-F238E27FC236}">
                <a16:creationId xmlns="" xmlns:a16="http://schemas.microsoft.com/office/drawing/2014/main" id="{6743E11F-3A8B-4D5E-9E13-A45B91C19ADD}"/>
              </a:ext>
            </a:extLst>
          </p:cNvPr>
          <p:cNvSpPr/>
          <p:nvPr/>
        </p:nvSpPr>
        <p:spPr>
          <a:xfrm>
            <a:off x="3504606" y="3814827"/>
            <a:ext cx="371357" cy="2146284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="" xmlns:a16="http://schemas.microsoft.com/office/drawing/2014/main" id="{FC7820C6-EE4F-417B-940D-3093BD0828C2}"/>
              </a:ext>
            </a:extLst>
          </p:cNvPr>
          <p:cNvSpPr/>
          <p:nvPr/>
        </p:nvSpPr>
        <p:spPr>
          <a:xfrm>
            <a:off x="4212232" y="3712378"/>
            <a:ext cx="390250" cy="219269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13383" y="3047963"/>
            <a:ext cx="3470701" cy="1568810"/>
          </a:xfrm>
          <a:prstGeom prst="rect">
            <a:avLst/>
          </a:prstGeom>
          <a:noFill/>
          <a:ln w="28575">
            <a:solidFill>
              <a:srgbClr val="FFC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="" xmlns:a16="http://schemas.microsoft.com/office/drawing/2014/main" id="{7F6E169C-0CF0-4F01-ABC0-36A262288BF1}"/>
              </a:ext>
            </a:extLst>
          </p:cNvPr>
          <p:cNvGrpSpPr/>
          <p:nvPr/>
        </p:nvGrpSpPr>
        <p:grpSpPr>
          <a:xfrm>
            <a:off x="1141399" y="286603"/>
            <a:ext cx="3461083" cy="2146851"/>
            <a:chOff x="-7307" y="1918252"/>
            <a:chExt cx="3461083" cy="2146851"/>
          </a:xfrm>
        </p:grpSpPr>
        <p:pic>
          <p:nvPicPr>
            <p:cNvPr id="35" name="Picture 2" descr="RÃ©sultat de recherche d'images pour &quot;structural paracetamol formula&quot;">
              <a:extLst>
                <a:ext uri="{FF2B5EF4-FFF2-40B4-BE49-F238E27FC236}">
                  <a16:creationId xmlns="" xmlns:a16="http://schemas.microsoft.com/office/drawing/2014/main" id="{99B81917-37C2-4B50-95E4-8C0FD3CD55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65"/>
            <a:stretch/>
          </p:blipFill>
          <p:spPr bwMode="auto">
            <a:xfrm>
              <a:off x="73715" y="1995001"/>
              <a:ext cx="3304688" cy="2070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Ellipse 35">
              <a:extLst>
                <a:ext uri="{FF2B5EF4-FFF2-40B4-BE49-F238E27FC236}">
                  <a16:creationId xmlns="" xmlns:a16="http://schemas.microsoft.com/office/drawing/2014/main" id="{39E9A4A0-3592-45D8-9046-A247ABE402C9}"/>
                </a:ext>
              </a:extLst>
            </p:cNvPr>
            <p:cNvSpPr/>
            <p:nvPr/>
          </p:nvSpPr>
          <p:spPr>
            <a:xfrm>
              <a:off x="-1658" y="3030052"/>
              <a:ext cx="324000" cy="324000"/>
            </a:xfrm>
            <a:prstGeom prst="ellipse">
              <a:avLst/>
            </a:prstGeom>
            <a:solidFill>
              <a:srgbClr val="77CEEF">
                <a:alpha val="30196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="" xmlns:a16="http://schemas.microsoft.com/office/drawing/2014/main" id="{BCA9C68F-0344-4013-8BCB-99981F85FEDD}"/>
                </a:ext>
              </a:extLst>
            </p:cNvPr>
            <p:cNvSpPr/>
            <p:nvPr/>
          </p:nvSpPr>
          <p:spPr>
            <a:xfrm>
              <a:off x="-7307" y="3480496"/>
              <a:ext cx="324000" cy="324000"/>
            </a:xfrm>
            <a:prstGeom prst="ellipse">
              <a:avLst/>
            </a:prstGeom>
            <a:solidFill>
              <a:srgbClr val="77CEEF">
                <a:alpha val="30196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="" xmlns:a16="http://schemas.microsoft.com/office/drawing/2014/main" id="{08F65D9F-7EDB-4D2B-9BA6-7D40FCE6F891}"/>
                </a:ext>
              </a:extLst>
            </p:cNvPr>
            <p:cNvSpPr/>
            <p:nvPr/>
          </p:nvSpPr>
          <p:spPr>
            <a:xfrm>
              <a:off x="376628" y="3707837"/>
              <a:ext cx="324000" cy="324000"/>
            </a:xfrm>
            <a:prstGeom prst="ellipse">
              <a:avLst/>
            </a:prstGeom>
            <a:solidFill>
              <a:srgbClr val="77CEEF">
                <a:alpha val="30196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="" xmlns:a16="http://schemas.microsoft.com/office/drawing/2014/main" id="{93C71AFE-2570-405D-BEEF-F92ECDE508AF}"/>
                </a:ext>
              </a:extLst>
            </p:cNvPr>
            <p:cNvSpPr/>
            <p:nvPr/>
          </p:nvSpPr>
          <p:spPr>
            <a:xfrm>
              <a:off x="1159641" y="3713015"/>
              <a:ext cx="324000" cy="324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="" xmlns:a16="http://schemas.microsoft.com/office/drawing/2014/main" id="{4E7814F4-42B4-4139-BC6F-1F3A5C0ADBDA}"/>
                </a:ext>
              </a:extLst>
            </p:cNvPr>
            <p:cNvSpPr/>
            <p:nvPr/>
          </p:nvSpPr>
          <p:spPr>
            <a:xfrm>
              <a:off x="3129776" y="2583268"/>
              <a:ext cx="324000" cy="324000"/>
            </a:xfrm>
            <a:prstGeom prst="ellipse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="" xmlns:a16="http://schemas.microsoft.com/office/drawing/2014/main" id="{F036530E-99B6-42D7-AC92-D03DF8334FF5}"/>
                </a:ext>
              </a:extLst>
            </p:cNvPr>
            <p:cNvSpPr/>
            <p:nvPr/>
          </p:nvSpPr>
          <p:spPr>
            <a:xfrm>
              <a:off x="1165026" y="2341572"/>
              <a:ext cx="324000" cy="3240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="" xmlns:a16="http://schemas.microsoft.com/office/drawing/2014/main" id="{FEECB2DF-538D-4764-B57F-3925E96CDEE7}"/>
                </a:ext>
              </a:extLst>
            </p:cNvPr>
            <p:cNvSpPr/>
            <p:nvPr/>
          </p:nvSpPr>
          <p:spPr>
            <a:xfrm>
              <a:off x="1947923" y="1918252"/>
              <a:ext cx="324000" cy="324000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="" xmlns:a16="http://schemas.microsoft.com/office/drawing/2014/main" id="{4CF45216-4964-463F-8407-CCB5A94AD224}"/>
                </a:ext>
              </a:extLst>
            </p:cNvPr>
            <p:cNvSpPr/>
            <p:nvPr/>
          </p:nvSpPr>
          <p:spPr>
            <a:xfrm>
              <a:off x="1947923" y="3697898"/>
              <a:ext cx="324000" cy="324000"/>
            </a:xfrm>
            <a:prstGeom prst="ellipse">
              <a:avLst/>
            </a:prstGeom>
            <a:solidFill>
              <a:srgbClr val="FFC000">
                <a:alpha val="2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="" xmlns:a16="http://schemas.microsoft.com/office/drawing/2014/main" id="{93613982-8D69-4EC8-BB11-ABD3D977CC2C}"/>
                </a:ext>
              </a:extLst>
            </p:cNvPr>
            <p:cNvSpPr/>
            <p:nvPr/>
          </p:nvSpPr>
          <p:spPr>
            <a:xfrm>
              <a:off x="2720163" y="3260034"/>
              <a:ext cx="324000" cy="324000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79379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308" t="1780" b="4359"/>
          <a:stretch/>
        </p:blipFill>
        <p:spPr>
          <a:xfrm>
            <a:off x="872399" y="1094705"/>
            <a:ext cx="10340084" cy="502276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8102"/>
          </a:xfrm>
        </p:spPr>
        <p:txBody>
          <a:bodyPr>
            <a:normAutofit/>
          </a:bodyPr>
          <a:lstStyle/>
          <a:p>
            <a:r>
              <a:rPr lang="fr-FR" dirty="0" smtClean="0"/>
              <a:t>Spectre </a:t>
            </a:r>
            <a:r>
              <a:rPr lang="fr-FR" dirty="0" smtClean="0"/>
              <a:t>IR du </a:t>
            </a:r>
            <a:r>
              <a:rPr lang="fr-FR" dirty="0" smtClean="0"/>
              <a:t>réactif : para-</a:t>
            </a:r>
            <a:r>
              <a:rPr lang="fr-FR" dirty="0" err="1" smtClean="0"/>
              <a:t>aminophénol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A41F-6AA9-4029-B229-AC360BA3841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32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Spectroscopie UV-visible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Synthèse de l’indigo. Traitement. (Images : </a:t>
            </a:r>
            <a:r>
              <a:rPr lang="fr-FR" i="1" dirty="0" smtClean="0">
                <a:solidFill>
                  <a:schemeClr val="bg1"/>
                </a:solidFill>
              </a:rPr>
              <a:t>Techniques expérimentales en chimie</a:t>
            </a:r>
            <a:r>
              <a:rPr lang="fr-FR" dirty="0" smtClean="0">
                <a:solidFill>
                  <a:schemeClr val="bg1"/>
                </a:solidFill>
              </a:rPr>
              <a:t>, A.S. Bernard)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79" y="2950367"/>
            <a:ext cx="10115203" cy="3245717"/>
          </a:xfrm>
        </p:spPr>
        <p:txBody>
          <a:bodyPr>
            <a:noAutofit/>
          </a:bodyPr>
          <a:lstStyle/>
          <a:p>
            <a:r>
              <a:rPr lang="fr-FR" u="sng" dirty="0" smtClean="0"/>
              <a:t>2. Traitement :</a:t>
            </a:r>
            <a:r>
              <a:rPr lang="fr-FR" dirty="0" smtClean="0"/>
              <a:t> Essorage sur verre fritté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097279" y="1878527"/>
            <a:ext cx="10115204" cy="3792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1. Transformation : mise en présence des réactifs. </a:t>
            </a:r>
            <a:r>
              <a:rPr lang="fr-FR" dirty="0" smtClean="0"/>
              <a:t>L’équation bilan de la synthèse de l’indigo est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5898794"/>
                  </p:ext>
                </p:extLst>
              </p:nvPr>
            </p:nvGraphicFramePr>
            <p:xfrm>
              <a:off x="538746" y="2383867"/>
              <a:ext cx="11232267" cy="440373"/>
            </p:xfrm>
            <a:graphic>
              <a:graphicData uri="http://schemas.openxmlformats.org/drawingml/2006/table">
                <a:tbl>
                  <a:tblPr>
                    <a:effectLst/>
                    <a:tableStyleId>{5C22544A-7EE6-4342-B048-85BDC9FD1C3A}</a:tableStyleId>
                  </a:tblPr>
                  <a:tblGrid>
                    <a:gridCol w="2157666"/>
                    <a:gridCol w="208280"/>
                    <a:gridCol w="2338642"/>
                    <a:gridCol w="208280"/>
                    <a:gridCol w="1337967"/>
                    <a:gridCol w="354841"/>
                    <a:gridCol w="1635760"/>
                    <a:gridCol w="327546"/>
                    <a:gridCol w="1516873"/>
                    <a:gridCol w="208280"/>
                    <a:gridCol w="93813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fr-FR" b="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3(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Sup>
                                  <m:sSubSup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𝑎𝑞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groupChr>
                                  <m:groupChrPr>
                                    <m:chr m:val="→"/>
                                    <m:pos m:val="top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/>
                                </m:groupCh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Sup>
                                  <m:sSubSup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𝑎𝑞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4 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5898794"/>
                  </p:ext>
                </p:extLst>
              </p:nvPr>
            </p:nvGraphicFramePr>
            <p:xfrm>
              <a:off x="538746" y="2383867"/>
              <a:ext cx="11232267" cy="440373"/>
            </p:xfrm>
            <a:graphic>
              <a:graphicData uri="http://schemas.openxmlformats.org/drawingml/2006/table">
                <a:tbl>
                  <a:tblPr>
                    <a:effectLst/>
                    <a:tableStyleId>{5C22544A-7EE6-4342-B048-85BDC9FD1C3A}</a:tableStyleId>
                  </a:tblPr>
                  <a:tblGrid>
                    <a:gridCol w="2157666"/>
                    <a:gridCol w="208280"/>
                    <a:gridCol w="2338642"/>
                    <a:gridCol w="208280"/>
                    <a:gridCol w="1337967"/>
                    <a:gridCol w="354841"/>
                    <a:gridCol w="1635760"/>
                    <a:gridCol w="327546"/>
                    <a:gridCol w="1516873"/>
                    <a:gridCol w="208280"/>
                    <a:gridCol w="938132"/>
                  </a:tblGrid>
                  <a:tr h="44037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82" t="-13699" r="-421469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44118" t="-13699" r="-4288235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1302" t="-13699" r="-279688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273529" t="-13699" r="-3058824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66818" t="-13699" r="-372727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770690" t="-13699" r="-1313793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4851" t="-13699" r="-184328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505556" t="-13699" r="-814815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060" t="-13699" r="-76707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870588" t="-13699" r="-461765" b="-21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97403" t="-13699" r="-1948" b="-219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461" y="3295327"/>
            <a:ext cx="4410238" cy="298716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t="42628"/>
          <a:stretch/>
        </p:blipFill>
        <p:spPr>
          <a:xfrm>
            <a:off x="7344967" y="3750298"/>
            <a:ext cx="1401237" cy="207722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95030" y="5840449"/>
            <a:ext cx="241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Fiole à vide</a:t>
            </a:r>
            <a:endParaRPr lang="fr-FR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8387398" y="5843298"/>
            <a:ext cx="241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Entonnoir en verre fritté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5405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Spectroscopie UV-visible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-1" y="6441465"/>
            <a:ext cx="10795379" cy="41653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Synthèse de l’indigo. Caractérisation</a:t>
            </a:r>
            <a:r>
              <a:rPr lang="fr-FR" dirty="0">
                <a:solidFill>
                  <a:schemeClr val="bg1"/>
                </a:solidFill>
              </a:rPr>
              <a:t>.  (</a:t>
            </a:r>
            <a:r>
              <a:rPr lang="en-US" i="1" dirty="0">
                <a:solidFill>
                  <a:schemeClr val="bg1"/>
                </a:solidFill>
              </a:rPr>
              <a:t>J. Phys. Chem. </a:t>
            </a:r>
            <a:r>
              <a:rPr lang="en-US" i="1" dirty="0" smtClean="0">
                <a:solidFill>
                  <a:schemeClr val="bg1"/>
                </a:solidFill>
              </a:rPr>
              <a:t>A, </a:t>
            </a:r>
            <a:r>
              <a:rPr lang="en-US" i="1" dirty="0">
                <a:solidFill>
                  <a:schemeClr val="bg1"/>
                </a:solidFill>
              </a:rPr>
              <a:t>2004, </a:t>
            </a:r>
            <a:r>
              <a:rPr lang="en-US" i="1" dirty="0" smtClean="0">
                <a:solidFill>
                  <a:schemeClr val="bg1"/>
                </a:solidFill>
              </a:rPr>
              <a:t>n°108</a:t>
            </a:r>
            <a:r>
              <a:rPr lang="en-US" i="1" dirty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pp. 6975-6981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79" y="1869743"/>
            <a:ext cx="3473355" cy="4326341"/>
          </a:xfrm>
        </p:spPr>
        <p:txBody>
          <a:bodyPr>
            <a:noAutofit/>
          </a:bodyPr>
          <a:lstStyle/>
          <a:p>
            <a:r>
              <a:rPr lang="fr-FR" u="sng" dirty="0" smtClean="0"/>
              <a:t>3. Identification :</a:t>
            </a:r>
            <a:endParaRPr lang="fr-FR" dirty="0" smtClean="0"/>
          </a:p>
          <a:p>
            <a:pPr algn="ctr"/>
            <a:r>
              <a:rPr lang="fr-FR" dirty="0" smtClean="0"/>
              <a:t>Spectroscopie UV-visible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" t="3815" r="9625"/>
          <a:stretch/>
        </p:blipFill>
        <p:spPr>
          <a:xfrm>
            <a:off x="4570634" y="1782976"/>
            <a:ext cx="6585046" cy="448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168416" y="6441464"/>
            <a:ext cx="10795379" cy="416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Spectre IR </a:t>
            </a:r>
            <a:r>
              <a:rPr lang="fr-FR" dirty="0" smtClean="0">
                <a:solidFill>
                  <a:schemeClr val="bg1"/>
                </a:solidFill>
              </a:rPr>
              <a:t>de paracétamol (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://sdbs.db.aist.go.jp/sdbs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5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 rot="16200000">
            <a:off x="1017816" y="3635373"/>
            <a:ext cx="188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Transmittance (%)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 rot="16200000">
            <a:off x="1803860" y="5571018"/>
            <a:ext cx="3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 rot="16200000">
            <a:off x="1698636" y="1777656"/>
            <a:ext cx="54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100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818886" y="5811057"/>
            <a:ext cx="104353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4000	       </a:t>
            </a:r>
            <a:r>
              <a:rPr lang="fr-FR" dirty="0" smtClean="0"/>
              <a:t>       </a:t>
            </a:r>
            <a:r>
              <a:rPr lang="fr-FR" dirty="0" smtClean="0"/>
              <a:t>3000	        </a:t>
            </a:r>
            <a:r>
              <a:rPr lang="fr-FR" dirty="0" smtClean="0"/>
              <a:t>   </a:t>
            </a:r>
            <a:r>
              <a:rPr lang="fr-FR" dirty="0" smtClean="0"/>
              <a:t>2000	      </a:t>
            </a:r>
            <a:r>
              <a:rPr lang="fr-FR" dirty="0" smtClean="0"/>
              <a:t>1500</a:t>
            </a:r>
            <a:r>
              <a:rPr lang="fr-FR" dirty="0" smtClean="0"/>
              <a:t>		</a:t>
            </a:r>
            <a:r>
              <a:rPr lang="fr-FR" dirty="0" smtClean="0"/>
              <a:t>   </a:t>
            </a:r>
            <a:r>
              <a:rPr lang="fr-FR" dirty="0" smtClean="0"/>
              <a:t>1000		     </a:t>
            </a:r>
            <a:r>
              <a:rPr lang="fr-FR" dirty="0" smtClean="0"/>
              <a:t>  </a:t>
            </a:r>
            <a:r>
              <a:rPr lang="fr-FR" dirty="0" smtClean="0"/>
              <a:t>500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2265527" y="6014256"/>
                <a:ext cx="8121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Nombre d’onde 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527" y="6014256"/>
                <a:ext cx="812123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Spectroscopie infrarouge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Description du spectre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/>
          <a:srcRect l="2786" t="1465" r="662" b="3255"/>
          <a:stretch/>
        </p:blipFill>
        <p:spPr>
          <a:xfrm>
            <a:off x="2079035" y="1784993"/>
            <a:ext cx="8638172" cy="408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079035" y="1784993"/>
            <a:ext cx="8638172" cy="4084622"/>
            <a:chOff x="2079035" y="1784993"/>
            <a:chExt cx="8638172" cy="4084622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2"/>
            <a:srcRect l="2786" t="1465" r="662" b="3255"/>
            <a:stretch/>
          </p:blipFill>
          <p:spPr>
            <a:xfrm>
              <a:off x="2079035" y="1784993"/>
              <a:ext cx="8638172" cy="408462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224583" y="1874945"/>
              <a:ext cx="4746843" cy="374740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74939" y="1875791"/>
              <a:ext cx="3541598" cy="3746563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168416" y="6441464"/>
            <a:ext cx="10795379" cy="416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Spectre IR </a:t>
            </a:r>
            <a:r>
              <a:rPr lang="fr-FR" dirty="0" smtClean="0">
                <a:solidFill>
                  <a:schemeClr val="bg1"/>
                </a:solidFill>
              </a:rPr>
              <a:t>du paracétamol (</a:t>
            </a:r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://sdbs.db.aist.go.jp/sdbs</a:t>
            </a:r>
            <a:r>
              <a:rPr lang="fr-FR" dirty="0" smtClean="0">
                <a:hlinkClick r:id="rId3"/>
              </a:rPr>
              <a:t>/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6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 rot="16200000">
            <a:off x="1017816" y="3635373"/>
            <a:ext cx="188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Transmittance (%)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 rot="16200000">
            <a:off x="1803860" y="5571018"/>
            <a:ext cx="3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 rot="16200000">
            <a:off x="1698636" y="1777656"/>
            <a:ext cx="54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100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818886" y="5811057"/>
            <a:ext cx="104353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4000	       </a:t>
            </a:r>
            <a:r>
              <a:rPr lang="fr-FR" dirty="0" smtClean="0"/>
              <a:t>       </a:t>
            </a:r>
            <a:r>
              <a:rPr lang="fr-FR" dirty="0" smtClean="0"/>
              <a:t>3000	        </a:t>
            </a:r>
            <a:r>
              <a:rPr lang="fr-FR" dirty="0" smtClean="0"/>
              <a:t>   </a:t>
            </a:r>
            <a:r>
              <a:rPr lang="fr-FR" dirty="0" smtClean="0"/>
              <a:t>2000	      </a:t>
            </a:r>
            <a:r>
              <a:rPr lang="fr-FR" dirty="0" smtClean="0"/>
              <a:t>1500</a:t>
            </a:r>
            <a:r>
              <a:rPr lang="fr-FR" dirty="0" smtClean="0"/>
              <a:t>		</a:t>
            </a:r>
            <a:r>
              <a:rPr lang="fr-FR" dirty="0" smtClean="0"/>
              <a:t>   </a:t>
            </a:r>
            <a:r>
              <a:rPr lang="fr-FR" dirty="0" smtClean="0"/>
              <a:t>1000		     </a:t>
            </a:r>
            <a:r>
              <a:rPr lang="fr-FR" dirty="0" smtClean="0"/>
              <a:t>  </a:t>
            </a:r>
            <a:r>
              <a:rPr lang="fr-FR" dirty="0" smtClean="0"/>
              <a:t>500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2265527" y="6014256"/>
                <a:ext cx="8121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Nombre d’onde (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 smtClean="0"/>
                  <a:t>)</a:t>
                </a:r>
                <a:endParaRPr lang="fr-FR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527" y="6014256"/>
                <a:ext cx="812123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Spectroscopie infrarouge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Description du spectre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210935" y="5207748"/>
            <a:ext cx="3002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70C0"/>
                </a:solidFill>
              </a:rPr>
              <a:t>Bandes caractéristiques</a:t>
            </a:r>
            <a:endParaRPr lang="fr-FR" sz="2000" b="1" dirty="0">
              <a:solidFill>
                <a:srgbClr val="0070C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498164" y="5206855"/>
            <a:ext cx="2156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92D050"/>
                </a:solidFill>
              </a:rPr>
              <a:t>Empreinte digitale</a:t>
            </a:r>
            <a:endParaRPr lang="fr-FR" sz="2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Spectroscopie infrarouge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Bandes associées aux groupes caractéristiques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7</a:t>
            </a:fld>
            <a:endParaRPr lang="fr-FR"/>
          </a:p>
        </p:txBody>
      </p:sp>
      <p:sp>
        <p:nvSpPr>
          <p:cNvPr id="18" name="Espace réservé du texte 3"/>
          <p:cNvSpPr>
            <a:spLocks noGrp="1"/>
          </p:cNvSpPr>
          <p:nvPr>
            <p:ph type="body" idx="1"/>
          </p:nvPr>
        </p:nvSpPr>
        <p:spPr>
          <a:xfrm>
            <a:off x="1188720" y="1822521"/>
            <a:ext cx="4937760" cy="33759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Spectre IR du pentane</a:t>
            </a:r>
            <a:endParaRPr lang="fr-FR" dirty="0"/>
          </a:p>
        </p:txBody>
      </p:sp>
      <p:sp>
        <p:nvSpPr>
          <p:cNvPr id="22" name="Espace réservé du contenu 4"/>
          <p:cNvSpPr>
            <a:spLocks noGrp="1"/>
          </p:cNvSpPr>
          <p:nvPr>
            <p:ph sz="half" idx="2"/>
          </p:nvPr>
        </p:nvSpPr>
        <p:spPr>
          <a:xfrm>
            <a:off x="168416" y="6441464"/>
            <a:ext cx="10795379" cy="416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Spectres IR tronqués issus de </a:t>
            </a:r>
            <a:r>
              <a:rPr lang="fr-FR" i="1" dirty="0" smtClean="0">
                <a:solidFill>
                  <a:schemeClr val="bg1"/>
                </a:solidFill>
              </a:rPr>
              <a:t>Physique-Chimie </a:t>
            </a:r>
            <a:r>
              <a:rPr lang="fr-FR" i="1" dirty="0">
                <a:solidFill>
                  <a:schemeClr val="bg1"/>
                </a:solidFill>
              </a:rPr>
              <a:t>TS</a:t>
            </a:r>
            <a:r>
              <a:rPr lang="fr-FR" dirty="0">
                <a:solidFill>
                  <a:schemeClr val="bg1"/>
                </a:solidFill>
              </a:rPr>
              <a:t>, Nathan, </a:t>
            </a:r>
            <a:r>
              <a:rPr lang="fr-FR" dirty="0" smtClean="0">
                <a:solidFill>
                  <a:schemeClr val="bg1"/>
                </a:solidFill>
              </a:rPr>
              <a:t>2017.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Espace réservé du contenu 2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6" name="Espace réservé du contenu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32" y="2221857"/>
            <a:ext cx="4289655" cy="404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Spectroscopie infrarouge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Bandes associées des groupes caractéristiques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33759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Spectre IR du pentane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33759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Spectre IR du petan-2-ol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8</a:t>
            </a:fld>
            <a:endParaRPr lang="fr-FR"/>
          </a:p>
        </p:txBody>
      </p:sp>
      <p:pic>
        <p:nvPicPr>
          <p:cNvPr id="11" name="Espace réservé du contenu 5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" t="5084" r="7043" b="10481"/>
          <a:stretch/>
        </p:blipFill>
        <p:spPr>
          <a:xfrm>
            <a:off x="6568831" y="2258770"/>
            <a:ext cx="4235937" cy="3970004"/>
          </a:xfrm>
          <a:ln w="38100">
            <a:solidFill>
              <a:schemeClr val="accent1"/>
            </a:solidFill>
          </a:ln>
        </p:spPr>
      </p:pic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" name="Espace réservé du contenu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32" y="2221857"/>
            <a:ext cx="4289655" cy="4043830"/>
          </a:xfrm>
          <a:prstGeom prst="rect">
            <a:avLst/>
          </a:prstGeom>
        </p:spPr>
      </p:pic>
      <p:sp>
        <p:nvSpPr>
          <p:cNvPr id="14" name="Espace réservé du contenu 4"/>
          <p:cNvSpPr txBox="1">
            <a:spLocks/>
          </p:cNvSpPr>
          <p:nvPr/>
        </p:nvSpPr>
        <p:spPr>
          <a:xfrm>
            <a:off x="168416" y="6441464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smtClean="0">
                <a:solidFill>
                  <a:schemeClr val="bg1"/>
                </a:solidFill>
              </a:rPr>
              <a:t>Spectres IR tronqués issus de </a:t>
            </a:r>
            <a:r>
              <a:rPr lang="fr-FR" i="1" smtClean="0">
                <a:solidFill>
                  <a:schemeClr val="bg1"/>
                </a:solidFill>
              </a:rPr>
              <a:t>Physique-Chimie TS</a:t>
            </a:r>
            <a:r>
              <a:rPr lang="fr-FR" smtClean="0">
                <a:solidFill>
                  <a:schemeClr val="bg1"/>
                </a:solidFill>
              </a:rPr>
              <a:t>, Nathan, 2017.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33759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Spectre IR du </a:t>
            </a:r>
            <a:r>
              <a:rPr lang="fr-FR" dirty="0" err="1" smtClean="0"/>
              <a:t>pentanal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9</a:t>
            </a:fld>
            <a:endParaRPr lang="fr-FR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33759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Spectre IR du pentane</a:t>
            </a:r>
            <a:endParaRPr lang="fr-FR" dirty="0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 smtClean="0">
                <a:solidFill>
                  <a:schemeClr val="accent2"/>
                </a:solidFill>
              </a:rPr>
              <a:t>II. Spectroscopie infrarouge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Bandes associées des groupes caractéristiques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13" name="Espace réservé du contenu 5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t="4790" r="8055" b="7543"/>
          <a:stretch/>
        </p:blipFill>
        <p:spPr>
          <a:xfrm>
            <a:off x="6547513" y="2242801"/>
            <a:ext cx="4278573" cy="4001942"/>
          </a:xfrm>
          <a:ln w="38100">
            <a:solidFill>
              <a:schemeClr val="accent1"/>
            </a:solidFill>
          </a:ln>
        </p:spPr>
      </p:pic>
      <p:sp>
        <p:nvSpPr>
          <p:cNvPr id="14" name="Espace réservé du contenu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" name="Espace réservé du contenu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32" y="2221857"/>
            <a:ext cx="4289655" cy="4043830"/>
          </a:xfrm>
          <a:prstGeom prst="rect">
            <a:avLst/>
          </a:prstGeom>
        </p:spPr>
      </p:pic>
      <p:sp>
        <p:nvSpPr>
          <p:cNvPr id="16" name="Espace réservé du contenu 4"/>
          <p:cNvSpPr txBox="1">
            <a:spLocks/>
          </p:cNvSpPr>
          <p:nvPr/>
        </p:nvSpPr>
        <p:spPr>
          <a:xfrm>
            <a:off x="168416" y="6441464"/>
            <a:ext cx="10795379" cy="4165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smtClean="0">
                <a:solidFill>
                  <a:schemeClr val="bg1"/>
                </a:solidFill>
              </a:rPr>
              <a:t>Spectres IR tronqués issus de </a:t>
            </a:r>
            <a:r>
              <a:rPr lang="fr-FR" i="1" smtClean="0">
                <a:solidFill>
                  <a:schemeClr val="bg1"/>
                </a:solidFill>
              </a:rPr>
              <a:t>Physique-Chimie TS</a:t>
            </a:r>
            <a:r>
              <a:rPr lang="fr-FR" smtClean="0">
                <a:solidFill>
                  <a:schemeClr val="bg1"/>
                </a:solidFill>
              </a:rPr>
              <a:t>, Nathan, 2017.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3840</TotalTime>
  <Words>1113</Words>
  <Application>Microsoft Office PowerPoint</Application>
  <PresentationFormat>Grand écran</PresentationFormat>
  <Paragraphs>302</Paragraphs>
  <Slides>27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LC09 – Caractérisations par spectro- scopie en synthèse organique</vt:lpstr>
      <vt:lpstr>I. Spectroscopie UV-visible</vt:lpstr>
      <vt:lpstr>I. Spectroscopie UV-visible</vt:lpstr>
      <vt:lpstr>I. Spectroscopie UV-visible</vt:lpstr>
      <vt:lpstr>II. Spectroscopie infrarouge  1. Description du spectre</vt:lpstr>
      <vt:lpstr>II. Spectroscopie infrarouge  1. Description du spectre</vt:lpstr>
      <vt:lpstr>II. Spectroscopie infrarouge  2. Bandes associées aux groupes caractéristiques</vt:lpstr>
      <vt:lpstr>II. Spectroscopie infrarouge  2. Bandes associées des groupes caractéristiques</vt:lpstr>
      <vt:lpstr>II. Spectroscopie infrarouge  2. Bandes associées des groupes caractéristiques</vt:lpstr>
      <vt:lpstr>II. Spectroscopie infrarouge  2. Bandes associées des groupes caractéristiques</vt:lpstr>
      <vt:lpstr>II. Spectroscopie infrarouge  2. Bandes associées des groupes caractéristiques</vt:lpstr>
      <vt:lpstr>II. Spectroscopie infrarouge  2. Bandes associées des groupes caractéristiques</vt:lpstr>
      <vt:lpstr>Présentation PowerPoint</vt:lpstr>
      <vt:lpstr>Présentation PowerPoint</vt:lpstr>
      <vt:lpstr>Présentation PowerPoint</vt:lpstr>
      <vt:lpstr>Présentation PowerPoint</vt:lpstr>
      <vt:lpstr>II.2) Bandes associées aux groupes caractéristiques</vt:lpstr>
      <vt:lpstr>II. Spectroscopie infrarouge  3. Caractérisation de la molécule et de son état</vt:lpstr>
      <vt:lpstr>II. Spectroscopie infrarouge  3. Caractérisation de la molécule et de son état</vt:lpstr>
      <vt:lpstr>III. Spectroscopie RMN</vt:lpstr>
      <vt:lpstr>III. Spectroscopie RMN  1. Description du spectre, table des déplacements chimiques</vt:lpstr>
      <vt:lpstr>III. Spectroscopie RMN  1. Description du spectre, table des déplacements chimiques</vt:lpstr>
      <vt:lpstr>III. Spectroscopie RMN</vt:lpstr>
      <vt:lpstr>III. Spectroscopie RMN</vt:lpstr>
      <vt:lpstr>III. Spectroscopie RMN</vt:lpstr>
      <vt:lpstr>III. Spectroscopie RMN</vt:lpstr>
      <vt:lpstr>Spectre IR du réactif : para-aminophénol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45</cp:revision>
  <dcterms:created xsi:type="dcterms:W3CDTF">2019-02-02T09:11:16Z</dcterms:created>
  <dcterms:modified xsi:type="dcterms:W3CDTF">2019-06-12T08:21:56Z</dcterms:modified>
</cp:coreProperties>
</file>