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269" r:id="rId4"/>
    <p:sldId id="270" r:id="rId5"/>
    <p:sldId id="271" r:id="rId6"/>
    <p:sldId id="272" r:id="rId7"/>
    <p:sldId id="273" r:id="rId8"/>
    <p:sldId id="278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6E6E6"/>
    <a:srgbClr val="AAA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03/06/2019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082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03/06/2019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03/06/2019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03/06/2019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03/06/2019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03/06/2019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03/06/2019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03/06/2019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03/06/2019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03/06/2019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03/06/2019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03/06/2019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03/06/2019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03/06/2019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03/06/2019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03/06/2019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03/06/2019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03/06/2019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03/06/2019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03/06/2019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://sciences-physiques-et-chimiques-de-laboratoire.org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ciences-physiques-et-chimiques-de-laboratoire.org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97693" y="745304"/>
            <a:ext cx="10263116" cy="3566160"/>
          </a:xfrm>
        </p:spPr>
        <p:txBody>
          <a:bodyPr>
            <a:noAutofit/>
          </a:bodyPr>
          <a:lstStyle/>
          <a:p>
            <a:pPr algn="just"/>
            <a:r>
              <a:rPr lang="fr-FR" sz="7200" dirty="0" smtClean="0"/>
              <a:t>LC10 – Du macroscopique au microscopique dans les synthèses organiques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687-CE91-4280-8765-3F0824709232}" type="slidenum">
              <a:rPr lang="fr-FR" smtClean="0"/>
              <a:t>10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79" y="1782188"/>
            <a:ext cx="9961600" cy="451487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393105" y="2409779"/>
            <a:ext cx="428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1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168859" y="4925936"/>
            <a:ext cx="44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097279" y="28626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chemeClr val="accent2"/>
                </a:solidFill>
              </a:rPr>
              <a:t>III. Mécanismes de réaction à l’échelle microscopique</a:t>
            </a:r>
          </a:p>
          <a:p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Formalisme de la flèche double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424800"/>
            <a:ext cx="11337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Mécanisme de la saponification du salicylate de méthyle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687-CE91-4280-8765-3F0824709232}" type="slidenum">
              <a:rPr lang="fr-FR" smtClean="0"/>
              <a:t>11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5" b="4823"/>
          <a:stretch/>
        </p:blipFill>
        <p:spPr>
          <a:xfrm>
            <a:off x="712148" y="1843314"/>
            <a:ext cx="10942269" cy="423817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378933" y="2510624"/>
            <a:ext cx="381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3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125105" y="2510624"/>
            <a:ext cx="381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4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154083" y="28626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chemeClr val="accent2"/>
                </a:solidFill>
              </a:rPr>
              <a:t>III. Mécanismes de réaction à l’échelle microscopique</a:t>
            </a:r>
          </a:p>
          <a:p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Formalisme de la flèche double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845609" y="4709538"/>
            <a:ext cx="381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0" y="6424800"/>
            <a:ext cx="11337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Mécanisme de la saponification du salicylate de méthyle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87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687-CE91-4280-8765-3F0824709232}" type="slidenum">
              <a:rPr lang="fr-FR" smtClean="0"/>
              <a:t>2</a:t>
            </a:fld>
            <a:endParaRPr lang="fr-FR"/>
          </a:p>
        </p:txBody>
      </p:sp>
      <p:pic>
        <p:nvPicPr>
          <p:cNvPr id="2050" name="Picture 2" descr="Image associÃ©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07"/>
          <a:stretch/>
        </p:blipFill>
        <p:spPr bwMode="auto">
          <a:xfrm>
            <a:off x="5918406" y="1831384"/>
            <a:ext cx="4929550" cy="436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associÃ©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74"/>
          <a:stretch/>
        </p:blipFill>
        <p:spPr bwMode="auto">
          <a:xfrm>
            <a:off x="1361406" y="1737360"/>
            <a:ext cx="4372872" cy="446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/>
          <p:cNvCxnSpPr/>
          <p:nvPr/>
        </p:nvCxnSpPr>
        <p:spPr>
          <a:xfrm>
            <a:off x="1405289" y="6197296"/>
            <a:ext cx="4256077" cy="0"/>
          </a:xfrm>
          <a:prstGeom prst="line">
            <a:avLst/>
          </a:prstGeom>
          <a:ln>
            <a:solidFill>
              <a:srgbClr val="AAAA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AutoNum type="romanUcPeriod"/>
            </a:pPr>
            <a:r>
              <a:rPr lang="fr-FR" sz="4000" b="1" dirty="0" smtClean="0">
                <a:solidFill>
                  <a:schemeClr val="accent2"/>
                </a:solidFill>
              </a:rPr>
              <a:t>Modifications macroscopiques des molécules</a:t>
            </a:r>
          </a:p>
          <a:p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Modification des groupes caractéristiques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477283" y="1877439"/>
            <a:ext cx="1333499" cy="646331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Familles chimiques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994910" y="2015938"/>
            <a:ext cx="2555240" cy="369332"/>
          </a:xfrm>
          <a:prstGeom prst="rect">
            <a:avLst/>
          </a:prstGeom>
          <a:solidFill>
            <a:srgbClr val="E6E6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Groupes caractéristiques</a:t>
            </a:r>
            <a:endParaRPr lang="fr-FR" dirty="0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Rappel des familles chimiques et des groupes caractéristiques associés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2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687-CE91-4280-8765-3F0824709232}" type="slidenum">
              <a:rPr lang="fr-FR" smtClean="0"/>
              <a:t>3</a:t>
            </a:fld>
            <a:endParaRPr lang="fr-FR"/>
          </a:p>
        </p:txBody>
      </p:sp>
      <p:pic>
        <p:nvPicPr>
          <p:cNvPr id="1026" name="Picture 2" descr="RÃ©sultat de recherche d'images pour &quot;benzil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53" y="2346599"/>
            <a:ext cx="3736533" cy="217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824280" y="4854525"/>
                <a:ext cx="40472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 smtClean="0"/>
                  <a:t>Benzile</a:t>
                </a:r>
                <a:endParaRPr lang="fr-FR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(1,2−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𝑑𝑖𝑝h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𝑛𝑦𝑙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𝑡h𝑎𝑛𝑒𝑑𝑖𝑜𝑛𝑒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80" y="4854525"/>
                <a:ext cx="4047278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4717" b="-75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7995024" y="4854525"/>
                <a:ext cx="28432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 smtClean="0"/>
                  <a:t>Hydrobenzoïne</a:t>
                </a:r>
                <a:r>
                  <a:rPr lang="fr-FR" dirty="0" smtClean="0"/>
                  <a:t>-méso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(1,2−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𝑑𝑖𝑝h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𝑛𝑦𝑙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𝑡h𝑎𝑛𝑜𝑙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024" y="4854525"/>
                <a:ext cx="2843243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4717" b="-75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https://upload.wikimedia.org/wikipedia/commons/thumb/b/bd/Pinacol_coupling_of_benzaldehyde.png/425px-Pinacol_coupling_of_benzaldehyd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18"/>
          <a:stretch/>
        </p:blipFill>
        <p:spPr bwMode="auto">
          <a:xfrm>
            <a:off x="7437201" y="2248982"/>
            <a:ext cx="3958890" cy="237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/>
          <p:cNvCxnSpPr/>
          <p:nvPr/>
        </p:nvCxnSpPr>
        <p:spPr>
          <a:xfrm>
            <a:off x="5265325" y="3424343"/>
            <a:ext cx="16227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5167655" y="3050033"/>
            <a:ext cx="181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1) NaBH</a:t>
            </a:r>
            <a:r>
              <a:rPr lang="fr-FR" baseline="-25000" dirty="0" smtClean="0"/>
              <a:t>4</a:t>
            </a:r>
            <a:r>
              <a:rPr lang="fr-FR" dirty="0" smtClean="0"/>
              <a:t>, </a:t>
            </a:r>
            <a:r>
              <a:rPr lang="fr-FR" dirty="0" err="1" smtClean="0"/>
              <a:t>EtOH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167655" y="3419365"/>
            <a:ext cx="133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2) H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endParaRPr lang="fr-FR" dirty="0"/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Réduction du </a:t>
            </a:r>
            <a:r>
              <a:rPr lang="fr-FR" dirty="0" err="1" smtClean="0">
                <a:solidFill>
                  <a:schemeClr val="bg1"/>
                </a:solidFill>
              </a:rPr>
              <a:t>benzile</a:t>
            </a:r>
            <a:r>
              <a:rPr lang="fr-FR" dirty="0" smtClean="0">
                <a:solidFill>
                  <a:schemeClr val="bg1"/>
                </a:solidFill>
              </a:rPr>
              <a:t> en </a:t>
            </a:r>
            <a:r>
              <a:rPr lang="fr-FR" dirty="0" err="1" smtClean="0">
                <a:solidFill>
                  <a:schemeClr val="bg1"/>
                </a:solidFill>
              </a:rPr>
              <a:t>hydrobenzoïde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méso, </a:t>
            </a:r>
            <a:r>
              <a:rPr lang="fr-FR" dirty="0">
                <a:solidFill>
                  <a:schemeClr val="bg1"/>
                </a:solidFill>
              </a:rPr>
              <a:t>Blanchard, p. </a:t>
            </a:r>
            <a:r>
              <a:rPr lang="fr-FR" dirty="0" smtClean="0">
                <a:solidFill>
                  <a:schemeClr val="bg1"/>
                </a:solidFill>
              </a:rPr>
              <a:t>303.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AutoNum type="romanUcPeriod"/>
            </a:pPr>
            <a:r>
              <a:rPr lang="fr-FR" sz="4000" b="1" dirty="0" smtClean="0">
                <a:solidFill>
                  <a:schemeClr val="accent2"/>
                </a:solidFill>
              </a:rPr>
              <a:t>Modifications macroscopiques des molécules</a:t>
            </a:r>
          </a:p>
          <a:p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Modification des groupes caractéristiques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00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936">
            <a:extLst>
              <a:ext uri="{FF2B5EF4-FFF2-40B4-BE49-F238E27FC236}">
                <a16:creationId xmlns="" xmlns:a16="http://schemas.microsoft.com/office/drawing/2014/main" id="{688EC4ED-9466-4DB4-A9DC-E6730A79ADDB}"/>
              </a:ext>
            </a:extLst>
          </p:cNvPr>
          <p:cNvGrpSpPr/>
          <p:nvPr/>
        </p:nvGrpSpPr>
        <p:grpSpPr>
          <a:xfrm>
            <a:off x="4937972" y="1961096"/>
            <a:ext cx="844451" cy="1727366"/>
            <a:chOff x="-43180" y="0"/>
            <a:chExt cx="655320" cy="1455420"/>
          </a:xfrm>
        </p:grpSpPr>
        <p:sp>
          <p:nvSpPr>
            <p:cNvPr id="5" name="Rectangle à coins arrondis 943">
              <a:extLst>
                <a:ext uri="{FF2B5EF4-FFF2-40B4-BE49-F238E27FC236}">
                  <a16:creationId xmlns="" xmlns:a16="http://schemas.microsoft.com/office/drawing/2014/main" id="{78592C5B-C190-4ADF-98E3-86025F639A58}"/>
                </a:ext>
              </a:extLst>
            </p:cNvPr>
            <p:cNvSpPr/>
            <p:nvPr/>
          </p:nvSpPr>
          <p:spPr>
            <a:xfrm>
              <a:off x="136525" y="134620"/>
              <a:ext cx="337185" cy="1176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6E89CB13-E212-4AF2-9AA6-95EC5FEF7EBE}"/>
                </a:ext>
              </a:extLst>
            </p:cNvPr>
            <p:cNvSpPr/>
            <p:nvPr/>
          </p:nvSpPr>
          <p:spPr>
            <a:xfrm>
              <a:off x="242570" y="33020"/>
              <a:ext cx="130175" cy="1369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421BEA80-EB38-4DC3-AB63-5B4E189B8BAB}"/>
                </a:ext>
              </a:extLst>
            </p:cNvPr>
            <p:cNvSpPr/>
            <p:nvPr/>
          </p:nvSpPr>
          <p:spPr>
            <a:xfrm>
              <a:off x="218440" y="0"/>
              <a:ext cx="169545" cy="45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B350F1A-2A38-4C02-8D8E-DB5CEE26F66E}"/>
                </a:ext>
              </a:extLst>
            </p:cNvPr>
            <p:cNvSpPr/>
            <p:nvPr/>
          </p:nvSpPr>
          <p:spPr>
            <a:xfrm>
              <a:off x="245745" y="1397635"/>
              <a:ext cx="124481" cy="57785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9" name="Arc plein 8">
              <a:extLst>
                <a:ext uri="{FF2B5EF4-FFF2-40B4-BE49-F238E27FC236}">
                  <a16:creationId xmlns="" xmlns:a16="http://schemas.microsoft.com/office/drawing/2014/main" id="{FC9B7250-FA00-4317-AC0B-2014F3171073}"/>
                </a:ext>
              </a:extLst>
            </p:cNvPr>
            <p:cNvSpPr/>
            <p:nvPr/>
          </p:nvSpPr>
          <p:spPr>
            <a:xfrm rot="5400000">
              <a:off x="325755" y="233045"/>
              <a:ext cx="297180" cy="275590"/>
            </a:xfrm>
            <a:prstGeom prst="blockArc">
              <a:avLst>
                <a:gd name="adj1" fmla="val 10800000"/>
                <a:gd name="adj2" fmla="val 16383978"/>
                <a:gd name="adj3" fmla="val 2066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cxnSp>
          <p:nvCxnSpPr>
            <p:cNvPr id="10" name="Connecteur droit avec flèche 9">
              <a:extLst>
                <a:ext uri="{FF2B5EF4-FFF2-40B4-BE49-F238E27FC236}">
                  <a16:creationId xmlns="" xmlns:a16="http://schemas.microsoft.com/office/drawing/2014/main" id="{57C9CA61-52AA-4536-BE2E-E55440F34C4D}"/>
                </a:ext>
              </a:extLst>
            </p:cNvPr>
            <p:cNvCxnSpPr/>
            <p:nvPr/>
          </p:nvCxnSpPr>
          <p:spPr>
            <a:xfrm>
              <a:off x="584200" y="340360"/>
              <a:ext cx="0" cy="17907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plein 10">
              <a:extLst>
                <a:ext uri="{FF2B5EF4-FFF2-40B4-BE49-F238E27FC236}">
                  <a16:creationId xmlns="" xmlns:a16="http://schemas.microsoft.com/office/drawing/2014/main" id="{A9429AE8-7401-4271-989F-DD00ACAD5A29}"/>
                </a:ext>
              </a:extLst>
            </p:cNvPr>
            <p:cNvSpPr/>
            <p:nvPr/>
          </p:nvSpPr>
          <p:spPr>
            <a:xfrm rot="16200000" flipH="1">
              <a:off x="-10795" y="1127125"/>
              <a:ext cx="297180" cy="275590"/>
            </a:xfrm>
            <a:prstGeom prst="blockArc">
              <a:avLst>
                <a:gd name="adj1" fmla="val 10800000"/>
                <a:gd name="adj2" fmla="val 16383978"/>
                <a:gd name="adj3" fmla="val 2066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="" xmlns:a16="http://schemas.microsoft.com/office/drawing/2014/main" id="{D407DCCC-10CE-4E96-BE3E-EB9CA46E36AA}"/>
                </a:ext>
              </a:extLst>
            </p:cNvPr>
            <p:cNvCxnSpPr/>
            <p:nvPr/>
          </p:nvCxnSpPr>
          <p:spPr>
            <a:xfrm flipV="1">
              <a:off x="-43180" y="1240790"/>
              <a:ext cx="71120" cy="10287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687-CE91-4280-8765-3F0824709232}" type="slidenum">
              <a:rPr lang="fr-FR" smtClean="0"/>
              <a:t>4</a:t>
            </a:fld>
            <a:endParaRPr lang="fr-FR"/>
          </a:p>
        </p:txBody>
      </p:sp>
      <p:grpSp>
        <p:nvGrpSpPr>
          <p:cNvPr id="13" name="Grouper 951">
            <a:extLst>
              <a:ext uri="{FF2B5EF4-FFF2-40B4-BE49-F238E27FC236}">
                <a16:creationId xmlns="" xmlns:a16="http://schemas.microsoft.com/office/drawing/2014/main" id="{7E7FD0DB-1131-4343-BE4A-FBB42BD58FA5}"/>
              </a:ext>
            </a:extLst>
          </p:cNvPr>
          <p:cNvGrpSpPr/>
          <p:nvPr/>
        </p:nvGrpSpPr>
        <p:grpSpPr>
          <a:xfrm>
            <a:off x="4642726" y="3743562"/>
            <a:ext cx="1472880" cy="1378043"/>
            <a:chOff x="0" y="0"/>
            <a:chExt cx="1143000" cy="972185"/>
          </a:xfrm>
        </p:grpSpPr>
        <p:grpSp>
          <p:nvGrpSpPr>
            <p:cNvPr id="14" name="Grouper 952">
              <a:extLst>
                <a:ext uri="{FF2B5EF4-FFF2-40B4-BE49-F238E27FC236}">
                  <a16:creationId xmlns="" xmlns:a16="http://schemas.microsoft.com/office/drawing/2014/main" id="{97FFBC99-553C-450B-A8D7-A144F05DE217}"/>
                </a:ext>
              </a:extLst>
            </p:cNvPr>
            <p:cNvGrpSpPr/>
            <p:nvPr/>
          </p:nvGrpSpPr>
          <p:grpSpPr>
            <a:xfrm>
              <a:off x="0" y="226695"/>
              <a:ext cx="1143000" cy="745490"/>
              <a:chOff x="0" y="0"/>
              <a:chExt cx="1143000" cy="74549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69D464CD-2658-4059-9F39-D54B75CA3E26}"/>
                  </a:ext>
                </a:extLst>
              </p:cNvPr>
              <p:cNvSpPr/>
              <p:nvPr/>
            </p:nvSpPr>
            <p:spPr>
              <a:xfrm>
                <a:off x="0" y="0"/>
                <a:ext cx="1143000" cy="745490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="" xmlns:a16="http://schemas.microsoft.com/office/drawing/2014/main" id="{9203472F-BEF0-45B0-8B28-A9757D16EB60}"/>
                  </a:ext>
                </a:extLst>
              </p:cNvPr>
              <p:cNvSpPr/>
              <p:nvPr/>
            </p:nvSpPr>
            <p:spPr>
              <a:xfrm>
                <a:off x="114300" y="496570"/>
                <a:ext cx="114300" cy="1352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15" name="Corde 14">
              <a:extLst>
                <a:ext uri="{FF2B5EF4-FFF2-40B4-BE49-F238E27FC236}">
                  <a16:creationId xmlns="" xmlns:a16="http://schemas.microsoft.com/office/drawing/2014/main" id="{EEED4FCD-B02E-4EBB-9860-C533C0515E06}"/>
                </a:ext>
              </a:extLst>
            </p:cNvPr>
            <p:cNvSpPr/>
            <p:nvPr/>
          </p:nvSpPr>
          <p:spPr>
            <a:xfrm rot="17567007">
              <a:off x="227330" y="4445"/>
              <a:ext cx="706120" cy="697230"/>
            </a:xfrm>
            <a:prstGeom prst="chord">
              <a:avLst>
                <a:gd name="adj1" fmla="val 2700000"/>
                <a:gd name="adj2" fmla="val 1623616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18" name="Grouper 1156">
            <a:extLst>
              <a:ext uri="{FF2B5EF4-FFF2-40B4-BE49-F238E27FC236}">
                <a16:creationId xmlns="" xmlns:a16="http://schemas.microsoft.com/office/drawing/2014/main" id="{E241B8D0-F7C1-4E06-9DFC-411942535620}"/>
              </a:ext>
            </a:extLst>
          </p:cNvPr>
          <p:cNvGrpSpPr/>
          <p:nvPr/>
        </p:nvGrpSpPr>
        <p:grpSpPr>
          <a:xfrm>
            <a:off x="4645999" y="5107203"/>
            <a:ext cx="1490882" cy="1155720"/>
            <a:chOff x="0" y="0"/>
            <a:chExt cx="1156970" cy="815340"/>
          </a:xfrm>
        </p:grpSpPr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0871E716-244F-4589-9C6B-94052C02CA12}"/>
                </a:ext>
              </a:extLst>
            </p:cNvPr>
            <p:cNvSpPr/>
            <p:nvPr/>
          </p:nvSpPr>
          <p:spPr>
            <a:xfrm>
              <a:off x="0" y="0"/>
              <a:ext cx="1143000" cy="100330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0F708F5F-4034-4DCD-8265-E9C30A768F88}"/>
                </a:ext>
              </a:extLst>
            </p:cNvPr>
            <p:cNvSpPr/>
            <p:nvPr/>
          </p:nvSpPr>
          <p:spPr>
            <a:xfrm>
              <a:off x="13970" y="715010"/>
              <a:ext cx="1143000" cy="100330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="" xmlns:a16="http://schemas.microsoft.com/office/drawing/2014/main" id="{20870AD2-E9C5-49A9-9F7C-D68926A16644}"/>
                </a:ext>
              </a:extLst>
            </p:cNvPr>
            <p:cNvCxnSpPr/>
            <p:nvPr/>
          </p:nvCxnSpPr>
          <p:spPr>
            <a:xfrm>
              <a:off x="113665" y="100330"/>
              <a:ext cx="924227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="" xmlns:a16="http://schemas.microsoft.com/office/drawing/2014/main" id="{0E76F473-CC75-496C-BD4A-EF3257A9F1AD}"/>
                </a:ext>
              </a:extLst>
            </p:cNvPr>
            <p:cNvCxnSpPr/>
            <p:nvPr/>
          </p:nvCxnSpPr>
          <p:spPr>
            <a:xfrm flipH="1">
              <a:off x="113665" y="100330"/>
              <a:ext cx="924862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="" xmlns:a16="http://schemas.microsoft.com/office/drawing/2014/main" id="{CF42224C-0DCC-4A79-BAB4-F5B52BC91AEE}"/>
                </a:ext>
              </a:extLst>
            </p:cNvPr>
            <p:cNvCxnSpPr/>
            <p:nvPr/>
          </p:nvCxnSpPr>
          <p:spPr>
            <a:xfrm>
              <a:off x="113665" y="405130"/>
              <a:ext cx="924227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="" xmlns:a16="http://schemas.microsoft.com/office/drawing/2014/main" id="{A77BD100-FBBE-4E46-9F92-910334A3B9E4}"/>
                </a:ext>
              </a:extLst>
            </p:cNvPr>
            <p:cNvCxnSpPr/>
            <p:nvPr/>
          </p:nvCxnSpPr>
          <p:spPr>
            <a:xfrm flipH="1">
              <a:off x="113665" y="405130"/>
              <a:ext cx="924560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r 1287">
            <a:extLst>
              <a:ext uri="{FF2B5EF4-FFF2-40B4-BE49-F238E27FC236}">
                <a16:creationId xmlns="" xmlns:a16="http://schemas.microsoft.com/office/drawing/2014/main" id="{BFAAB048-2965-485E-BC19-E171EEEE22E1}"/>
              </a:ext>
            </a:extLst>
          </p:cNvPr>
          <p:cNvGrpSpPr/>
          <p:nvPr/>
        </p:nvGrpSpPr>
        <p:grpSpPr>
          <a:xfrm>
            <a:off x="4851412" y="3485235"/>
            <a:ext cx="995590" cy="1264009"/>
            <a:chOff x="1927" y="0"/>
            <a:chExt cx="772608" cy="891736"/>
          </a:xfrm>
        </p:grpSpPr>
        <p:grpSp>
          <p:nvGrpSpPr>
            <p:cNvPr id="26" name="Grouper 1286">
              <a:extLst>
                <a:ext uri="{FF2B5EF4-FFF2-40B4-BE49-F238E27FC236}">
                  <a16:creationId xmlns="" xmlns:a16="http://schemas.microsoft.com/office/drawing/2014/main" id="{2042EBB8-8287-4C13-B18A-1B12734C3BF1}"/>
                </a:ext>
              </a:extLst>
            </p:cNvPr>
            <p:cNvGrpSpPr/>
            <p:nvPr/>
          </p:nvGrpSpPr>
          <p:grpSpPr>
            <a:xfrm>
              <a:off x="71120" y="0"/>
              <a:ext cx="703415" cy="891736"/>
              <a:chOff x="0" y="0"/>
              <a:chExt cx="703415" cy="891736"/>
            </a:xfrm>
          </p:grpSpPr>
          <p:grpSp>
            <p:nvGrpSpPr>
              <p:cNvPr id="31" name="Grouper 1231">
                <a:extLst>
                  <a:ext uri="{FF2B5EF4-FFF2-40B4-BE49-F238E27FC236}">
                    <a16:creationId xmlns="" xmlns:a16="http://schemas.microsoft.com/office/drawing/2014/main" id="{B06153E6-D4AC-42A9-A529-6EBA7C3B3DE9}"/>
                  </a:ext>
                </a:extLst>
              </p:cNvPr>
              <p:cNvGrpSpPr/>
              <p:nvPr/>
            </p:nvGrpSpPr>
            <p:grpSpPr>
              <a:xfrm>
                <a:off x="0" y="0"/>
                <a:ext cx="693420" cy="883285"/>
                <a:chOff x="0" y="0"/>
                <a:chExt cx="693420" cy="883285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="" xmlns:a16="http://schemas.microsoft.com/office/drawing/2014/main" id="{36243DC4-F1C5-49E8-80D1-2F7C7E8C9339}"/>
                    </a:ext>
                  </a:extLst>
                </p:cNvPr>
                <p:cNvSpPr/>
                <p:nvPr/>
              </p:nvSpPr>
              <p:spPr>
                <a:xfrm rot="19775393">
                  <a:off x="28575" y="148590"/>
                  <a:ext cx="152400" cy="2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="" xmlns:a16="http://schemas.microsoft.com/office/drawing/2014/main" id="{AFC3EC38-82B1-491A-8548-8C72AEBE2AA1}"/>
                    </a:ext>
                  </a:extLst>
                </p:cNvPr>
                <p:cNvSpPr/>
                <p:nvPr/>
              </p:nvSpPr>
              <p:spPr>
                <a:xfrm>
                  <a:off x="272415" y="12700"/>
                  <a:ext cx="152400" cy="2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1" name="Ellipse 60">
                  <a:extLst>
                    <a:ext uri="{FF2B5EF4-FFF2-40B4-BE49-F238E27FC236}">
                      <a16:creationId xmlns="" xmlns:a16="http://schemas.microsoft.com/office/drawing/2014/main" id="{D8A58FA2-DD55-41CD-A0C7-A6205A727DD2}"/>
                    </a:ext>
                  </a:extLst>
                </p:cNvPr>
                <p:cNvSpPr/>
                <p:nvPr/>
              </p:nvSpPr>
              <p:spPr>
                <a:xfrm>
                  <a:off x="0" y="189865"/>
                  <a:ext cx="693420" cy="6934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="" xmlns:a16="http://schemas.microsoft.com/office/drawing/2014/main" id="{B63186B4-D08C-4602-A73B-FAC85888AE89}"/>
                    </a:ext>
                  </a:extLst>
                </p:cNvPr>
                <p:cNvSpPr/>
                <p:nvPr/>
              </p:nvSpPr>
              <p:spPr>
                <a:xfrm rot="19775393">
                  <a:off x="38735" y="136525"/>
                  <a:ext cx="134620" cy="2870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="" xmlns:a16="http://schemas.microsoft.com/office/drawing/2014/main" id="{E198C7F3-BD8C-4699-A2B6-F91934C5D251}"/>
                    </a:ext>
                  </a:extLst>
                </p:cNvPr>
                <p:cNvSpPr/>
                <p:nvPr/>
              </p:nvSpPr>
              <p:spPr>
                <a:xfrm>
                  <a:off x="280035" y="0"/>
                  <a:ext cx="134620" cy="2870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32" name="Grouper 1285">
                <a:extLst>
                  <a:ext uri="{FF2B5EF4-FFF2-40B4-BE49-F238E27FC236}">
                    <a16:creationId xmlns="" xmlns:a16="http://schemas.microsoft.com/office/drawing/2014/main" id="{7E801DDC-3A7E-4DD9-A0D7-D4ABE89CF69D}"/>
                  </a:ext>
                </a:extLst>
              </p:cNvPr>
              <p:cNvGrpSpPr/>
              <p:nvPr/>
            </p:nvGrpSpPr>
            <p:grpSpPr>
              <a:xfrm>
                <a:off x="9995" y="198316"/>
                <a:ext cx="693420" cy="693420"/>
                <a:chOff x="9995" y="9086"/>
                <a:chExt cx="693420" cy="693420"/>
              </a:xfrm>
            </p:grpSpPr>
            <p:sp>
              <p:nvSpPr>
                <p:cNvPr id="33" name="Corde 32">
                  <a:extLst>
                    <a:ext uri="{FF2B5EF4-FFF2-40B4-BE49-F238E27FC236}">
                      <a16:creationId xmlns="" xmlns:a16="http://schemas.microsoft.com/office/drawing/2014/main" id="{E62D8264-9146-4AC6-B50F-721165014B89}"/>
                    </a:ext>
                  </a:extLst>
                </p:cNvPr>
                <p:cNvSpPr/>
                <p:nvPr/>
              </p:nvSpPr>
              <p:spPr>
                <a:xfrm rot="17560116">
                  <a:off x="9995" y="9086"/>
                  <a:ext cx="693420" cy="693420"/>
                </a:xfrm>
                <a:prstGeom prst="chord">
                  <a:avLst>
                    <a:gd name="adj1" fmla="val 4447445"/>
                    <a:gd name="adj2" fmla="val 14321630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grpSp>
              <p:nvGrpSpPr>
                <p:cNvPr id="34" name="Grouper 1119">
                  <a:extLst>
                    <a:ext uri="{FF2B5EF4-FFF2-40B4-BE49-F238E27FC236}">
                      <a16:creationId xmlns="" xmlns:a16="http://schemas.microsoft.com/office/drawing/2014/main" id="{8384C185-3FE8-4AEA-88ED-FA134D9DF5FE}"/>
                    </a:ext>
                  </a:extLst>
                </p:cNvPr>
                <p:cNvGrpSpPr/>
                <p:nvPr/>
              </p:nvGrpSpPr>
              <p:grpSpPr>
                <a:xfrm>
                  <a:off x="150495" y="434341"/>
                  <a:ext cx="410210" cy="220343"/>
                  <a:chOff x="0" y="1"/>
                  <a:chExt cx="410210" cy="220343"/>
                </a:xfrm>
              </p:grpSpPr>
              <p:grpSp>
                <p:nvGrpSpPr>
                  <p:cNvPr id="35" name="Grouper 1121">
                    <a:extLst>
                      <a:ext uri="{FF2B5EF4-FFF2-40B4-BE49-F238E27FC236}">
                        <a16:creationId xmlns="" xmlns:a16="http://schemas.microsoft.com/office/drawing/2014/main" id="{322EA452-B5E3-4251-ACEE-9C83930791C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4322" y="1"/>
                    <a:ext cx="135888" cy="203840"/>
                    <a:chOff x="0" y="134620"/>
                    <a:chExt cx="291465" cy="530225"/>
                  </a:xfrm>
                </p:grpSpPr>
                <p:sp>
                  <p:nvSpPr>
                    <p:cNvPr id="52" name="Ellipse 51">
                      <a:extLst>
                        <a:ext uri="{FF2B5EF4-FFF2-40B4-BE49-F238E27FC236}">
                          <a16:creationId xmlns="" xmlns:a16="http://schemas.microsoft.com/office/drawing/2014/main" id="{FE182AAA-A37B-4F88-8DB8-4BAC9DBE65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57505"/>
                      <a:ext cx="60325" cy="679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3" name="Ellipse 52">
                      <a:extLst>
                        <a:ext uri="{FF2B5EF4-FFF2-40B4-BE49-F238E27FC236}">
                          <a16:creationId xmlns="" xmlns:a16="http://schemas.microsoft.com/office/drawing/2014/main" id="{C4593D25-030D-4A2E-B6F2-A45CA0189E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885" y="400685"/>
                      <a:ext cx="75565" cy="889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4" name="Ellipse 53">
                      <a:extLst>
                        <a:ext uri="{FF2B5EF4-FFF2-40B4-BE49-F238E27FC236}">
                          <a16:creationId xmlns="" xmlns:a16="http://schemas.microsoft.com/office/drawing/2014/main" id="{8E7421CC-B7D3-4B9D-8791-AC0CC0D1D0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" y="238760"/>
                      <a:ext cx="76200" cy="9017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5" name="Ellipse 54">
                      <a:extLst>
                        <a:ext uri="{FF2B5EF4-FFF2-40B4-BE49-F238E27FC236}">
                          <a16:creationId xmlns="" xmlns:a16="http://schemas.microsoft.com/office/drawing/2014/main" id="{EC947D91-4AE7-49CC-8941-106F23449F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76530"/>
                      <a:ext cx="88265" cy="9715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6" name="Ellipse 55">
                      <a:extLst>
                        <a:ext uri="{FF2B5EF4-FFF2-40B4-BE49-F238E27FC236}">
                          <a16:creationId xmlns="" xmlns:a16="http://schemas.microsoft.com/office/drawing/2014/main" id="{F9C718F5-4764-47EB-BDF1-CF99822F96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1346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7" name="Ellipse 56">
                      <a:extLst>
                        <a:ext uri="{FF2B5EF4-FFF2-40B4-BE49-F238E27FC236}">
                          <a16:creationId xmlns="" xmlns:a16="http://schemas.microsoft.com/office/drawing/2014/main" id="{33048DF0-1AB2-4481-8920-A4C1CBD026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" y="4394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8" name="Ellipse 57">
                      <a:extLst>
                        <a:ext uri="{FF2B5EF4-FFF2-40B4-BE49-F238E27FC236}">
                          <a16:creationId xmlns="" xmlns:a16="http://schemas.microsoft.com/office/drawing/2014/main" id="{580B902F-8306-4268-A5E4-56923B588C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15" y="59690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36" name="Grouper 1129">
                    <a:extLst>
                      <a:ext uri="{FF2B5EF4-FFF2-40B4-BE49-F238E27FC236}">
                        <a16:creationId xmlns="" xmlns:a16="http://schemas.microsoft.com/office/drawing/2014/main" id="{43820166-2FC6-4322-A3C0-4999761C2C70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36"/>
                    <a:ext cx="135888" cy="203840"/>
                    <a:chOff x="0" y="134620"/>
                    <a:chExt cx="291465" cy="530225"/>
                  </a:xfrm>
                </p:grpSpPr>
                <p:sp>
                  <p:nvSpPr>
                    <p:cNvPr id="45" name="Ellipse 44">
                      <a:extLst>
                        <a:ext uri="{FF2B5EF4-FFF2-40B4-BE49-F238E27FC236}">
                          <a16:creationId xmlns="" xmlns:a16="http://schemas.microsoft.com/office/drawing/2014/main" id="{5860D24D-09B5-4835-91D3-4663DA11F2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57505"/>
                      <a:ext cx="60325" cy="679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6" name="Ellipse 45">
                      <a:extLst>
                        <a:ext uri="{FF2B5EF4-FFF2-40B4-BE49-F238E27FC236}">
                          <a16:creationId xmlns="" xmlns:a16="http://schemas.microsoft.com/office/drawing/2014/main" id="{A3D85734-E11D-4CC0-99A7-D66189DAA0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885" y="400685"/>
                      <a:ext cx="75565" cy="889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" name="Ellipse 46">
                      <a:extLst>
                        <a:ext uri="{FF2B5EF4-FFF2-40B4-BE49-F238E27FC236}">
                          <a16:creationId xmlns="" xmlns:a16="http://schemas.microsoft.com/office/drawing/2014/main" id="{A25A3286-9D3A-4F6F-AA46-8AA9C1F161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" y="238760"/>
                      <a:ext cx="76200" cy="9017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8" name="Ellipse 47">
                      <a:extLst>
                        <a:ext uri="{FF2B5EF4-FFF2-40B4-BE49-F238E27FC236}">
                          <a16:creationId xmlns="" xmlns:a16="http://schemas.microsoft.com/office/drawing/2014/main" id="{BFB11C58-EFDC-492D-A12A-1865F21D61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76530"/>
                      <a:ext cx="88265" cy="9715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9" name="Ellipse 48">
                      <a:extLst>
                        <a:ext uri="{FF2B5EF4-FFF2-40B4-BE49-F238E27FC236}">
                          <a16:creationId xmlns="" xmlns:a16="http://schemas.microsoft.com/office/drawing/2014/main" id="{1798F7F6-1A8F-4080-849E-4DE2A70A10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1346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0" name="Ellipse 49">
                      <a:extLst>
                        <a:ext uri="{FF2B5EF4-FFF2-40B4-BE49-F238E27FC236}">
                          <a16:creationId xmlns="" xmlns:a16="http://schemas.microsoft.com/office/drawing/2014/main" id="{0D52A260-0AC7-466D-89DE-8A8FB2DE82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" y="4394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1" name="Ellipse 50">
                      <a:extLst>
                        <a:ext uri="{FF2B5EF4-FFF2-40B4-BE49-F238E27FC236}">
                          <a16:creationId xmlns="" xmlns:a16="http://schemas.microsoft.com/office/drawing/2014/main" id="{C379B739-7E25-48FD-B51E-F47DB7CFE0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15" y="59690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37" name="Grouper 1137">
                    <a:extLst>
                      <a:ext uri="{FF2B5EF4-FFF2-40B4-BE49-F238E27FC236}">
                        <a16:creationId xmlns="" xmlns:a16="http://schemas.microsoft.com/office/drawing/2014/main" id="{C01D8B56-E27A-461F-86E8-51B8CDF0CEC4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139065" y="16504"/>
                    <a:ext cx="135888" cy="203840"/>
                    <a:chOff x="0" y="134620"/>
                    <a:chExt cx="291465" cy="530225"/>
                  </a:xfrm>
                </p:grpSpPr>
                <p:sp>
                  <p:nvSpPr>
                    <p:cNvPr id="38" name="Ellipse 37">
                      <a:extLst>
                        <a:ext uri="{FF2B5EF4-FFF2-40B4-BE49-F238E27FC236}">
                          <a16:creationId xmlns="" xmlns:a16="http://schemas.microsoft.com/office/drawing/2014/main" id="{84D2B012-1310-4BA8-8E7A-59C17FDF3B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57505"/>
                      <a:ext cx="60325" cy="679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9" name="Ellipse 38">
                      <a:extLst>
                        <a:ext uri="{FF2B5EF4-FFF2-40B4-BE49-F238E27FC236}">
                          <a16:creationId xmlns="" xmlns:a16="http://schemas.microsoft.com/office/drawing/2014/main" id="{2F2244FD-8185-4AF2-96B3-53965181A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885" y="400685"/>
                      <a:ext cx="75565" cy="889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0" name="Ellipse 39">
                      <a:extLst>
                        <a:ext uri="{FF2B5EF4-FFF2-40B4-BE49-F238E27FC236}">
                          <a16:creationId xmlns="" xmlns:a16="http://schemas.microsoft.com/office/drawing/2014/main" id="{848A8E77-F72D-48CD-9AD8-CED8EE69BA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" y="238760"/>
                      <a:ext cx="76200" cy="9017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1" name="Ellipse 40">
                      <a:extLst>
                        <a:ext uri="{FF2B5EF4-FFF2-40B4-BE49-F238E27FC236}">
                          <a16:creationId xmlns="" xmlns:a16="http://schemas.microsoft.com/office/drawing/2014/main" id="{2136F33C-6CFE-4A4C-9FCB-9A03E926C3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76530"/>
                      <a:ext cx="88265" cy="9715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2" name="Ellipse 41">
                      <a:extLst>
                        <a:ext uri="{FF2B5EF4-FFF2-40B4-BE49-F238E27FC236}">
                          <a16:creationId xmlns="" xmlns:a16="http://schemas.microsoft.com/office/drawing/2014/main" id="{3C2972D4-921B-427A-B7F2-17B6E36DBB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1346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3" name="Ellipse 42">
                      <a:extLst>
                        <a:ext uri="{FF2B5EF4-FFF2-40B4-BE49-F238E27FC236}">
                          <a16:creationId xmlns="" xmlns:a16="http://schemas.microsoft.com/office/drawing/2014/main" id="{0B504711-22A7-4596-BEDB-A8CB40B505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" y="4394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4" name="Ellipse 43">
                      <a:extLst>
                        <a:ext uri="{FF2B5EF4-FFF2-40B4-BE49-F238E27FC236}">
                          <a16:creationId xmlns="" xmlns:a16="http://schemas.microsoft.com/office/drawing/2014/main" id="{94F5FB81-5124-4445-8155-AB9186729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15" y="59690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</p:grpSp>
          </p:grpSp>
        </p:grpSp>
        <p:sp>
          <p:nvSpPr>
            <p:cNvPr id="27" name="Ellipse 26">
              <a:extLst>
                <a:ext uri="{FF2B5EF4-FFF2-40B4-BE49-F238E27FC236}">
                  <a16:creationId xmlns="" xmlns:a16="http://schemas.microsoft.com/office/drawing/2014/main" id="{50CA83BD-1877-4D5B-9903-F37EFE4C1D4A}"/>
                </a:ext>
              </a:extLst>
            </p:cNvPr>
            <p:cNvSpPr/>
            <p:nvPr/>
          </p:nvSpPr>
          <p:spPr>
            <a:xfrm>
              <a:off x="338455" y="800100"/>
              <a:ext cx="146050" cy="755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grpSp>
          <p:nvGrpSpPr>
            <p:cNvPr id="28" name="Grouper 1282">
              <a:extLst>
                <a:ext uri="{FF2B5EF4-FFF2-40B4-BE49-F238E27FC236}">
                  <a16:creationId xmlns="" xmlns:a16="http://schemas.microsoft.com/office/drawing/2014/main" id="{3E636F46-7879-4015-9713-7282F4692887}"/>
                </a:ext>
              </a:extLst>
            </p:cNvPr>
            <p:cNvGrpSpPr/>
            <p:nvPr/>
          </p:nvGrpSpPr>
          <p:grpSpPr>
            <a:xfrm rot="19859595">
              <a:off x="1927" y="89037"/>
              <a:ext cx="219710" cy="169870"/>
              <a:chOff x="0" y="0"/>
              <a:chExt cx="219710" cy="169870"/>
            </a:xfrm>
            <a:solidFill>
              <a:schemeClr val="bg1">
                <a:lumMod val="85000"/>
              </a:schemeClr>
            </a:solidFill>
          </p:grpSpPr>
          <p:sp>
            <p:nvSpPr>
              <p:cNvPr id="29" name="Rectangle 28">
                <a:extLst>
                  <a:ext uri="{FF2B5EF4-FFF2-40B4-BE49-F238E27FC236}">
                    <a16:creationId xmlns="" xmlns:a16="http://schemas.microsoft.com/office/drawing/2014/main" id="{672D522B-7515-46E5-9AC6-EA6C2BD0991E}"/>
                  </a:ext>
                </a:extLst>
              </p:cNvPr>
              <p:cNvSpPr/>
              <p:nvPr/>
            </p:nvSpPr>
            <p:spPr>
              <a:xfrm>
                <a:off x="40874" y="53665"/>
                <a:ext cx="134620" cy="1162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id="{E92771A4-D03F-4FEF-9A6F-55DEF08015AA}"/>
                  </a:ext>
                </a:extLst>
              </p:cNvPr>
              <p:cNvSpPr/>
              <p:nvPr/>
            </p:nvSpPr>
            <p:spPr>
              <a:xfrm>
                <a:off x="0" y="0"/>
                <a:ext cx="219710" cy="4508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="" xmlns:a16="http://schemas.microsoft.com/office/drawing/2014/main" id="{56ECBC3C-D324-4905-913A-E83E9FFC0BF3}"/>
                  </a:ext>
                </a:extLst>
              </p:cNvPr>
              <p:cNvSpPr txBox="1"/>
              <p:nvPr/>
            </p:nvSpPr>
            <p:spPr>
              <a:xfrm>
                <a:off x="351869" y="2225418"/>
                <a:ext cx="2556387" cy="92333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Benzile </a:t>
                </a:r>
                <a:r>
                  <a:rPr lang="fr-FR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=2,0 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Ethanol :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a:rPr lang="fr-FR" i="1" dirty="0" err="1">
                        <a:latin typeface="Cambria Math" panose="02040503050406030204" pitchFamily="18" charset="0"/>
                      </a:rPr>
                      <m:t>𝑚𝐿</m:t>
                    </m:r>
                  </m:oMath>
                </a14:m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Chauffer à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50°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xmlns="" id="{56ECBC3C-D324-4905-913A-E83E9FFC0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69" y="2225418"/>
                <a:ext cx="2556387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422" t="-2581" b="-77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="" xmlns:a16="http://schemas.microsoft.com/office/drawing/2014/main" id="{D223B539-E4D9-42B9-BE63-1F314C04F253}"/>
                  </a:ext>
                </a:extLst>
              </p:cNvPr>
              <p:cNvSpPr txBox="1"/>
              <p:nvPr/>
            </p:nvSpPr>
            <p:spPr>
              <a:xfrm>
                <a:off x="6771614" y="2127593"/>
                <a:ext cx="4092004" cy="923330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B</a:t>
                </a:r>
                <a:r>
                  <a:rPr lang="fr-FR" dirty="0" err="1" smtClean="0"/>
                  <a:t>orohydure</a:t>
                </a:r>
                <a:r>
                  <a:rPr lang="fr-FR" dirty="0" smtClean="0"/>
                  <a:t> </a:t>
                </a:r>
                <a:r>
                  <a:rPr lang="fr-FR" dirty="0"/>
                  <a:t>de </a:t>
                </a:r>
                <a:r>
                  <a:rPr lang="fr-FR" dirty="0" smtClean="0"/>
                  <a:t>sodium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40 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Eau distillée :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=0,20 </m:t>
                    </m:r>
                    <m:r>
                      <a:rPr lang="fr-FR" i="1" dirty="0" err="1">
                        <a:latin typeface="Cambria Math" panose="02040503050406030204" pitchFamily="18" charset="0"/>
                      </a:rPr>
                      <m:t>𝑚𝐿</m:t>
                    </m:r>
                  </m:oMath>
                </a14:m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Chauffer </a:t>
                </a:r>
                <a:r>
                  <a:rPr lang="fr-FR" dirty="0"/>
                  <a:t>à reflux</a:t>
                </a:r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xmlns="" id="{D223B539-E4D9-42B9-BE63-1F314C04F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614" y="2127593"/>
                <a:ext cx="4092004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740" t="-1923" b="-7692"/>
                </a:stretch>
              </a:blipFill>
              <a:ln w="28575"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orme libre : forme 6">
            <a:extLst>
              <a:ext uri="{FF2B5EF4-FFF2-40B4-BE49-F238E27FC236}">
                <a16:creationId xmlns="" xmlns:a16="http://schemas.microsoft.com/office/drawing/2014/main" id="{3DE85C4E-3947-408B-8CE0-6623B57D5386}"/>
              </a:ext>
            </a:extLst>
          </p:cNvPr>
          <p:cNvSpPr/>
          <p:nvPr/>
        </p:nvSpPr>
        <p:spPr>
          <a:xfrm rot="1867014">
            <a:off x="5338554" y="2174445"/>
            <a:ext cx="1449980" cy="338223"/>
          </a:xfrm>
          <a:custGeom>
            <a:avLst/>
            <a:gdLst>
              <a:gd name="connsiteX0" fmla="*/ 651263 w 651263"/>
              <a:gd name="connsiteY0" fmla="*/ 22520 h 256563"/>
              <a:gd name="connsiteX1" fmla="*/ 74320 w 651263"/>
              <a:gd name="connsiteY1" fmla="*/ 22520 h 256563"/>
              <a:gd name="connsiteX2" fmla="*/ 25335 w 651263"/>
              <a:gd name="connsiteY2" fmla="*/ 256563 h 25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1263" h="256563">
                <a:moveTo>
                  <a:pt x="651263" y="22520"/>
                </a:moveTo>
                <a:cubicBezTo>
                  <a:pt x="414952" y="3016"/>
                  <a:pt x="178641" y="-16487"/>
                  <a:pt x="74320" y="22520"/>
                </a:cubicBezTo>
                <a:cubicBezTo>
                  <a:pt x="-30001" y="61527"/>
                  <a:pt x="-2333" y="159045"/>
                  <a:pt x="25335" y="256563"/>
                </a:cubicBezTo>
              </a:path>
            </a:pathLst>
          </a:custGeom>
          <a:noFill/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>
            <a:extLst>
              <a:ext uri="{FF2B5EF4-FFF2-40B4-BE49-F238E27FC236}">
                <a16:creationId xmlns="" xmlns:a16="http://schemas.microsoft.com/office/drawing/2014/main" id="{68BEF2CA-8845-4EEF-BA1A-9475B9FAAF6A}"/>
              </a:ext>
            </a:extLst>
          </p:cNvPr>
          <p:cNvSpPr txBox="1"/>
          <p:nvPr/>
        </p:nvSpPr>
        <p:spPr>
          <a:xfrm>
            <a:off x="5973215" y="3452589"/>
            <a:ext cx="158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7030A0"/>
                </a:solidFill>
              </a:rPr>
              <a:t>Ebullition pour 10 minutes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="" xmlns:a16="http://schemas.microsoft.com/office/drawing/2014/main" id="{6550B2AC-CB83-4B76-A52B-18FEFB592E19}"/>
              </a:ext>
            </a:extLst>
          </p:cNvPr>
          <p:cNvSpPr txBox="1"/>
          <p:nvPr/>
        </p:nvSpPr>
        <p:spPr>
          <a:xfrm>
            <a:off x="2598887" y="3426731"/>
            <a:ext cx="1840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7030A0"/>
                </a:solidFill>
              </a:rPr>
              <a:t>Refroidissement</a:t>
            </a:r>
          </a:p>
          <a:p>
            <a:pPr algn="ctr"/>
            <a:r>
              <a:rPr lang="fr-FR" dirty="0">
                <a:solidFill>
                  <a:srgbClr val="7030A0"/>
                </a:solidFill>
              </a:rPr>
              <a:t>Agitation</a:t>
            </a:r>
          </a:p>
        </p:txBody>
      </p:sp>
      <p:grpSp>
        <p:nvGrpSpPr>
          <p:cNvPr id="70" name="Grouper 951">
            <a:extLst>
              <a:ext uri="{FF2B5EF4-FFF2-40B4-BE49-F238E27FC236}">
                <a16:creationId xmlns="" xmlns:a16="http://schemas.microsoft.com/office/drawing/2014/main" id="{D00B5461-B21F-46B4-B665-C9FEAEFF0660}"/>
              </a:ext>
            </a:extLst>
          </p:cNvPr>
          <p:cNvGrpSpPr/>
          <p:nvPr/>
        </p:nvGrpSpPr>
        <p:grpSpPr>
          <a:xfrm>
            <a:off x="893940" y="3742381"/>
            <a:ext cx="1472880" cy="1378042"/>
            <a:chOff x="0" y="1"/>
            <a:chExt cx="1143000" cy="972184"/>
          </a:xfrm>
        </p:grpSpPr>
        <p:grpSp>
          <p:nvGrpSpPr>
            <p:cNvPr id="71" name="Grouper 952">
              <a:extLst>
                <a:ext uri="{FF2B5EF4-FFF2-40B4-BE49-F238E27FC236}">
                  <a16:creationId xmlns="" xmlns:a16="http://schemas.microsoft.com/office/drawing/2014/main" id="{48E0D9A2-2AD6-4A78-8876-56193FC91E88}"/>
                </a:ext>
              </a:extLst>
            </p:cNvPr>
            <p:cNvGrpSpPr/>
            <p:nvPr/>
          </p:nvGrpSpPr>
          <p:grpSpPr>
            <a:xfrm>
              <a:off x="0" y="226695"/>
              <a:ext cx="1143000" cy="745490"/>
              <a:chOff x="0" y="0"/>
              <a:chExt cx="1143000" cy="74549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="" xmlns:a16="http://schemas.microsoft.com/office/drawing/2014/main" id="{41944DCA-F456-464B-AB73-B2711D0FAD08}"/>
                  </a:ext>
                </a:extLst>
              </p:cNvPr>
              <p:cNvSpPr/>
              <p:nvPr/>
            </p:nvSpPr>
            <p:spPr>
              <a:xfrm>
                <a:off x="0" y="0"/>
                <a:ext cx="1143000" cy="745490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74" name="Ellipse 73">
                <a:extLst>
                  <a:ext uri="{FF2B5EF4-FFF2-40B4-BE49-F238E27FC236}">
                    <a16:creationId xmlns="" xmlns:a16="http://schemas.microsoft.com/office/drawing/2014/main" id="{F39ED27B-A2D4-4A85-A236-C21B9B0A7BBC}"/>
                  </a:ext>
                </a:extLst>
              </p:cNvPr>
              <p:cNvSpPr/>
              <p:nvPr/>
            </p:nvSpPr>
            <p:spPr>
              <a:xfrm>
                <a:off x="114300" y="496570"/>
                <a:ext cx="114300" cy="1352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72" name="Corde 71">
              <a:extLst>
                <a:ext uri="{FF2B5EF4-FFF2-40B4-BE49-F238E27FC236}">
                  <a16:creationId xmlns="" xmlns:a16="http://schemas.microsoft.com/office/drawing/2014/main" id="{DCC0F1F0-1D8E-4BA8-8B30-D29968987D52}"/>
                </a:ext>
              </a:extLst>
            </p:cNvPr>
            <p:cNvSpPr/>
            <p:nvPr/>
          </p:nvSpPr>
          <p:spPr>
            <a:xfrm rot="17567007">
              <a:off x="227330" y="4446"/>
              <a:ext cx="706120" cy="697230"/>
            </a:xfrm>
            <a:prstGeom prst="chord">
              <a:avLst>
                <a:gd name="adj1" fmla="val 2700000"/>
                <a:gd name="adj2" fmla="val 1623616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75" name="Grouper 1156">
            <a:extLst>
              <a:ext uri="{FF2B5EF4-FFF2-40B4-BE49-F238E27FC236}">
                <a16:creationId xmlns="" xmlns:a16="http://schemas.microsoft.com/office/drawing/2014/main" id="{190F4434-AB0E-420B-B82B-1A3B98CBC346}"/>
              </a:ext>
            </a:extLst>
          </p:cNvPr>
          <p:cNvGrpSpPr/>
          <p:nvPr/>
        </p:nvGrpSpPr>
        <p:grpSpPr>
          <a:xfrm>
            <a:off x="897213" y="5106021"/>
            <a:ext cx="1490882" cy="1155720"/>
            <a:chOff x="0" y="0"/>
            <a:chExt cx="1156970" cy="815340"/>
          </a:xfrm>
        </p:grpSpPr>
        <p:sp>
          <p:nvSpPr>
            <p:cNvPr id="76" name="Rectangle 75">
              <a:extLst>
                <a:ext uri="{FF2B5EF4-FFF2-40B4-BE49-F238E27FC236}">
                  <a16:creationId xmlns="" xmlns:a16="http://schemas.microsoft.com/office/drawing/2014/main" id="{92F00135-3ABD-45D6-A09E-1635C28AF17F}"/>
                </a:ext>
              </a:extLst>
            </p:cNvPr>
            <p:cNvSpPr/>
            <p:nvPr/>
          </p:nvSpPr>
          <p:spPr>
            <a:xfrm>
              <a:off x="0" y="0"/>
              <a:ext cx="1143000" cy="100330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2F913666-6F5F-4021-BE7F-7D1A1A8C567C}"/>
                </a:ext>
              </a:extLst>
            </p:cNvPr>
            <p:cNvSpPr/>
            <p:nvPr/>
          </p:nvSpPr>
          <p:spPr>
            <a:xfrm>
              <a:off x="13970" y="715010"/>
              <a:ext cx="1143000" cy="100330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cxnSp>
          <p:nvCxnSpPr>
            <p:cNvPr id="78" name="Connecteur droit 77">
              <a:extLst>
                <a:ext uri="{FF2B5EF4-FFF2-40B4-BE49-F238E27FC236}">
                  <a16:creationId xmlns="" xmlns:a16="http://schemas.microsoft.com/office/drawing/2014/main" id="{71883BA3-2460-4AED-B3A9-E8CCD14554BB}"/>
                </a:ext>
              </a:extLst>
            </p:cNvPr>
            <p:cNvCxnSpPr/>
            <p:nvPr/>
          </p:nvCxnSpPr>
          <p:spPr>
            <a:xfrm>
              <a:off x="113665" y="100330"/>
              <a:ext cx="924227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="" xmlns:a16="http://schemas.microsoft.com/office/drawing/2014/main" id="{94215219-6AA8-4423-AB79-BC0812E0BEA6}"/>
                </a:ext>
              </a:extLst>
            </p:cNvPr>
            <p:cNvCxnSpPr/>
            <p:nvPr/>
          </p:nvCxnSpPr>
          <p:spPr>
            <a:xfrm flipH="1">
              <a:off x="113665" y="100330"/>
              <a:ext cx="924862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="" xmlns:a16="http://schemas.microsoft.com/office/drawing/2014/main" id="{046DF3F2-FE71-4D49-ACBB-1941B9FB647B}"/>
                </a:ext>
              </a:extLst>
            </p:cNvPr>
            <p:cNvCxnSpPr/>
            <p:nvPr/>
          </p:nvCxnSpPr>
          <p:spPr>
            <a:xfrm>
              <a:off x="113665" y="405130"/>
              <a:ext cx="924227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="" xmlns:a16="http://schemas.microsoft.com/office/drawing/2014/main" id="{DF685EDE-2297-4EA1-AEC3-2A4AC80BF32A}"/>
                </a:ext>
              </a:extLst>
            </p:cNvPr>
            <p:cNvCxnSpPr/>
            <p:nvPr/>
          </p:nvCxnSpPr>
          <p:spPr>
            <a:xfrm flipH="1">
              <a:off x="113665" y="405130"/>
              <a:ext cx="924560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er 1287">
            <a:extLst>
              <a:ext uri="{FF2B5EF4-FFF2-40B4-BE49-F238E27FC236}">
                <a16:creationId xmlns="" xmlns:a16="http://schemas.microsoft.com/office/drawing/2014/main" id="{10688436-A677-4FC4-82F6-50CA58F0E9BD}"/>
              </a:ext>
            </a:extLst>
          </p:cNvPr>
          <p:cNvGrpSpPr/>
          <p:nvPr/>
        </p:nvGrpSpPr>
        <p:grpSpPr>
          <a:xfrm>
            <a:off x="1102626" y="3484052"/>
            <a:ext cx="995592" cy="1276892"/>
            <a:chOff x="1927" y="0"/>
            <a:chExt cx="772609" cy="900824"/>
          </a:xfrm>
        </p:grpSpPr>
        <p:grpSp>
          <p:nvGrpSpPr>
            <p:cNvPr id="83" name="Grouper 1286">
              <a:extLst>
                <a:ext uri="{FF2B5EF4-FFF2-40B4-BE49-F238E27FC236}">
                  <a16:creationId xmlns="" xmlns:a16="http://schemas.microsoft.com/office/drawing/2014/main" id="{59784C8C-9863-4396-BB97-A2CE519C6640}"/>
                </a:ext>
              </a:extLst>
            </p:cNvPr>
            <p:cNvGrpSpPr/>
            <p:nvPr/>
          </p:nvGrpSpPr>
          <p:grpSpPr>
            <a:xfrm>
              <a:off x="71120" y="0"/>
              <a:ext cx="703416" cy="900824"/>
              <a:chOff x="0" y="0"/>
              <a:chExt cx="703416" cy="900824"/>
            </a:xfrm>
          </p:grpSpPr>
          <p:grpSp>
            <p:nvGrpSpPr>
              <p:cNvPr id="88" name="Grouper 1231">
                <a:extLst>
                  <a:ext uri="{FF2B5EF4-FFF2-40B4-BE49-F238E27FC236}">
                    <a16:creationId xmlns="" xmlns:a16="http://schemas.microsoft.com/office/drawing/2014/main" id="{C5724E21-8AC1-42E1-938A-DD5AE17CD8D6}"/>
                  </a:ext>
                </a:extLst>
              </p:cNvPr>
              <p:cNvGrpSpPr/>
              <p:nvPr/>
            </p:nvGrpSpPr>
            <p:grpSpPr>
              <a:xfrm>
                <a:off x="0" y="0"/>
                <a:ext cx="693420" cy="892371"/>
                <a:chOff x="0" y="0"/>
                <a:chExt cx="693420" cy="892371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="" xmlns:a16="http://schemas.microsoft.com/office/drawing/2014/main" id="{D923C355-84B3-4B88-8772-7B989AF89D1F}"/>
                    </a:ext>
                  </a:extLst>
                </p:cNvPr>
                <p:cNvSpPr/>
                <p:nvPr/>
              </p:nvSpPr>
              <p:spPr>
                <a:xfrm rot="19775393">
                  <a:off x="28575" y="148590"/>
                  <a:ext cx="152400" cy="2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="" xmlns:a16="http://schemas.microsoft.com/office/drawing/2014/main" id="{6E93E49F-E77D-4CA0-9997-7E42E5C32DA3}"/>
                    </a:ext>
                  </a:extLst>
                </p:cNvPr>
                <p:cNvSpPr/>
                <p:nvPr/>
              </p:nvSpPr>
              <p:spPr>
                <a:xfrm>
                  <a:off x="272415" y="12700"/>
                  <a:ext cx="152400" cy="2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18" name="Ellipse 117">
                  <a:extLst>
                    <a:ext uri="{FF2B5EF4-FFF2-40B4-BE49-F238E27FC236}">
                      <a16:creationId xmlns="" xmlns:a16="http://schemas.microsoft.com/office/drawing/2014/main" id="{3EF85E76-BCB2-4005-B28C-2574EDEC6AF2}"/>
                    </a:ext>
                  </a:extLst>
                </p:cNvPr>
                <p:cNvSpPr/>
                <p:nvPr/>
              </p:nvSpPr>
              <p:spPr>
                <a:xfrm>
                  <a:off x="0" y="198951"/>
                  <a:ext cx="693420" cy="6934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="" xmlns:a16="http://schemas.microsoft.com/office/drawing/2014/main" id="{178F0555-2F52-4A38-AB85-ED95B78B3FEC}"/>
                    </a:ext>
                  </a:extLst>
                </p:cNvPr>
                <p:cNvSpPr/>
                <p:nvPr/>
              </p:nvSpPr>
              <p:spPr>
                <a:xfrm rot="19775393">
                  <a:off x="38735" y="136525"/>
                  <a:ext cx="134620" cy="2870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="" xmlns:a16="http://schemas.microsoft.com/office/drawing/2014/main" id="{874A86CE-53D5-43FB-BB7A-E54E5D3E8BEA}"/>
                    </a:ext>
                  </a:extLst>
                </p:cNvPr>
                <p:cNvSpPr/>
                <p:nvPr/>
              </p:nvSpPr>
              <p:spPr>
                <a:xfrm>
                  <a:off x="280035" y="0"/>
                  <a:ext cx="134620" cy="2870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89" name="Grouper 1285">
                <a:extLst>
                  <a:ext uri="{FF2B5EF4-FFF2-40B4-BE49-F238E27FC236}">
                    <a16:creationId xmlns="" xmlns:a16="http://schemas.microsoft.com/office/drawing/2014/main" id="{DBD60664-5290-44AF-BBCA-FED10724E950}"/>
                  </a:ext>
                </a:extLst>
              </p:cNvPr>
              <p:cNvGrpSpPr/>
              <p:nvPr/>
            </p:nvGrpSpPr>
            <p:grpSpPr>
              <a:xfrm>
                <a:off x="9996" y="207404"/>
                <a:ext cx="693420" cy="693420"/>
                <a:chOff x="9996" y="18174"/>
                <a:chExt cx="693420" cy="693420"/>
              </a:xfrm>
            </p:grpSpPr>
            <p:sp>
              <p:nvSpPr>
                <p:cNvPr id="90" name="Corde 89">
                  <a:extLst>
                    <a:ext uri="{FF2B5EF4-FFF2-40B4-BE49-F238E27FC236}">
                      <a16:creationId xmlns="" xmlns:a16="http://schemas.microsoft.com/office/drawing/2014/main" id="{DA1C0C1B-D647-4435-8568-8AC385E694E7}"/>
                    </a:ext>
                  </a:extLst>
                </p:cNvPr>
                <p:cNvSpPr/>
                <p:nvPr/>
              </p:nvSpPr>
              <p:spPr>
                <a:xfrm rot="17560116">
                  <a:off x="9996" y="18174"/>
                  <a:ext cx="693420" cy="693420"/>
                </a:xfrm>
                <a:prstGeom prst="chord">
                  <a:avLst>
                    <a:gd name="adj1" fmla="val 4447445"/>
                    <a:gd name="adj2" fmla="val 14321630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grpSp>
              <p:nvGrpSpPr>
                <p:cNvPr id="91" name="Grouper 1119">
                  <a:extLst>
                    <a:ext uri="{FF2B5EF4-FFF2-40B4-BE49-F238E27FC236}">
                      <a16:creationId xmlns="" xmlns:a16="http://schemas.microsoft.com/office/drawing/2014/main" id="{314AB801-A936-49DB-940D-3A8D4C4E0C19}"/>
                    </a:ext>
                  </a:extLst>
                </p:cNvPr>
                <p:cNvGrpSpPr/>
                <p:nvPr/>
              </p:nvGrpSpPr>
              <p:grpSpPr>
                <a:xfrm>
                  <a:off x="150495" y="434341"/>
                  <a:ext cx="410210" cy="220343"/>
                  <a:chOff x="0" y="1"/>
                  <a:chExt cx="410210" cy="220343"/>
                </a:xfrm>
              </p:grpSpPr>
              <p:grpSp>
                <p:nvGrpSpPr>
                  <p:cNvPr id="92" name="Grouper 1121">
                    <a:extLst>
                      <a:ext uri="{FF2B5EF4-FFF2-40B4-BE49-F238E27FC236}">
                        <a16:creationId xmlns="" xmlns:a16="http://schemas.microsoft.com/office/drawing/2014/main" id="{ED4CD8A3-2475-48D7-86A2-BE85312BDF1F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4322" y="1"/>
                    <a:ext cx="135888" cy="203840"/>
                    <a:chOff x="0" y="134620"/>
                    <a:chExt cx="291465" cy="530225"/>
                  </a:xfrm>
                </p:grpSpPr>
                <p:sp>
                  <p:nvSpPr>
                    <p:cNvPr id="109" name="Ellipse 108">
                      <a:extLst>
                        <a:ext uri="{FF2B5EF4-FFF2-40B4-BE49-F238E27FC236}">
                          <a16:creationId xmlns="" xmlns:a16="http://schemas.microsoft.com/office/drawing/2014/main" id="{EFB4E2CE-CDB2-4B59-A5D8-7211A40650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57505"/>
                      <a:ext cx="60325" cy="679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10" name="Ellipse 109">
                      <a:extLst>
                        <a:ext uri="{FF2B5EF4-FFF2-40B4-BE49-F238E27FC236}">
                          <a16:creationId xmlns="" xmlns:a16="http://schemas.microsoft.com/office/drawing/2014/main" id="{EFBF42D7-2A22-485F-9101-76A8B5FE60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885" y="400685"/>
                      <a:ext cx="75565" cy="889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11" name="Ellipse 110">
                      <a:extLst>
                        <a:ext uri="{FF2B5EF4-FFF2-40B4-BE49-F238E27FC236}">
                          <a16:creationId xmlns="" xmlns:a16="http://schemas.microsoft.com/office/drawing/2014/main" id="{563B0CD8-0125-4EFA-ADAE-4AAD1226A6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" y="238760"/>
                      <a:ext cx="76200" cy="9017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12" name="Ellipse 111">
                      <a:extLst>
                        <a:ext uri="{FF2B5EF4-FFF2-40B4-BE49-F238E27FC236}">
                          <a16:creationId xmlns="" xmlns:a16="http://schemas.microsoft.com/office/drawing/2014/main" id="{621D9152-DE0D-4832-88A4-2852429BB5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76530"/>
                      <a:ext cx="88265" cy="9715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13" name="Ellipse 112">
                      <a:extLst>
                        <a:ext uri="{FF2B5EF4-FFF2-40B4-BE49-F238E27FC236}">
                          <a16:creationId xmlns="" xmlns:a16="http://schemas.microsoft.com/office/drawing/2014/main" id="{5BB95BAE-2939-4E92-9D1B-78D31C46F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1346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14" name="Ellipse 113">
                      <a:extLst>
                        <a:ext uri="{FF2B5EF4-FFF2-40B4-BE49-F238E27FC236}">
                          <a16:creationId xmlns="" xmlns:a16="http://schemas.microsoft.com/office/drawing/2014/main" id="{BE308ABF-D7E5-4FEE-8D1F-621638B8D2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" y="4394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15" name="Ellipse 114">
                      <a:extLst>
                        <a:ext uri="{FF2B5EF4-FFF2-40B4-BE49-F238E27FC236}">
                          <a16:creationId xmlns="" xmlns:a16="http://schemas.microsoft.com/office/drawing/2014/main" id="{7FF8423D-03DB-4582-9FEF-0F6F553B4C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15" y="59690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93" name="Grouper 1129">
                    <a:extLst>
                      <a:ext uri="{FF2B5EF4-FFF2-40B4-BE49-F238E27FC236}">
                        <a16:creationId xmlns="" xmlns:a16="http://schemas.microsoft.com/office/drawing/2014/main" id="{33879EE1-3567-4B15-A972-2B9FB270EC3D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36"/>
                    <a:ext cx="135888" cy="203840"/>
                    <a:chOff x="0" y="134620"/>
                    <a:chExt cx="291465" cy="530225"/>
                  </a:xfrm>
                </p:grpSpPr>
                <p:sp>
                  <p:nvSpPr>
                    <p:cNvPr id="102" name="Ellipse 101">
                      <a:extLst>
                        <a:ext uri="{FF2B5EF4-FFF2-40B4-BE49-F238E27FC236}">
                          <a16:creationId xmlns="" xmlns:a16="http://schemas.microsoft.com/office/drawing/2014/main" id="{CA1B8053-68D1-4C36-99E0-97B66292F2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57505"/>
                      <a:ext cx="60325" cy="679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03" name="Ellipse 102">
                      <a:extLst>
                        <a:ext uri="{FF2B5EF4-FFF2-40B4-BE49-F238E27FC236}">
                          <a16:creationId xmlns="" xmlns:a16="http://schemas.microsoft.com/office/drawing/2014/main" id="{1C00C498-0D48-4591-B99E-4F738C616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885" y="400685"/>
                      <a:ext cx="75565" cy="889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04" name="Ellipse 103">
                      <a:extLst>
                        <a:ext uri="{FF2B5EF4-FFF2-40B4-BE49-F238E27FC236}">
                          <a16:creationId xmlns="" xmlns:a16="http://schemas.microsoft.com/office/drawing/2014/main" id="{9652571E-9D85-46C3-8C8B-E83801AC7E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" y="238760"/>
                      <a:ext cx="76200" cy="9017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05" name="Ellipse 104">
                      <a:extLst>
                        <a:ext uri="{FF2B5EF4-FFF2-40B4-BE49-F238E27FC236}">
                          <a16:creationId xmlns="" xmlns:a16="http://schemas.microsoft.com/office/drawing/2014/main" id="{538604C7-BCBA-4E35-8E9A-804676F0D9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76530"/>
                      <a:ext cx="88265" cy="9715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06" name="Ellipse 105">
                      <a:extLst>
                        <a:ext uri="{FF2B5EF4-FFF2-40B4-BE49-F238E27FC236}">
                          <a16:creationId xmlns="" xmlns:a16="http://schemas.microsoft.com/office/drawing/2014/main" id="{5D90E49A-E673-4FA6-A3C3-D25727C713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1346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07" name="Ellipse 106">
                      <a:extLst>
                        <a:ext uri="{FF2B5EF4-FFF2-40B4-BE49-F238E27FC236}">
                          <a16:creationId xmlns="" xmlns:a16="http://schemas.microsoft.com/office/drawing/2014/main" id="{5A48F0D0-A4A0-408C-B084-1F69A3D94A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" y="4394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08" name="Ellipse 107">
                      <a:extLst>
                        <a:ext uri="{FF2B5EF4-FFF2-40B4-BE49-F238E27FC236}">
                          <a16:creationId xmlns="" xmlns:a16="http://schemas.microsoft.com/office/drawing/2014/main" id="{1B74297D-4DBA-43C7-A5F6-C61514DA5E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15" y="59690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94" name="Grouper 1137">
                    <a:extLst>
                      <a:ext uri="{FF2B5EF4-FFF2-40B4-BE49-F238E27FC236}">
                        <a16:creationId xmlns="" xmlns:a16="http://schemas.microsoft.com/office/drawing/2014/main" id="{3A34B854-3695-4658-9343-9684DE16448E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139065" y="16504"/>
                    <a:ext cx="135888" cy="203840"/>
                    <a:chOff x="0" y="134620"/>
                    <a:chExt cx="291465" cy="530225"/>
                  </a:xfrm>
                </p:grpSpPr>
                <p:sp>
                  <p:nvSpPr>
                    <p:cNvPr id="95" name="Ellipse 94">
                      <a:extLst>
                        <a:ext uri="{FF2B5EF4-FFF2-40B4-BE49-F238E27FC236}">
                          <a16:creationId xmlns="" xmlns:a16="http://schemas.microsoft.com/office/drawing/2014/main" id="{76D8E16D-C09F-44F7-A92E-E1C0C009D0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57505"/>
                      <a:ext cx="60325" cy="679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6" name="Ellipse 95">
                      <a:extLst>
                        <a:ext uri="{FF2B5EF4-FFF2-40B4-BE49-F238E27FC236}">
                          <a16:creationId xmlns="" xmlns:a16="http://schemas.microsoft.com/office/drawing/2014/main" id="{71E7FEDD-304B-4A90-B2E4-419B6EE7EE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885" y="400685"/>
                      <a:ext cx="75565" cy="889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7" name="Ellipse 96">
                      <a:extLst>
                        <a:ext uri="{FF2B5EF4-FFF2-40B4-BE49-F238E27FC236}">
                          <a16:creationId xmlns="" xmlns:a16="http://schemas.microsoft.com/office/drawing/2014/main" id="{63622D0C-DEAC-4C01-8AAC-8F76F9C7F6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" y="238760"/>
                      <a:ext cx="76200" cy="9017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8" name="Ellipse 97">
                      <a:extLst>
                        <a:ext uri="{FF2B5EF4-FFF2-40B4-BE49-F238E27FC236}">
                          <a16:creationId xmlns="" xmlns:a16="http://schemas.microsoft.com/office/drawing/2014/main" id="{49ABE54F-1AFE-4D73-9B24-C1A75D6B1E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76530"/>
                      <a:ext cx="88265" cy="9715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" name="Ellipse 98">
                      <a:extLst>
                        <a:ext uri="{FF2B5EF4-FFF2-40B4-BE49-F238E27FC236}">
                          <a16:creationId xmlns="" xmlns:a16="http://schemas.microsoft.com/office/drawing/2014/main" id="{FDFC1658-DBCD-4CC5-8F99-01C776C680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1346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00" name="Ellipse 99">
                      <a:extLst>
                        <a:ext uri="{FF2B5EF4-FFF2-40B4-BE49-F238E27FC236}">
                          <a16:creationId xmlns="" xmlns:a16="http://schemas.microsoft.com/office/drawing/2014/main" id="{4026BD04-0961-4238-AA1A-2E3EE44260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" y="4394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01" name="Ellipse 100">
                      <a:extLst>
                        <a:ext uri="{FF2B5EF4-FFF2-40B4-BE49-F238E27FC236}">
                          <a16:creationId xmlns="" xmlns:a16="http://schemas.microsoft.com/office/drawing/2014/main" id="{EB645BA6-F358-4878-83E4-BEC35F06E1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15" y="59690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</p:grpSp>
          </p:grpSp>
        </p:grpSp>
        <p:sp>
          <p:nvSpPr>
            <p:cNvPr id="84" name="Ellipse 83">
              <a:extLst>
                <a:ext uri="{FF2B5EF4-FFF2-40B4-BE49-F238E27FC236}">
                  <a16:creationId xmlns="" xmlns:a16="http://schemas.microsoft.com/office/drawing/2014/main" id="{AA4A85A0-C472-4561-A5D7-7B2C503D4C51}"/>
                </a:ext>
              </a:extLst>
            </p:cNvPr>
            <p:cNvSpPr/>
            <p:nvPr/>
          </p:nvSpPr>
          <p:spPr>
            <a:xfrm>
              <a:off x="338455" y="800100"/>
              <a:ext cx="146050" cy="755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grpSp>
          <p:nvGrpSpPr>
            <p:cNvPr id="85" name="Grouper 1282">
              <a:extLst>
                <a:ext uri="{FF2B5EF4-FFF2-40B4-BE49-F238E27FC236}">
                  <a16:creationId xmlns="" xmlns:a16="http://schemas.microsoft.com/office/drawing/2014/main" id="{165C24AD-DE05-41F5-A140-CAB7D5E16746}"/>
                </a:ext>
              </a:extLst>
            </p:cNvPr>
            <p:cNvGrpSpPr/>
            <p:nvPr/>
          </p:nvGrpSpPr>
          <p:grpSpPr>
            <a:xfrm rot="19859595">
              <a:off x="1927" y="89037"/>
              <a:ext cx="219710" cy="169870"/>
              <a:chOff x="0" y="0"/>
              <a:chExt cx="219710" cy="169870"/>
            </a:xfrm>
            <a:solidFill>
              <a:schemeClr val="bg1">
                <a:lumMod val="85000"/>
              </a:schemeClr>
            </a:solidFill>
          </p:grpSpPr>
          <p:sp>
            <p:nvSpPr>
              <p:cNvPr id="86" name="Rectangle 85">
                <a:extLst>
                  <a:ext uri="{FF2B5EF4-FFF2-40B4-BE49-F238E27FC236}">
                    <a16:creationId xmlns="" xmlns:a16="http://schemas.microsoft.com/office/drawing/2014/main" id="{57757B47-5E21-4ABF-8583-5F2C081F7F26}"/>
                  </a:ext>
                </a:extLst>
              </p:cNvPr>
              <p:cNvSpPr/>
              <p:nvPr/>
            </p:nvSpPr>
            <p:spPr>
              <a:xfrm>
                <a:off x="40874" y="53665"/>
                <a:ext cx="134620" cy="1162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="" xmlns:a16="http://schemas.microsoft.com/office/drawing/2014/main" id="{09B112A8-1A42-46FD-9323-B6E6BB39110C}"/>
                  </a:ext>
                </a:extLst>
              </p:cNvPr>
              <p:cNvSpPr/>
              <p:nvPr/>
            </p:nvSpPr>
            <p:spPr>
              <a:xfrm>
                <a:off x="0" y="0"/>
                <a:ext cx="219710" cy="4508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p:sp>
        <p:nvSpPr>
          <p:cNvPr id="121" name="Flèche : droite 5">
            <a:extLst>
              <a:ext uri="{FF2B5EF4-FFF2-40B4-BE49-F238E27FC236}">
                <a16:creationId xmlns="" xmlns:a16="http://schemas.microsoft.com/office/drawing/2014/main" id="{8E0AFCF3-A8B8-4BA7-A4CF-B50FDBBC64A0}"/>
              </a:ext>
            </a:extLst>
          </p:cNvPr>
          <p:cNvSpPr/>
          <p:nvPr/>
        </p:nvSpPr>
        <p:spPr>
          <a:xfrm>
            <a:off x="2495955" y="4074631"/>
            <a:ext cx="2038190" cy="233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ZoneTexte 121">
            <a:extLst>
              <a:ext uri="{FF2B5EF4-FFF2-40B4-BE49-F238E27FC236}">
                <a16:creationId xmlns="" xmlns:a16="http://schemas.microsoft.com/office/drawing/2014/main" id="{811886AC-6ADE-4D60-8A5B-BDF4427DA7AE}"/>
              </a:ext>
            </a:extLst>
          </p:cNvPr>
          <p:cNvSpPr txBox="1"/>
          <p:nvPr/>
        </p:nvSpPr>
        <p:spPr>
          <a:xfrm>
            <a:off x="376920" y="1821206"/>
            <a:ext cx="248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7030A0"/>
                </a:solidFill>
              </a:rPr>
              <a:t>Dissolution des réactifs</a:t>
            </a:r>
          </a:p>
        </p:txBody>
      </p:sp>
      <p:sp>
        <p:nvSpPr>
          <p:cNvPr id="124" name="Flèche : droite 298">
            <a:extLst>
              <a:ext uri="{FF2B5EF4-FFF2-40B4-BE49-F238E27FC236}">
                <a16:creationId xmlns="" xmlns:a16="http://schemas.microsoft.com/office/drawing/2014/main" id="{8BAE33F3-2AC9-4172-A2B6-BA7D695D2C5D}"/>
              </a:ext>
            </a:extLst>
          </p:cNvPr>
          <p:cNvSpPr/>
          <p:nvPr/>
        </p:nvSpPr>
        <p:spPr>
          <a:xfrm>
            <a:off x="6297281" y="4099704"/>
            <a:ext cx="970350" cy="208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6" name="Connecteur droit 125"/>
          <p:cNvCxnSpPr>
            <a:endCxn id="60" idx="1"/>
          </p:cNvCxnSpPr>
          <p:nvPr/>
        </p:nvCxnSpPr>
        <p:spPr>
          <a:xfrm flipH="1">
            <a:off x="5291611" y="3469138"/>
            <a:ext cx="13615" cy="214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ZoneTexte 126"/>
          <p:cNvSpPr txBox="1"/>
          <p:nvPr/>
        </p:nvSpPr>
        <p:spPr>
          <a:xfrm rot="10800000" flipH="1" flipV="1">
            <a:off x="7261047" y="4022590"/>
            <a:ext cx="146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  <a:r>
              <a:rPr lang="fr-FR" dirty="0" smtClean="0"/>
              <a:t>ristallisation</a:t>
            </a:r>
            <a:endParaRPr lang="fr-FR" dirty="0"/>
          </a:p>
        </p:txBody>
      </p:sp>
      <p:sp>
        <p:nvSpPr>
          <p:cNvPr id="128" name="Flèche : droite 298">
            <a:extLst>
              <a:ext uri="{FF2B5EF4-FFF2-40B4-BE49-F238E27FC236}">
                <a16:creationId xmlns="" xmlns:a16="http://schemas.microsoft.com/office/drawing/2014/main" id="{8BAE33F3-2AC9-4172-A2B6-BA7D695D2C5D}"/>
              </a:ext>
            </a:extLst>
          </p:cNvPr>
          <p:cNvSpPr/>
          <p:nvPr/>
        </p:nvSpPr>
        <p:spPr>
          <a:xfrm>
            <a:off x="8724569" y="4094838"/>
            <a:ext cx="1147404" cy="214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ZoneTexte 128">
            <a:extLst>
              <a:ext uri="{FF2B5EF4-FFF2-40B4-BE49-F238E27FC236}">
                <a16:creationId xmlns="" xmlns:a16="http://schemas.microsoft.com/office/drawing/2014/main" id="{17298BA4-69A2-4AC1-A3B1-022FDCCBA213}"/>
              </a:ext>
            </a:extLst>
          </p:cNvPr>
          <p:cNvSpPr txBox="1"/>
          <p:nvPr/>
        </p:nvSpPr>
        <p:spPr>
          <a:xfrm>
            <a:off x="8724569" y="3637405"/>
            <a:ext cx="102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Essorage</a:t>
            </a:r>
            <a:endParaRPr lang="fr-FR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ZoneTexte 129"/>
              <p:cNvSpPr txBox="1"/>
              <p:nvPr/>
            </p:nvSpPr>
            <p:spPr>
              <a:xfrm>
                <a:off x="10011551" y="3726146"/>
                <a:ext cx="1999681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Solide caractérisé par point de fusion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𝑓𝑢𝑠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=139°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0" name="ZoneTexte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551" y="3726146"/>
                <a:ext cx="1999681" cy="945580"/>
              </a:xfrm>
              <a:prstGeom prst="rect">
                <a:avLst/>
              </a:prstGeom>
              <a:blipFill rotWithShape="0">
                <a:blip r:embed="rId4"/>
                <a:stretch>
                  <a:fillRect l="-1524" t="-3226" r="-1524" b="-38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itre 1"/>
          <p:cNvSpPr txBox="1">
            <a:spLocks/>
          </p:cNvSpPr>
          <p:nvPr/>
        </p:nvSpPr>
        <p:spPr>
          <a:xfrm>
            <a:off x="1097279" y="28626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AutoNum type="romanUcPeriod"/>
            </a:pPr>
            <a:r>
              <a:rPr lang="fr-FR" sz="4000" b="1" dirty="0" smtClean="0">
                <a:solidFill>
                  <a:schemeClr val="accent2"/>
                </a:solidFill>
              </a:rPr>
              <a:t>Modifications macroscopiques des molécules</a:t>
            </a:r>
          </a:p>
          <a:p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Modification des groupes caractéristiques</a:t>
            </a:r>
            <a:endParaRPr lang="fr-FR" sz="3200" b="1" dirty="0">
              <a:solidFill>
                <a:srgbClr val="00B050"/>
              </a:solidFill>
            </a:endParaRP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="" xmlns:a16="http://schemas.microsoft.com/office/drawing/2014/main" id="{A908CCF1-76E3-414B-A85C-6070F8A52DB3}"/>
              </a:ext>
            </a:extLst>
          </p:cNvPr>
          <p:cNvCxnSpPr>
            <a:cxnSpLocks/>
          </p:cNvCxnSpPr>
          <p:nvPr/>
        </p:nvCxnSpPr>
        <p:spPr>
          <a:xfrm flipH="1">
            <a:off x="1642252" y="3147037"/>
            <a:ext cx="5932" cy="7146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>
            <a:endCxn id="60" idx="3"/>
          </p:cNvCxnSpPr>
          <p:nvPr/>
        </p:nvCxnSpPr>
        <p:spPr>
          <a:xfrm>
            <a:off x="5479960" y="3444732"/>
            <a:ext cx="8035" cy="238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bg1"/>
                </a:solidFill>
              </a:rPr>
              <a:t>Protocole expérimental pour la réduction du </a:t>
            </a:r>
            <a:r>
              <a:rPr lang="fr-FR" dirty="0" err="1" smtClean="0">
                <a:solidFill>
                  <a:schemeClr val="bg1"/>
                </a:solidFill>
              </a:rPr>
              <a:t>benzile</a:t>
            </a:r>
            <a:r>
              <a:rPr lang="fr-FR" dirty="0" smtClean="0">
                <a:solidFill>
                  <a:schemeClr val="bg1"/>
                </a:solidFill>
              </a:rPr>
              <a:t> en </a:t>
            </a:r>
            <a:r>
              <a:rPr lang="fr-FR" dirty="0" err="1" smtClean="0">
                <a:solidFill>
                  <a:schemeClr val="bg1"/>
                </a:solidFill>
              </a:rPr>
              <a:t>hydrobenzoïde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méso, Blanchard, p. 303.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6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687-CE91-4280-8765-3F0824709232}" type="slidenum">
              <a:rPr lang="fr-FR" smtClean="0"/>
              <a:t>5</a:t>
            </a:fld>
            <a:endParaRPr lang="fr-FR"/>
          </a:p>
        </p:txBody>
      </p:sp>
      <p:sp>
        <p:nvSpPr>
          <p:cNvPr id="4" name="Espace réservé du contenu 2">
            <a:extLst>
              <a:ext uri="{FF2B5EF4-FFF2-40B4-BE49-F238E27FC236}">
                <a16:creationId xmlns="" xmlns:a16="http://schemas.microsoft.com/office/drawing/2014/main" id="{6BE18F39-7D6B-47F5-9546-80D1DCA12EC9}"/>
              </a:ext>
            </a:extLst>
          </p:cNvPr>
          <p:cNvSpPr txBox="1">
            <a:spLocks/>
          </p:cNvSpPr>
          <p:nvPr/>
        </p:nvSpPr>
        <p:spPr>
          <a:xfrm>
            <a:off x="1097279" y="1878376"/>
            <a:ext cx="10058400" cy="395636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400" b="1" u="sng" dirty="0" smtClean="0"/>
              <a:t>Substitution</a:t>
            </a:r>
            <a:r>
              <a:rPr lang="fr-FR" sz="2400" u="sng" dirty="0" smtClean="0"/>
              <a:t> :</a:t>
            </a:r>
            <a:r>
              <a:rPr lang="fr-FR" sz="2400" dirty="0"/>
              <a:t>	</a:t>
            </a:r>
            <a:r>
              <a:rPr lang="fr-FR" sz="2400" dirty="0" smtClean="0"/>
              <a:t>Une molécule subit une réaction de substitution si l’un de ses 		atomes ou groupes d’atomes est remplacé par un autre atome 		ou groupe d’atomes.</a:t>
            </a:r>
          </a:p>
          <a:p>
            <a:pPr algn="just"/>
            <a:r>
              <a:rPr lang="fr-FR" sz="2400" b="1" u="sng" dirty="0" smtClean="0"/>
              <a:t>Addition</a:t>
            </a:r>
            <a:r>
              <a:rPr lang="fr-FR" sz="2400" u="sng" dirty="0" smtClean="0"/>
              <a:t> :</a:t>
            </a:r>
            <a:r>
              <a:rPr lang="fr-FR" sz="2400" dirty="0" smtClean="0"/>
              <a:t> 	Une molécule possédant une liaison double subit une réaction 		d’addition si cette liaison double se transforme en liaison simple.</a:t>
            </a:r>
            <a:endParaRPr lang="fr-FR" sz="2400" dirty="0"/>
          </a:p>
          <a:p>
            <a:pPr algn="just"/>
            <a:r>
              <a:rPr lang="fr-FR" sz="2400" b="1" u="sng" dirty="0" smtClean="0"/>
              <a:t>Élimination</a:t>
            </a:r>
            <a:r>
              <a:rPr lang="fr-FR" sz="2400" u="sng" dirty="0" smtClean="0"/>
              <a:t> :</a:t>
            </a:r>
            <a:r>
              <a:rPr lang="fr-FR" sz="2400" dirty="0" smtClean="0"/>
              <a:t> 	Une molécule subit une réaction d’élimination si l’une de ses 		liaison simples se transforme en liaison double ou si cette 			molécule subit une cyclisation.</a:t>
            </a:r>
            <a:endParaRPr lang="fr-FR" sz="2400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097279" y="28626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>
              <a:buAutoNum type="romanUcPeriod"/>
            </a:pPr>
            <a:r>
              <a:rPr lang="fr-FR" sz="4000" b="1" dirty="0" smtClean="0">
                <a:solidFill>
                  <a:schemeClr val="accent2"/>
                </a:solidFill>
              </a:rPr>
              <a:t>Modifications macroscopiques des molécules</a:t>
            </a:r>
          </a:p>
          <a:p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3. Différents types de réaction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1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687-CE91-4280-8765-3F0824709232}" type="slidenum">
              <a:rPr lang="fr-FR" smtClean="0"/>
              <a:t>6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0" y="6424800"/>
            <a:ext cx="11337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Electronégativité des éléments usuels (</a:t>
            </a:r>
            <a:r>
              <a:rPr lang="fr-FR" sz="2000" dirty="0" smtClean="0">
                <a:solidFill>
                  <a:schemeClr val="bg1"/>
                </a:solidFill>
                <a:hlinkClick r:id="rId2"/>
              </a:rPr>
              <a:t>http://sciences-physiques-et-chimiques-de-laboratoire.org</a:t>
            </a:r>
            <a:r>
              <a:rPr lang="fr-FR" sz="2000" dirty="0" smtClean="0">
                <a:solidFill>
                  <a:schemeClr val="bg1"/>
                </a:solidFill>
              </a:rPr>
              <a:t> )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097279" y="28626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chemeClr val="accent2"/>
                </a:solidFill>
              </a:rPr>
              <a:t>II. Répartition des électrons au sein de la molécule</a:t>
            </a:r>
          </a:p>
          <a:p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Polarité des liaisons chimiques.</a:t>
            </a:r>
            <a:endParaRPr lang="fr-FR" sz="3200" b="1" dirty="0">
              <a:solidFill>
                <a:srgbClr val="00B050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" t="9000" r="6430" b="6394"/>
          <a:stretch/>
        </p:blipFill>
        <p:spPr>
          <a:xfrm>
            <a:off x="1581885" y="2232465"/>
            <a:ext cx="9018921" cy="321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8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687-CE91-4280-8765-3F0824709232}" type="slidenum">
              <a:rPr lang="fr-FR" smtClean="0"/>
              <a:t>7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885" y="2232466"/>
            <a:ext cx="9089188" cy="3404059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097279" y="28626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chemeClr val="accent2"/>
                </a:solidFill>
              </a:rPr>
              <a:t>II. Répartition des électrons au sein de la molécule</a:t>
            </a:r>
          </a:p>
          <a:p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1. Polarité des liaisons chimiques.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424800"/>
            <a:ext cx="11337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Polarité des principaux types de liaisons (</a:t>
            </a:r>
            <a:r>
              <a:rPr lang="fr-FR" sz="2000" dirty="0" smtClean="0">
                <a:solidFill>
                  <a:schemeClr val="bg1"/>
                </a:solidFill>
                <a:hlinkClick r:id="rId3"/>
              </a:rPr>
              <a:t>http://sciences-physiques-et-chimiques-de-laboratoire.org</a:t>
            </a:r>
            <a:r>
              <a:rPr lang="fr-FR" sz="2000" dirty="0" smtClean="0">
                <a:solidFill>
                  <a:schemeClr val="bg1"/>
                </a:solidFill>
              </a:rPr>
              <a:t> )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69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687-CE91-4280-8765-3F0824709232}" type="slidenum">
              <a:rPr lang="fr-FR" smtClean="0"/>
              <a:t>8</a:t>
            </a:fld>
            <a:endParaRPr lang="fr-FR"/>
          </a:p>
        </p:txBody>
      </p:sp>
      <p:sp>
        <p:nvSpPr>
          <p:cNvPr id="4" name="Forme libre : forme 61">
            <a:extLst>
              <a:ext uri="{FF2B5EF4-FFF2-40B4-BE49-F238E27FC236}">
                <a16:creationId xmlns="" xmlns:a16="http://schemas.microsoft.com/office/drawing/2014/main" id="{C30AB207-BA52-49FD-8984-39E231AF7E8A}"/>
              </a:ext>
            </a:extLst>
          </p:cNvPr>
          <p:cNvSpPr/>
          <p:nvPr/>
        </p:nvSpPr>
        <p:spPr>
          <a:xfrm rot="10800000">
            <a:off x="5582308" y="2821798"/>
            <a:ext cx="905538" cy="924324"/>
          </a:xfrm>
          <a:custGeom>
            <a:avLst/>
            <a:gdLst>
              <a:gd name="connsiteX0" fmla="*/ 905538 w 905538"/>
              <a:gd name="connsiteY0" fmla="*/ 924324 h 924324"/>
              <a:gd name="connsiteX1" fmla="*/ 0 w 905538"/>
              <a:gd name="connsiteY1" fmla="*/ 924324 h 924324"/>
              <a:gd name="connsiteX2" fmla="*/ 0 w 905538"/>
              <a:gd name="connsiteY2" fmla="*/ 557623 h 924324"/>
              <a:gd name="connsiteX3" fmla="*/ 0 w 905538"/>
              <a:gd name="connsiteY3" fmla="*/ 556880 h 924324"/>
              <a:gd name="connsiteX4" fmla="*/ 1045 w 905538"/>
              <a:gd name="connsiteY4" fmla="*/ 556880 h 924324"/>
              <a:gd name="connsiteX5" fmla="*/ 255076 w 905538"/>
              <a:gd name="connsiteY5" fmla="*/ 376281 h 924324"/>
              <a:gd name="connsiteX6" fmla="*/ 253714 w 905538"/>
              <a:gd name="connsiteY6" fmla="*/ 376281 h 924324"/>
              <a:gd name="connsiteX7" fmla="*/ 253714 w 905538"/>
              <a:gd name="connsiteY7" fmla="*/ 0 h 924324"/>
              <a:gd name="connsiteX8" fmla="*/ 651661 w 905538"/>
              <a:gd name="connsiteY8" fmla="*/ 0 h 924324"/>
              <a:gd name="connsiteX9" fmla="*/ 651661 w 905538"/>
              <a:gd name="connsiteY9" fmla="*/ 376281 h 924324"/>
              <a:gd name="connsiteX10" fmla="*/ 649956 w 905538"/>
              <a:gd name="connsiteY10" fmla="*/ 376281 h 924324"/>
              <a:gd name="connsiteX11" fmla="*/ 903987 w 905538"/>
              <a:gd name="connsiteY11" fmla="*/ 556880 h 924324"/>
              <a:gd name="connsiteX12" fmla="*/ 905538 w 905538"/>
              <a:gd name="connsiteY12" fmla="*/ 556880 h 92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5538" h="924324">
                <a:moveTo>
                  <a:pt x="905538" y="924324"/>
                </a:moveTo>
                <a:lnTo>
                  <a:pt x="0" y="924324"/>
                </a:lnTo>
                <a:lnTo>
                  <a:pt x="0" y="557623"/>
                </a:lnTo>
                <a:lnTo>
                  <a:pt x="0" y="556880"/>
                </a:lnTo>
                <a:lnTo>
                  <a:pt x="1045" y="556880"/>
                </a:lnTo>
                <a:lnTo>
                  <a:pt x="255076" y="376281"/>
                </a:lnTo>
                <a:lnTo>
                  <a:pt x="253714" y="376281"/>
                </a:lnTo>
                <a:lnTo>
                  <a:pt x="253714" y="0"/>
                </a:lnTo>
                <a:lnTo>
                  <a:pt x="651661" y="0"/>
                </a:lnTo>
                <a:lnTo>
                  <a:pt x="651661" y="376281"/>
                </a:lnTo>
                <a:lnTo>
                  <a:pt x="649956" y="376281"/>
                </a:lnTo>
                <a:lnTo>
                  <a:pt x="903987" y="556880"/>
                </a:lnTo>
                <a:lnTo>
                  <a:pt x="905538" y="55688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grpSp>
        <p:nvGrpSpPr>
          <p:cNvPr id="5" name="Grouper 951">
            <a:extLst>
              <a:ext uri="{FF2B5EF4-FFF2-40B4-BE49-F238E27FC236}">
                <a16:creationId xmlns="" xmlns:a16="http://schemas.microsoft.com/office/drawing/2014/main" id="{213F17CE-26EF-45BC-ACC0-F78615F71676}"/>
              </a:ext>
            </a:extLst>
          </p:cNvPr>
          <p:cNvGrpSpPr/>
          <p:nvPr/>
        </p:nvGrpSpPr>
        <p:grpSpPr>
          <a:xfrm>
            <a:off x="562687" y="3741833"/>
            <a:ext cx="1472880" cy="1378043"/>
            <a:chOff x="0" y="0"/>
            <a:chExt cx="1143000" cy="972185"/>
          </a:xfrm>
        </p:grpSpPr>
        <p:grpSp>
          <p:nvGrpSpPr>
            <p:cNvPr id="6" name="Grouper 952">
              <a:extLst>
                <a:ext uri="{FF2B5EF4-FFF2-40B4-BE49-F238E27FC236}">
                  <a16:creationId xmlns="" xmlns:a16="http://schemas.microsoft.com/office/drawing/2014/main" id="{7BAF91E8-3228-4CD2-9C41-2CB851FFC7BB}"/>
                </a:ext>
              </a:extLst>
            </p:cNvPr>
            <p:cNvGrpSpPr/>
            <p:nvPr/>
          </p:nvGrpSpPr>
          <p:grpSpPr>
            <a:xfrm>
              <a:off x="0" y="226695"/>
              <a:ext cx="1143000" cy="745490"/>
              <a:chOff x="0" y="0"/>
              <a:chExt cx="1143000" cy="745490"/>
            </a:xfrm>
          </p:grpSpPr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24055414-5C9C-4001-93B7-8B74D4FA20A2}"/>
                  </a:ext>
                </a:extLst>
              </p:cNvPr>
              <p:cNvSpPr/>
              <p:nvPr/>
            </p:nvSpPr>
            <p:spPr>
              <a:xfrm>
                <a:off x="0" y="0"/>
                <a:ext cx="1143000" cy="745490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="" xmlns:a16="http://schemas.microsoft.com/office/drawing/2014/main" id="{FEB5AAB6-EBBC-4973-A8E8-E846CBED428B}"/>
                  </a:ext>
                </a:extLst>
              </p:cNvPr>
              <p:cNvSpPr/>
              <p:nvPr/>
            </p:nvSpPr>
            <p:spPr>
              <a:xfrm>
                <a:off x="114300" y="496570"/>
                <a:ext cx="114300" cy="1352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7" name="Corde 6">
              <a:extLst>
                <a:ext uri="{FF2B5EF4-FFF2-40B4-BE49-F238E27FC236}">
                  <a16:creationId xmlns="" xmlns:a16="http://schemas.microsoft.com/office/drawing/2014/main" id="{D0447A66-5B67-4620-BCF3-80FC9855F7E8}"/>
                </a:ext>
              </a:extLst>
            </p:cNvPr>
            <p:cNvSpPr/>
            <p:nvPr/>
          </p:nvSpPr>
          <p:spPr>
            <a:xfrm rot="17567007">
              <a:off x="227330" y="4445"/>
              <a:ext cx="706120" cy="697230"/>
            </a:xfrm>
            <a:prstGeom prst="chord">
              <a:avLst>
                <a:gd name="adj1" fmla="val 2700000"/>
                <a:gd name="adj2" fmla="val 1623616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10" name="Grouper 1156">
            <a:extLst>
              <a:ext uri="{FF2B5EF4-FFF2-40B4-BE49-F238E27FC236}">
                <a16:creationId xmlns="" xmlns:a16="http://schemas.microsoft.com/office/drawing/2014/main" id="{6A8EA1F7-E5A1-41BE-86FE-CF50C9209771}"/>
              </a:ext>
            </a:extLst>
          </p:cNvPr>
          <p:cNvGrpSpPr/>
          <p:nvPr/>
        </p:nvGrpSpPr>
        <p:grpSpPr>
          <a:xfrm>
            <a:off x="565960" y="5105474"/>
            <a:ext cx="1490882" cy="1155720"/>
            <a:chOff x="0" y="0"/>
            <a:chExt cx="1156970" cy="815340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07F9F3C1-7F26-4ADF-9F11-773D73F1C7C6}"/>
                </a:ext>
              </a:extLst>
            </p:cNvPr>
            <p:cNvSpPr/>
            <p:nvPr/>
          </p:nvSpPr>
          <p:spPr>
            <a:xfrm>
              <a:off x="0" y="0"/>
              <a:ext cx="1143000" cy="100330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2AE773A4-2693-477A-957D-8A59B7933075}"/>
                </a:ext>
              </a:extLst>
            </p:cNvPr>
            <p:cNvSpPr/>
            <p:nvPr/>
          </p:nvSpPr>
          <p:spPr>
            <a:xfrm>
              <a:off x="13970" y="715010"/>
              <a:ext cx="1143000" cy="100330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="" xmlns:a16="http://schemas.microsoft.com/office/drawing/2014/main" id="{218A8CC0-A6F8-4F43-A7D3-5524ABF749D8}"/>
                </a:ext>
              </a:extLst>
            </p:cNvPr>
            <p:cNvCxnSpPr/>
            <p:nvPr/>
          </p:nvCxnSpPr>
          <p:spPr>
            <a:xfrm>
              <a:off x="113665" y="100330"/>
              <a:ext cx="924227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="" xmlns:a16="http://schemas.microsoft.com/office/drawing/2014/main" id="{2CE48FC9-EFB7-46D8-9FBD-84E2496036F6}"/>
                </a:ext>
              </a:extLst>
            </p:cNvPr>
            <p:cNvCxnSpPr/>
            <p:nvPr/>
          </p:nvCxnSpPr>
          <p:spPr>
            <a:xfrm flipH="1">
              <a:off x="113665" y="100330"/>
              <a:ext cx="924862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="" xmlns:a16="http://schemas.microsoft.com/office/drawing/2014/main" id="{0F5C3A6C-94B6-48A3-938D-E5CC3504DE47}"/>
                </a:ext>
              </a:extLst>
            </p:cNvPr>
            <p:cNvCxnSpPr/>
            <p:nvPr/>
          </p:nvCxnSpPr>
          <p:spPr>
            <a:xfrm>
              <a:off x="113665" y="405130"/>
              <a:ext cx="924227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="" xmlns:a16="http://schemas.microsoft.com/office/drawing/2014/main" id="{5D6F8C71-5347-482F-8042-BA488C98C6BA}"/>
                </a:ext>
              </a:extLst>
            </p:cNvPr>
            <p:cNvCxnSpPr/>
            <p:nvPr/>
          </p:nvCxnSpPr>
          <p:spPr>
            <a:xfrm flipH="1">
              <a:off x="113665" y="405130"/>
              <a:ext cx="924560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r 1287">
            <a:extLst>
              <a:ext uri="{FF2B5EF4-FFF2-40B4-BE49-F238E27FC236}">
                <a16:creationId xmlns="" xmlns:a16="http://schemas.microsoft.com/office/drawing/2014/main" id="{5A6879CE-4D28-40ED-AD33-8D1835F40E01}"/>
              </a:ext>
            </a:extLst>
          </p:cNvPr>
          <p:cNvGrpSpPr/>
          <p:nvPr/>
        </p:nvGrpSpPr>
        <p:grpSpPr>
          <a:xfrm>
            <a:off x="771373" y="3483506"/>
            <a:ext cx="995590" cy="1264009"/>
            <a:chOff x="1927" y="0"/>
            <a:chExt cx="772608" cy="891736"/>
          </a:xfrm>
        </p:grpSpPr>
        <p:grpSp>
          <p:nvGrpSpPr>
            <p:cNvPr id="18" name="Grouper 1286">
              <a:extLst>
                <a:ext uri="{FF2B5EF4-FFF2-40B4-BE49-F238E27FC236}">
                  <a16:creationId xmlns="" xmlns:a16="http://schemas.microsoft.com/office/drawing/2014/main" id="{EABB1156-2F6D-4DF7-94AC-CAEBFD797303}"/>
                </a:ext>
              </a:extLst>
            </p:cNvPr>
            <p:cNvGrpSpPr/>
            <p:nvPr/>
          </p:nvGrpSpPr>
          <p:grpSpPr>
            <a:xfrm>
              <a:off x="71120" y="0"/>
              <a:ext cx="703415" cy="891736"/>
              <a:chOff x="0" y="0"/>
              <a:chExt cx="703415" cy="891736"/>
            </a:xfrm>
          </p:grpSpPr>
          <p:grpSp>
            <p:nvGrpSpPr>
              <p:cNvPr id="23" name="Grouper 1231">
                <a:extLst>
                  <a:ext uri="{FF2B5EF4-FFF2-40B4-BE49-F238E27FC236}">
                    <a16:creationId xmlns="" xmlns:a16="http://schemas.microsoft.com/office/drawing/2014/main" id="{E3336366-E5E2-4BB8-B55E-58E19F1F9811}"/>
                  </a:ext>
                </a:extLst>
              </p:cNvPr>
              <p:cNvGrpSpPr/>
              <p:nvPr/>
            </p:nvGrpSpPr>
            <p:grpSpPr>
              <a:xfrm>
                <a:off x="0" y="0"/>
                <a:ext cx="693420" cy="883285"/>
                <a:chOff x="0" y="0"/>
                <a:chExt cx="693420" cy="883285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="" xmlns:a16="http://schemas.microsoft.com/office/drawing/2014/main" id="{2FB2C02E-84D5-4C1A-BD32-ABC08926E155}"/>
                    </a:ext>
                  </a:extLst>
                </p:cNvPr>
                <p:cNvSpPr/>
                <p:nvPr/>
              </p:nvSpPr>
              <p:spPr>
                <a:xfrm rot="19775393">
                  <a:off x="28575" y="148590"/>
                  <a:ext cx="152400" cy="2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="" xmlns:a16="http://schemas.microsoft.com/office/drawing/2014/main" id="{0F502E95-7E76-499D-B375-2022B4F0FCD2}"/>
                    </a:ext>
                  </a:extLst>
                </p:cNvPr>
                <p:cNvSpPr/>
                <p:nvPr/>
              </p:nvSpPr>
              <p:spPr>
                <a:xfrm>
                  <a:off x="272415" y="12700"/>
                  <a:ext cx="152400" cy="2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3" name="Ellipse 52">
                  <a:extLst>
                    <a:ext uri="{FF2B5EF4-FFF2-40B4-BE49-F238E27FC236}">
                      <a16:creationId xmlns="" xmlns:a16="http://schemas.microsoft.com/office/drawing/2014/main" id="{9B94DA5B-9623-4BA3-8400-51B916E4D61F}"/>
                    </a:ext>
                  </a:extLst>
                </p:cNvPr>
                <p:cNvSpPr/>
                <p:nvPr/>
              </p:nvSpPr>
              <p:spPr>
                <a:xfrm>
                  <a:off x="0" y="189865"/>
                  <a:ext cx="693420" cy="6934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="" xmlns:a16="http://schemas.microsoft.com/office/drawing/2014/main" id="{DD368707-A0CD-4CEF-92BA-D28B95FAD6CB}"/>
                    </a:ext>
                  </a:extLst>
                </p:cNvPr>
                <p:cNvSpPr/>
                <p:nvPr/>
              </p:nvSpPr>
              <p:spPr>
                <a:xfrm rot="19775393">
                  <a:off x="38735" y="136525"/>
                  <a:ext cx="134620" cy="2870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="" xmlns:a16="http://schemas.microsoft.com/office/drawing/2014/main" id="{9F29B41D-C9FC-4066-AE19-C47AAC3779F7}"/>
                    </a:ext>
                  </a:extLst>
                </p:cNvPr>
                <p:cNvSpPr/>
                <p:nvPr/>
              </p:nvSpPr>
              <p:spPr>
                <a:xfrm>
                  <a:off x="280035" y="0"/>
                  <a:ext cx="134620" cy="2870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24" name="Grouper 1285">
                <a:extLst>
                  <a:ext uri="{FF2B5EF4-FFF2-40B4-BE49-F238E27FC236}">
                    <a16:creationId xmlns="" xmlns:a16="http://schemas.microsoft.com/office/drawing/2014/main" id="{D27620E7-ABC7-430F-ABD3-BF44A728B623}"/>
                  </a:ext>
                </a:extLst>
              </p:cNvPr>
              <p:cNvGrpSpPr/>
              <p:nvPr/>
            </p:nvGrpSpPr>
            <p:grpSpPr>
              <a:xfrm>
                <a:off x="9995" y="198316"/>
                <a:ext cx="693420" cy="693420"/>
                <a:chOff x="9995" y="9086"/>
                <a:chExt cx="693420" cy="693420"/>
              </a:xfrm>
            </p:grpSpPr>
            <p:sp>
              <p:nvSpPr>
                <p:cNvPr id="25" name="Corde 24">
                  <a:extLst>
                    <a:ext uri="{FF2B5EF4-FFF2-40B4-BE49-F238E27FC236}">
                      <a16:creationId xmlns="" xmlns:a16="http://schemas.microsoft.com/office/drawing/2014/main" id="{D906A62B-03A9-49DC-A92C-83C3B5E1FD46}"/>
                    </a:ext>
                  </a:extLst>
                </p:cNvPr>
                <p:cNvSpPr/>
                <p:nvPr/>
              </p:nvSpPr>
              <p:spPr>
                <a:xfrm rot="17560116">
                  <a:off x="9995" y="9086"/>
                  <a:ext cx="693420" cy="693420"/>
                </a:xfrm>
                <a:prstGeom prst="chord">
                  <a:avLst>
                    <a:gd name="adj1" fmla="val 4447445"/>
                    <a:gd name="adj2" fmla="val 14321630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grpSp>
              <p:nvGrpSpPr>
                <p:cNvPr id="26" name="Grouper 1119">
                  <a:extLst>
                    <a:ext uri="{FF2B5EF4-FFF2-40B4-BE49-F238E27FC236}">
                      <a16:creationId xmlns="" xmlns:a16="http://schemas.microsoft.com/office/drawing/2014/main" id="{7E6BE0AF-5C69-485A-88A0-94F07B25A5C7}"/>
                    </a:ext>
                  </a:extLst>
                </p:cNvPr>
                <p:cNvGrpSpPr/>
                <p:nvPr/>
              </p:nvGrpSpPr>
              <p:grpSpPr>
                <a:xfrm>
                  <a:off x="150495" y="434341"/>
                  <a:ext cx="410210" cy="220343"/>
                  <a:chOff x="0" y="1"/>
                  <a:chExt cx="410210" cy="220343"/>
                </a:xfrm>
              </p:grpSpPr>
              <p:grpSp>
                <p:nvGrpSpPr>
                  <p:cNvPr id="27" name="Grouper 1121">
                    <a:extLst>
                      <a:ext uri="{FF2B5EF4-FFF2-40B4-BE49-F238E27FC236}">
                        <a16:creationId xmlns="" xmlns:a16="http://schemas.microsoft.com/office/drawing/2014/main" id="{DA211CF2-B3A9-4132-AA3A-B49330A77E1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4322" y="1"/>
                    <a:ext cx="135888" cy="203840"/>
                    <a:chOff x="0" y="134620"/>
                    <a:chExt cx="291465" cy="530225"/>
                  </a:xfrm>
                </p:grpSpPr>
                <p:sp>
                  <p:nvSpPr>
                    <p:cNvPr id="44" name="Ellipse 43">
                      <a:extLst>
                        <a:ext uri="{FF2B5EF4-FFF2-40B4-BE49-F238E27FC236}">
                          <a16:creationId xmlns="" xmlns:a16="http://schemas.microsoft.com/office/drawing/2014/main" id="{394387A7-2A19-4444-A5BB-6D1E8B6CAF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57505"/>
                      <a:ext cx="60325" cy="679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5" name="Ellipse 44">
                      <a:extLst>
                        <a:ext uri="{FF2B5EF4-FFF2-40B4-BE49-F238E27FC236}">
                          <a16:creationId xmlns="" xmlns:a16="http://schemas.microsoft.com/office/drawing/2014/main" id="{A7833537-0331-4106-BED6-9D1604C16C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885" y="400685"/>
                      <a:ext cx="75565" cy="889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6" name="Ellipse 45">
                      <a:extLst>
                        <a:ext uri="{FF2B5EF4-FFF2-40B4-BE49-F238E27FC236}">
                          <a16:creationId xmlns="" xmlns:a16="http://schemas.microsoft.com/office/drawing/2014/main" id="{59EA77F2-BB87-49AF-9FB3-CD5B57B2E4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" y="238760"/>
                      <a:ext cx="76200" cy="9017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" name="Ellipse 46">
                      <a:extLst>
                        <a:ext uri="{FF2B5EF4-FFF2-40B4-BE49-F238E27FC236}">
                          <a16:creationId xmlns="" xmlns:a16="http://schemas.microsoft.com/office/drawing/2014/main" id="{C9DF3655-0610-4C32-8C4F-651638B125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76530"/>
                      <a:ext cx="88265" cy="9715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8" name="Ellipse 47">
                      <a:extLst>
                        <a:ext uri="{FF2B5EF4-FFF2-40B4-BE49-F238E27FC236}">
                          <a16:creationId xmlns="" xmlns:a16="http://schemas.microsoft.com/office/drawing/2014/main" id="{FA7B273A-E06F-4AFC-9458-D559646CA5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1346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9" name="Ellipse 48">
                      <a:extLst>
                        <a:ext uri="{FF2B5EF4-FFF2-40B4-BE49-F238E27FC236}">
                          <a16:creationId xmlns="" xmlns:a16="http://schemas.microsoft.com/office/drawing/2014/main" id="{9FEB9824-3FFB-4620-8A78-E7042E05A6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" y="4394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50" name="Ellipse 49">
                      <a:extLst>
                        <a:ext uri="{FF2B5EF4-FFF2-40B4-BE49-F238E27FC236}">
                          <a16:creationId xmlns="" xmlns:a16="http://schemas.microsoft.com/office/drawing/2014/main" id="{B99F2CE5-89E0-4595-8404-7397BD9107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15" y="59690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28" name="Grouper 1129">
                    <a:extLst>
                      <a:ext uri="{FF2B5EF4-FFF2-40B4-BE49-F238E27FC236}">
                        <a16:creationId xmlns="" xmlns:a16="http://schemas.microsoft.com/office/drawing/2014/main" id="{C77411ED-DF71-4E6E-94B0-04187C9DEA0D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36"/>
                    <a:ext cx="135888" cy="203840"/>
                    <a:chOff x="0" y="134620"/>
                    <a:chExt cx="291465" cy="530225"/>
                  </a:xfrm>
                </p:grpSpPr>
                <p:sp>
                  <p:nvSpPr>
                    <p:cNvPr id="37" name="Ellipse 36">
                      <a:extLst>
                        <a:ext uri="{FF2B5EF4-FFF2-40B4-BE49-F238E27FC236}">
                          <a16:creationId xmlns="" xmlns:a16="http://schemas.microsoft.com/office/drawing/2014/main" id="{681B4B85-3DFC-4F50-9EE0-181D76DEC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57505"/>
                      <a:ext cx="60325" cy="679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8" name="Ellipse 37">
                      <a:extLst>
                        <a:ext uri="{FF2B5EF4-FFF2-40B4-BE49-F238E27FC236}">
                          <a16:creationId xmlns="" xmlns:a16="http://schemas.microsoft.com/office/drawing/2014/main" id="{6466B40B-3BB7-42F3-AED3-249AC22D52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885" y="400685"/>
                      <a:ext cx="75565" cy="889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9" name="Ellipse 38">
                      <a:extLst>
                        <a:ext uri="{FF2B5EF4-FFF2-40B4-BE49-F238E27FC236}">
                          <a16:creationId xmlns="" xmlns:a16="http://schemas.microsoft.com/office/drawing/2014/main" id="{7228FB97-2168-48DA-A97D-75A9EC4216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" y="238760"/>
                      <a:ext cx="76200" cy="9017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0" name="Ellipse 39">
                      <a:extLst>
                        <a:ext uri="{FF2B5EF4-FFF2-40B4-BE49-F238E27FC236}">
                          <a16:creationId xmlns="" xmlns:a16="http://schemas.microsoft.com/office/drawing/2014/main" id="{9D1A2688-293A-4FE7-8AA9-434A7B6D1B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76530"/>
                      <a:ext cx="88265" cy="9715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1" name="Ellipse 40">
                      <a:extLst>
                        <a:ext uri="{FF2B5EF4-FFF2-40B4-BE49-F238E27FC236}">
                          <a16:creationId xmlns="" xmlns:a16="http://schemas.microsoft.com/office/drawing/2014/main" id="{100BCB84-E815-440E-A267-B381E9A1B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1346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2" name="Ellipse 41">
                      <a:extLst>
                        <a:ext uri="{FF2B5EF4-FFF2-40B4-BE49-F238E27FC236}">
                          <a16:creationId xmlns="" xmlns:a16="http://schemas.microsoft.com/office/drawing/2014/main" id="{282ACA60-AB64-4616-B58F-E6EB6D1B70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" y="4394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3" name="Ellipse 42">
                      <a:extLst>
                        <a:ext uri="{FF2B5EF4-FFF2-40B4-BE49-F238E27FC236}">
                          <a16:creationId xmlns="" xmlns:a16="http://schemas.microsoft.com/office/drawing/2014/main" id="{8EC769B1-9096-4516-8060-F5B1060287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15" y="59690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29" name="Grouper 1137">
                    <a:extLst>
                      <a:ext uri="{FF2B5EF4-FFF2-40B4-BE49-F238E27FC236}">
                        <a16:creationId xmlns="" xmlns:a16="http://schemas.microsoft.com/office/drawing/2014/main" id="{0D0E3478-C9F8-401D-A441-69ABBF2F4F83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139065" y="16504"/>
                    <a:ext cx="135888" cy="203840"/>
                    <a:chOff x="0" y="134620"/>
                    <a:chExt cx="291465" cy="530225"/>
                  </a:xfrm>
                </p:grpSpPr>
                <p:sp>
                  <p:nvSpPr>
                    <p:cNvPr id="30" name="Ellipse 29">
                      <a:extLst>
                        <a:ext uri="{FF2B5EF4-FFF2-40B4-BE49-F238E27FC236}">
                          <a16:creationId xmlns="" xmlns:a16="http://schemas.microsoft.com/office/drawing/2014/main" id="{37B953E1-D177-4176-AF55-8F957690E7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57505"/>
                      <a:ext cx="60325" cy="679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" name="Ellipse 30">
                      <a:extLst>
                        <a:ext uri="{FF2B5EF4-FFF2-40B4-BE49-F238E27FC236}">
                          <a16:creationId xmlns="" xmlns:a16="http://schemas.microsoft.com/office/drawing/2014/main" id="{00AA3AE6-81AE-4FC0-A397-12AE3E49D1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885" y="400685"/>
                      <a:ext cx="75565" cy="889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2" name="Ellipse 31">
                      <a:extLst>
                        <a:ext uri="{FF2B5EF4-FFF2-40B4-BE49-F238E27FC236}">
                          <a16:creationId xmlns="" xmlns:a16="http://schemas.microsoft.com/office/drawing/2014/main" id="{1B7D47DA-858C-4FDA-8F15-0A960C917A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" y="238760"/>
                      <a:ext cx="76200" cy="9017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3" name="Ellipse 32">
                      <a:extLst>
                        <a:ext uri="{FF2B5EF4-FFF2-40B4-BE49-F238E27FC236}">
                          <a16:creationId xmlns="" xmlns:a16="http://schemas.microsoft.com/office/drawing/2014/main" id="{D947F364-4AD7-4457-8675-678D6C8DC1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76530"/>
                      <a:ext cx="88265" cy="9715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4" name="Ellipse 33">
                      <a:extLst>
                        <a:ext uri="{FF2B5EF4-FFF2-40B4-BE49-F238E27FC236}">
                          <a16:creationId xmlns="" xmlns:a16="http://schemas.microsoft.com/office/drawing/2014/main" id="{A5A355FC-7B81-46BE-9391-48C15437FB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1346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5" name="Ellipse 34">
                      <a:extLst>
                        <a:ext uri="{FF2B5EF4-FFF2-40B4-BE49-F238E27FC236}">
                          <a16:creationId xmlns="" xmlns:a16="http://schemas.microsoft.com/office/drawing/2014/main" id="{EFC0A8A6-19AF-46B1-B581-D21060A076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" y="4394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6" name="Ellipse 35">
                      <a:extLst>
                        <a:ext uri="{FF2B5EF4-FFF2-40B4-BE49-F238E27FC236}">
                          <a16:creationId xmlns="" xmlns:a16="http://schemas.microsoft.com/office/drawing/2014/main" id="{1EF80D12-7536-447F-9E41-329209BAF8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15" y="59690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</p:grpSp>
          </p:grpSp>
        </p:grpSp>
        <p:sp>
          <p:nvSpPr>
            <p:cNvPr id="19" name="Ellipse 18">
              <a:extLst>
                <a:ext uri="{FF2B5EF4-FFF2-40B4-BE49-F238E27FC236}">
                  <a16:creationId xmlns="" xmlns:a16="http://schemas.microsoft.com/office/drawing/2014/main" id="{AE2948FA-6F70-41C2-97A7-FCD2AA675254}"/>
                </a:ext>
              </a:extLst>
            </p:cNvPr>
            <p:cNvSpPr/>
            <p:nvPr/>
          </p:nvSpPr>
          <p:spPr>
            <a:xfrm>
              <a:off x="338455" y="800100"/>
              <a:ext cx="146050" cy="755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grpSp>
          <p:nvGrpSpPr>
            <p:cNvPr id="20" name="Grouper 1282">
              <a:extLst>
                <a:ext uri="{FF2B5EF4-FFF2-40B4-BE49-F238E27FC236}">
                  <a16:creationId xmlns="" xmlns:a16="http://schemas.microsoft.com/office/drawing/2014/main" id="{BA4A6044-BA77-46D6-B4CD-6FE3959C1C57}"/>
                </a:ext>
              </a:extLst>
            </p:cNvPr>
            <p:cNvGrpSpPr/>
            <p:nvPr/>
          </p:nvGrpSpPr>
          <p:grpSpPr>
            <a:xfrm rot="19859595">
              <a:off x="1927" y="89037"/>
              <a:ext cx="219710" cy="169870"/>
              <a:chOff x="0" y="0"/>
              <a:chExt cx="219710" cy="169870"/>
            </a:xfrm>
            <a:solidFill>
              <a:schemeClr val="bg1">
                <a:lumMod val="85000"/>
              </a:schemeClr>
            </a:solidFill>
          </p:grpSpPr>
          <p:sp>
            <p:nvSpPr>
              <p:cNvPr id="21" name="Rectangle 20">
                <a:extLst>
                  <a:ext uri="{FF2B5EF4-FFF2-40B4-BE49-F238E27FC236}">
                    <a16:creationId xmlns="" xmlns:a16="http://schemas.microsoft.com/office/drawing/2014/main" id="{8241F5DB-0A78-44DB-AD24-474724E91FD4}"/>
                  </a:ext>
                </a:extLst>
              </p:cNvPr>
              <p:cNvSpPr/>
              <p:nvPr/>
            </p:nvSpPr>
            <p:spPr>
              <a:xfrm>
                <a:off x="40874" y="53665"/>
                <a:ext cx="134620" cy="1162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="" xmlns:a16="http://schemas.microsoft.com/office/drawing/2014/main" id="{CDDC31AB-E4E5-4537-83B1-D4518300542C}"/>
                  </a:ext>
                </a:extLst>
              </p:cNvPr>
              <p:cNvSpPr/>
              <p:nvPr/>
            </p:nvSpPr>
            <p:spPr>
              <a:xfrm>
                <a:off x="0" y="0"/>
                <a:ext cx="219710" cy="4508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p:sp>
        <p:nvSpPr>
          <p:cNvPr id="56" name="Flèche : droite 125">
            <a:extLst>
              <a:ext uri="{FF2B5EF4-FFF2-40B4-BE49-F238E27FC236}">
                <a16:creationId xmlns="" xmlns:a16="http://schemas.microsoft.com/office/drawing/2014/main" id="{47B97255-7D26-46FF-970B-34AC8AB0399F}"/>
              </a:ext>
            </a:extLst>
          </p:cNvPr>
          <p:cNvSpPr/>
          <p:nvPr/>
        </p:nvSpPr>
        <p:spPr>
          <a:xfrm>
            <a:off x="2213120" y="4481638"/>
            <a:ext cx="2992208" cy="253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FBE408CC-459C-4A76-9374-2F2A879E6097}"/>
              </a:ext>
            </a:extLst>
          </p:cNvPr>
          <p:cNvSpPr/>
          <p:nvPr/>
        </p:nvSpPr>
        <p:spPr>
          <a:xfrm>
            <a:off x="5706191" y="3539962"/>
            <a:ext cx="660319" cy="6683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 : forme 138">
            <a:extLst>
              <a:ext uri="{FF2B5EF4-FFF2-40B4-BE49-F238E27FC236}">
                <a16:creationId xmlns="" xmlns:a16="http://schemas.microsoft.com/office/drawing/2014/main" id="{D9DD2BE6-CA65-4B00-BE37-67E710384D95}"/>
              </a:ext>
            </a:extLst>
          </p:cNvPr>
          <p:cNvSpPr/>
          <p:nvPr/>
        </p:nvSpPr>
        <p:spPr>
          <a:xfrm>
            <a:off x="5298228" y="5391626"/>
            <a:ext cx="1473698" cy="853052"/>
          </a:xfrm>
          <a:custGeom>
            <a:avLst/>
            <a:gdLst>
              <a:gd name="connsiteX0" fmla="*/ 126833 w 1473698"/>
              <a:gd name="connsiteY0" fmla="*/ 0 h 853052"/>
              <a:gd name="connsiteX1" fmla="*/ 1346866 w 1473698"/>
              <a:gd name="connsiteY1" fmla="*/ 0 h 853052"/>
              <a:gd name="connsiteX2" fmla="*/ 1473698 w 1473698"/>
              <a:gd name="connsiteY2" fmla="*/ 507330 h 853052"/>
              <a:gd name="connsiteX3" fmla="*/ 1473698 w 1473698"/>
              <a:gd name="connsiteY3" fmla="*/ 795431 h 853052"/>
              <a:gd name="connsiteX4" fmla="*/ 1416077 w 1473698"/>
              <a:gd name="connsiteY4" fmla="*/ 853052 h 853052"/>
              <a:gd name="connsiteX5" fmla="*/ 58436 w 1473698"/>
              <a:gd name="connsiteY5" fmla="*/ 853052 h 853052"/>
              <a:gd name="connsiteX6" fmla="*/ 815 w 1473698"/>
              <a:gd name="connsiteY6" fmla="*/ 795431 h 853052"/>
              <a:gd name="connsiteX7" fmla="*/ 815 w 1473698"/>
              <a:gd name="connsiteY7" fmla="*/ 507330 h 853052"/>
              <a:gd name="connsiteX8" fmla="*/ 0 w 1473698"/>
              <a:gd name="connsiteY8" fmla="*/ 507330 h 853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3698" h="853052">
                <a:moveTo>
                  <a:pt x="126833" y="0"/>
                </a:moveTo>
                <a:lnTo>
                  <a:pt x="1346866" y="0"/>
                </a:lnTo>
                <a:lnTo>
                  <a:pt x="1473698" y="507330"/>
                </a:lnTo>
                <a:lnTo>
                  <a:pt x="1473698" y="795431"/>
                </a:lnTo>
                <a:cubicBezTo>
                  <a:pt x="1473698" y="827254"/>
                  <a:pt x="1447900" y="853052"/>
                  <a:pt x="1416077" y="853052"/>
                </a:cubicBezTo>
                <a:lnTo>
                  <a:pt x="58436" y="853052"/>
                </a:lnTo>
                <a:cubicBezTo>
                  <a:pt x="26613" y="853052"/>
                  <a:pt x="815" y="827254"/>
                  <a:pt x="815" y="795431"/>
                </a:cubicBezTo>
                <a:lnTo>
                  <a:pt x="815" y="507330"/>
                </a:lnTo>
                <a:lnTo>
                  <a:pt x="0" y="507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 : forme 134">
            <a:extLst>
              <a:ext uri="{FF2B5EF4-FFF2-40B4-BE49-F238E27FC236}">
                <a16:creationId xmlns="" xmlns:a16="http://schemas.microsoft.com/office/drawing/2014/main" id="{6E6AB4F6-364C-4808-8576-620A8B899E63}"/>
              </a:ext>
            </a:extLst>
          </p:cNvPr>
          <p:cNvSpPr/>
          <p:nvPr/>
        </p:nvSpPr>
        <p:spPr>
          <a:xfrm rot="10800000">
            <a:off x="5299048" y="3539962"/>
            <a:ext cx="1472882" cy="2704716"/>
          </a:xfrm>
          <a:custGeom>
            <a:avLst/>
            <a:gdLst>
              <a:gd name="connsiteX0" fmla="*/ 1067408 w 1472882"/>
              <a:gd name="connsiteY0" fmla="*/ 2704716 h 2704716"/>
              <a:gd name="connsiteX1" fmla="*/ 405420 w 1472882"/>
              <a:gd name="connsiteY1" fmla="*/ 2704716 h 2704716"/>
              <a:gd name="connsiteX2" fmla="*/ 405420 w 1472882"/>
              <a:gd name="connsiteY2" fmla="*/ 2029470 h 2704716"/>
              <a:gd name="connsiteX3" fmla="*/ 0 w 1472882"/>
              <a:gd name="connsiteY3" fmla="*/ 345721 h 2704716"/>
              <a:gd name="connsiteX4" fmla="*/ 3 w 1472882"/>
              <a:gd name="connsiteY4" fmla="*/ 345721 h 2704716"/>
              <a:gd name="connsiteX5" fmla="*/ 3 w 1472882"/>
              <a:gd name="connsiteY5" fmla="*/ 57622 h 2704716"/>
              <a:gd name="connsiteX6" fmla="*/ 57625 w 1472882"/>
              <a:gd name="connsiteY6" fmla="*/ 0 h 2704716"/>
              <a:gd name="connsiteX7" fmla="*/ 1415260 w 1472882"/>
              <a:gd name="connsiteY7" fmla="*/ 0 h 2704716"/>
              <a:gd name="connsiteX8" fmla="*/ 1472882 w 1472882"/>
              <a:gd name="connsiteY8" fmla="*/ 57622 h 2704716"/>
              <a:gd name="connsiteX9" fmla="*/ 1472882 w 1472882"/>
              <a:gd name="connsiteY9" fmla="*/ 345723 h 2704716"/>
              <a:gd name="connsiteX10" fmla="*/ 1472880 w 1472882"/>
              <a:gd name="connsiteY10" fmla="*/ 345723 h 2704716"/>
              <a:gd name="connsiteX11" fmla="*/ 1067408 w 1472882"/>
              <a:gd name="connsiteY11" fmla="*/ 2029686 h 270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72882" h="2704716">
                <a:moveTo>
                  <a:pt x="1067408" y="2704716"/>
                </a:moveTo>
                <a:lnTo>
                  <a:pt x="405420" y="2704716"/>
                </a:lnTo>
                <a:lnTo>
                  <a:pt x="405420" y="2029470"/>
                </a:lnTo>
                <a:lnTo>
                  <a:pt x="0" y="345721"/>
                </a:lnTo>
                <a:lnTo>
                  <a:pt x="3" y="345721"/>
                </a:lnTo>
                <a:lnTo>
                  <a:pt x="3" y="57622"/>
                </a:lnTo>
                <a:cubicBezTo>
                  <a:pt x="3" y="25798"/>
                  <a:pt x="25801" y="0"/>
                  <a:pt x="57625" y="0"/>
                </a:cubicBezTo>
                <a:lnTo>
                  <a:pt x="1415260" y="0"/>
                </a:lnTo>
                <a:cubicBezTo>
                  <a:pt x="1447084" y="0"/>
                  <a:pt x="1472882" y="25798"/>
                  <a:pt x="1472882" y="57622"/>
                </a:cubicBezTo>
                <a:lnTo>
                  <a:pt x="1472882" y="345723"/>
                </a:lnTo>
                <a:lnTo>
                  <a:pt x="1472880" y="345723"/>
                </a:lnTo>
                <a:lnTo>
                  <a:pt x="1067408" y="2029686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="" xmlns:a16="http://schemas.microsoft.com/office/drawing/2014/main" id="{AECF9ADB-46E2-4838-8B53-9AB6B5805AF3}"/>
              </a:ext>
            </a:extLst>
          </p:cNvPr>
          <p:cNvSpPr txBox="1"/>
          <p:nvPr/>
        </p:nvSpPr>
        <p:spPr>
          <a:xfrm>
            <a:off x="5234436" y="2407777"/>
            <a:ext cx="174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Filtrage Buchner</a:t>
            </a:r>
          </a:p>
        </p:txBody>
      </p:sp>
      <p:grpSp>
        <p:nvGrpSpPr>
          <p:cNvPr id="61" name="Grouper 951">
            <a:extLst>
              <a:ext uri="{FF2B5EF4-FFF2-40B4-BE49-F238E27FC236}">
                <a16:creationId xmlns="" xmlns:a16="http://schemas.microsoft.com/office/drawing/2014/main" id="{BC57C7B2-915F-4967-966D-F48C0CF19D67}"/>
              </a:ext>
            </a:extLst>
          </p:cNvPr>
          <p:cNvGrpSpPr/>
          <p:nvPr/>
        </p:nvGrpSpPr>
        <p:grpSpPr>
          <a:xfrm>
            <a:off x="9621760" y="3741833"/>
            <a:ext cx="1472880" cy="1378043"/>
            <a:chOff x="0" y="0"/>
            <a:chExt cx="1143000" cy="972185"/>
          </a:xfrm>
        </p:grpSpPr>
        <p:grpSp>
          <p:nvGrpSpPr>
            <p:cNvPr id="62" name="Grouper 952">
              <a:extLst>
                <a:ext uri="{FF2B5EF4-FFF2-40B4-BE49-F238E27FC236}">
                  <a16:creationId xmlns="" xmlns:a16="http://schemas.microsoft.com/office/drawing/2014/main" id="{F982E44D-039D-428F-B84B-EE0555F974D6}"/>
                </a:ext>
              </a:extLst>
            </p:cNvPr>
            <p:cNvGrpSpPr/>
            <p:nvPr/>
          </p:nvGrpSpPr>
          <p:grpSpPr>
            <a:xfrm>
              <a:off x="0" y="226695"/>
              <a:ext cx="1143000" cy="745490"/>
              <a:chOff x="0" y="0"/>
              <a:chExt cx="1143000" cy="74549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="" xmlns:a16="http://schemas.microsoft.com/office/drawing/2014/main" id="{6EAA0F12-E5DC-4BDE-9978-797BD5C379D2}"/>
                  </a:ext>
                </a:extLst>
              </p:cNvPr>
              <p:cNvSpPr/>
              <p:nvPr/>
            </p:nvSpPr>
            <p:spPr>
              <a:xfrm>
                <a:off x="0" y="0"/>
                <a:ext cx="1143000" cy="745490"/>
              </a:xfrm>
              <a:prstGeom prst="rect">
                <a:avLst/>
              </a:prstGeom>
              <a:solidFill>
                <a:srgbClr val="BFBFB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="" xmlns:a16="http://schemas.microsoft.com/office/drawing/2014/main" id="{8254994C-5B94-48B1-AB01-635A619B2F52}"/>
                  </a:ext>
                </a:extLst>
              </p:cNvPr>
              <p:cNvSpPr/>
              <p:nvPr/>
            </p:nvSpPr>
            <p:spPr>
              <a:xfrm>
                <a:off x="114300" y="496570"/>
                <a:ext cx="114300" cy="1352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63" name="Corde 62">
              <a:extLst>
                <a:ext uri="{FF2B5EF4-FFF2-40B4-BE49-F238E27FC236}">
                  <a16:creationId xmlns="" xmlns:a16="http://schemas.microsoft.com/office/drawing/2014/main" id="{9D5B50D7-71A8-465A-9034-65D3A383E922}"/>
                </a:ext>
              </a:extLst>
            </p:cNvPr>
            <p:cNvSpPr/>
            <p:nvPr/>
          </p:nvSpPr>
          <p:spPr>
            <a:xfrm rot="17567007">
              <a:off x="227330" y="4445"/>
              <a:ext cx="706120" cy="697230"/>
            </a:xfrm>
            <a:prstGeom prst="chord">
              <a:avLst>
                <a:gd name="adj1" fmla="val 2700000"/>
                <a:gd name="adj2" fmla="val 1623616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66" name="Grouper 1156">
            <a:extLst>
              <a:ext uri="{FF2B5EF4-FFF2-40B4-BE49-F238E27FC236}">
                <a16:creationId xmlns="" xmlns:a16="http://schemas.microsoft.com/office/drawing/2014/main" id="{ACCAB5F4-092E-44F6-8962-3A880A371F9F}"/>
              </a:ext>
            </a:extLst>
          </p:cNvPr>
          <p:cNvGrpSpPr/>
          <p:nvPr/>
        </p:nvGrpSpPr>
        <p:grpSpPr>
          <a:xfrm>
            <a:off x="9625033" y="5105474"/>
            <a:ext cx="1490882" cy="1155720"/>
            <a:chOff x="0" y="0"/>
            <a:chExt cx="1156970" cy="815340"/>
          </a:xfrm>
        </p:grpSpPr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136E4AC5-A01E-4252-AE8C-DB2F9254DA6C}"/>
                </a:ext>
              </a:extLst>
            </p:cNvPr>
            <p:cNvSpPr/>
            <p:nvPr/>
          </p:nvSpPr>
          <p:spPr>
            <a:xfrm>
              <a:off x="0" y="0"/>
              <a:ext cx="1143000" cy="100330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="" xmlns:a16="http://schemas.microsoft.com/office/drawing/2014/main" id="{CEC775F5-0720-4B6A-B36A-7BBFE9D2769C}"/>
                </a:ext>
              </a:extLst>
            </p:cNvPr>
            <p:cNvSpPr/>
            <p:nvPr/>
          </p:nvSpPr>
          <p:spPr>
            <a:xfrm>
              <a:off x="13970" y="715010"/>
              <a:ext cx="1143000" cy="100330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cxnSp>
          <p:nvCxnSpPr>
            <p:cNvPr id="69" name="Connecteur droit 68">
              <a:extLst>
                <a:ext uri="{FF2B5EF4-FFF2-40B4-BE49-F238E27FC236}">
                  <a16:creationId xmlns="" xmlns:a16="http://schemas.microsoft.com/office/drawing/2014/main" id="{7EC82D27-6160-4E58-93B5-C558B7CB623E}"/>
                </a:ext>
              </a:extLst>
            </p:cNvPr>
            <p:cNvCxnSpPr/>
            <p:nvPr/>
          </p:nvCxnSpPr>
          <p:spPr>
            <a:xfrm>
              <a:off x="113665" y="100330"/>
              <a:ext cx="924227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="" xmlns:a16="http://schemas.microsoft.com/office/drawing/2014/main" id="{0FB970B0-2B27-4F64-AFB6-04FD611CF450}"/>
                </a:ext>
              </a:extLst>
            </p:cNvPr>
            <p:cNvCxnSpPr/>
            <p:nvPr/>
          </p:nvCxnSpPr>
          <p:spPr>
            <a:xfrm flipH="1">
              <a:off x="113665" y="100330"/>
              <a:ext cx="924862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="" xmlns:a16="http://schemas.microsoft.com/office/drawing/2014/main" id="{C7D5D105-3FF9-4CD8-BFE7-8BC2C0613182}"/>
                </a:ext>
              </a:extLst>
            </p:cNvPr>
            <p:cNvCxnSpPr/>
            <p:nvPr/>
          </p:nvCxnSpPr>
          <p:spPr>
            <a:xfrm>
              <a:off x="113665" y="405130"/>
              <a:ext cx="924227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="" xmlns:a16="http://schemas.microsoft.com/office/drawing/2014/main" id="{0AD9D2BF-05C3-481E-B11F-7D73BD6847B0}"/>
                </a:ext>
              </a:extLst>
            </p:cNvPr>
            <p:cNvCxnSpPr/>
            <p:nvPr/>
          </p:nvCxnSpPr>
          <p:spPr>
            <a:xfrm flipH="1">
              <a:off x="113665" y="405130"/>
              <a:ext cx="924560" cy="3048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er 1287">
            <a:extLst>
              <a:ext uri="{FF2B5EF4-FFF2-40B4-BE49-F238E27FC236}">
                <a16:creationId xmlns="" xmlns:a16="http://schemas.microsoft.com/office/drawing/2014/main" id="{35276BD7-5696-4733-AA0A-6E37A472EDD9}"/>
              </a:ext>
            </a:extLst>
          </p:cNvPr>
          <p:cNvGrpSpPr/>
          <p:nvPr/>
        </p:nvGrpSpPr>
        <p:grpSpPr>
          <a:xfrm>
            <a:off x="9830446" y="3483506"/>
            <a:ext cx="995590" cy="1264009"/>
            <a:chOff x="1927" y="0"/>
            <a:chExt cx="772608" cy="891736"/>
          </a:xfrm>
        </p:grpSpPr>
        <p:grpSp>
          <p:nvGrpSpPr>
            <p:cNvPr id="74" name="Grouper 1286">
              <a:extLst>
                <a:ext uri="{FF2B5EF4-FFF2-40B4-BE49-F238E27FC236}">
                  <a16:creationId xmlns="" xmlns:a16="http://schemas.microsoft.com/office/drawing/2014/main" id="{4322E705-CB8C-46C4-9B7E-C2FCC6C7CFCE}"/>
                </a:ext>
              </a:extLst>
            </p:cNvPr>
            <p:cNvGrpSpPr/>
            <p:nvPr/>
          </p:nvGrpSpPr>
          <p:grpSpPr>
            <a:xfrm>
              <a:off x="71120" y="0"/>
              <a:ext cx="703415" cy="891736"/>
              <a:chOff x="0" y="0"/>
              <a:chExt cx="703415" cy="891736"/>
            </a:xfrm>
          </p:grpSpPr>
          <p:grpSp>
            <p:nvGrpSpPr>
              <p:cNvPr id="79" name="Grouper 1231">
                <a:extLst>
                  <a:ext uri="{FF2B5EF4-FFF2-40B4-BE49-F238E27FC236}">
                    <a16:creationId xmlns="" xmlns:a16="http://schemas.microsoft.com/office/drawing/2014/main" id="{614A32DA-53F0-4616-B26B-52D6C5672DE6}"/>
                  </a:ext>
                </a:extLst>
              </p:cNvPr>
              <p:cNvGrpSpPr/>
              <p:nvPr/>
            </p:nvGrpSpPr>
            <p:grpSpPr>
              <a:xfrm>
                <a:off x="0" y="0"/>
                <a:ext cx="693420" cy="883285"/>
                <a:chOff x="0" y="0"/>
                <a:chExt cx="693420" cy="883285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="" xmlns:a16="http://schemas.microsoft.com/office/drawing/2014/main" id="{6D413BC0-D865-4DA6-BE2B-E4F64D17827A}"/>
                    </a:ext>
                  </a:extLst>
                </p:cNvPr>
                <p:cNvSpPr/>
                <p:nvPr/>
              </p:nvSpPr>
              <p:spPr>
                <a:xfrm rot="19775393">
                  <a:off x="28575" y="148590"/>
                  <a:ext cx="152400" cy="2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="" xmlns:a16="http://schemas.microsoft.com/office/drawing/2014/main" id="{01E143DA-3385-41F9-9F2C-764E852E660A}"/>
                    </a:ext>
                  </a:extLst>
                </p:cNvPr>
                <p:cNvSpPr/>
                <p:nvPr/>
              </p:nvSpPr>
              <p:spPr>
                <a:xfrm>
                  <a:off x="272415" y="12700"/>
                  <a:ext cx="152400" cy="2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09" name="Ellipse 108">
                  <a:extLst>
                    <a:ext uri="{FF2B5EF4-FFF2-40B4-BE49-F238E27FC236}">
                      <a16:creationId xmlns="" xmlns:a16="http://schemas.microsoft.com/office/drawing/2014/main" id="{E55CDF72-CE7A-4501-BF5E-4D252F0715E2}"/>
                    </a:ext>
                  </a:extLst>
                </p:cNvPr>
                <p:cNvSpPr/>
                <p:nvPr/>
              </p:nvSpPr>
              <p:spPr>
                <a:xfrm>
                  <a:off x="0" y="189865"/>
                  <a:ext cx="693420" cy="6934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="" xmlns:a16="http://schemas.microsoft.com/office/drawing/2014/main" id="{DC68F33B-043B-409B-8311-A7AEA24373D3}"/>
                    </a:ext>
                  </a:extLst>
                </p:cNvPr>
                <p:cNvSpPr/>
                <p:nvPr/>
              </p:nvSpPr>
              <p:spPr>
                <a:xfrm rot="19775393">
                  <a:off x="38735" y="136525"/>
                  <a:ext cx="134620" cy="2870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="" xmlns:a16="http://schemas.microsoft.com/office/drawing/2014/main" id="{359BD3E9-57CF-4F82-818F-FEC2573771CB}"/>
                    </a:ext>
                  </a:extLst>
                </p:cNvPr>
                <p:cNvSpPr/>
                <p:nvPr/>
              </p:nvSpPr>
              <p:spPr>
                <a:xfrm>
                  <a:off x="280035" y="0"/>
                  <a:ext cx="134620" cy="2870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80" name="Grouper 1285">
                <a:extLst>
                  <a:ext uri="{FF2B5EF4-FFF2-40B4-BE49-F238E27FC236}">
                    <a16:creationId xmlns="" xmlns:a16="http://schemas.microsoft.com/office/drawing/2014/main" id="{0FF6EDA8-E036-4898-B753-F0FDDC344A40}"/>
                  </a:ext>
                </a:extLst>
              </p:cNvPr>
              <p:cNvGrpSpPr/>
              <p:nvPr/>
            </p:nvGrpSpPr>
            <p:grpSpPr>
              <a:xfrm>
                <a:off x="9995" y="198316"/>
                <a:ext cx="693420" cy="693420"/>
                <a:chOff x="9995" y="9086"/>
                <a:chExt cx="693420" cy="693420"/>
              </a:xfrm>
            </p:grpSpPr>
            <p:sp>
              <p:nvSpPr>
                <p:cNvPr id="81" name="Corde 80">
                  <a:extLst>
                    <a:ext uri="{FF2B5EF4-FFF2-40B4-BE49-F238E27FC236}">
                      <a16:creationId xmlns="" xmlns:a16="http://schemas.microsoft.com/office/drawing/2014/main" id="{4E8C4AD9-34CF-4E4E-8348-99372E40EFB0}"/>
                    </a:ext>
                  </a:extLst>
                </p:cNvPr>
                <p:cNvSpPr/>
                <p:nvPr/>
              </p:nvSpPr>
              <p:spPr>
                <a:xfrm rot="17560116">
                  <a:off x="9995" y="9086"/>
                  <a:ext cx="693420" cy="693420"/>
                </a:xfrm>
                <a:prstGeom prst="chord">
                  <a:avLst>
                    <a:gd name="adj1" fmla="val 4447445"/>
                    <a:gd name="adj2" fmla="val 14321630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grpSp>
              <p:nvGrpSpPr>
                <p:cNvPr id="82" name="Grouper 1119">
                  <a:extLst>
                    <a:ext uri="{FF2B5EF4-FFF2-40B4-BE49-F238E27FC236}">
                      <a16:creationId xmlns="" xmlns:a16="http://schemas.microsoft.com/office/drawing/2014/main" id="{C678EDAE-3501-4352-A52E-A40899B4AB39}"/>
                    </a:ext>
                  </a:extLst>
                </p:cNvPr>
                <p:cNvGrpSpPr/>
                <p:nvPr/>
              </p:nvGrpSpPr>
              <p:grpSpPr>
                <a:xfrm>
                  <a:off x="150495" y="434341"/>
                  <a:ext cx="410210" cy="220343"/>
                  <a:chOff x="0" y="1"/>
                  <a:chExt cx="410210" cy="220343"/>
                </a:xfrm>
              </p:grpSpPr>
              <p:grpSp>
                <p:nvGrpSpPr>
                  <p:cNvPr id="83" name="Grouper 1121">
                    <a:extLst>
                      <a:ext uri="{FF2B5EF4-FFF2-40B4-BE49-F238E27FC236}">
                        <a16:creationId xmlns="" xmlns:a16="http://schemas.microsoft.com/office/drawing/2014/main" id="{69668DD6-7392-4B47-91B3-E7C58E6AEC74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74322" y="1"/>
                    <a:ext cx="135888" cy="203840"/>
                    <a:chOff x="0" y="134620"/>
                    <a:chExt cx="291465" cy="530225"/>
                  </a:xfrm>
                </p:grpSpPr>
                <p:sp>
                  <p:nvSpPr>
                    <p:cNvPr id="100" name="Ellipse 99">
                      <a:extLst>
                        <a:ext uri="{FF2B5EF4-FFF2-40B4-BE49-F238E27FC236}">
                          <a16:creationId xmlns="" xmlns:a16="http://schemas.microsoft.com/office/drawing/2014/main" id="{AFDB456B-5794-41B6-A475-47E855E633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57505"/>
                      <a:ext cx="60325" cy="679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01" name="Ellipse 100">
                      <a:extLst>
                        <a:ext uri="{FF2B5EF4-FFF2-40B4-BE49-F238E27FC236}">
                          <a16:creationId xmlns="" xmlns:a16="http://schemas.microsoft.com/office/drawing/2014/main" id="{24568039-C87E-4BE1-AA42-121D3FDE7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885" y="400685"/>
                      <a:ext cx="75565" cy="889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02" name="Ellipse 101">
                      <a:extLst>
                        <a:ext uri="{FF2B5EF4-FFF2-40B4-BE49-F238E27FC236}">
                          <a16:creationId xmlns="" xmlns:a16="http://schemas.microsoft.com/office/drawing/2014/main" id="{D4655AB1-77FE-4397-8FE5-FDFF1FDBAE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" y="238760"/>
                      <a:ext cx="76200" cy="9017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03" name="Ellipse 102">
                      <a:extLst>
                        <a:ext uri="{FF2B5EF4-FFF2-40B4-BE49-F238E27FC236}">
                          <a16:creationId xmlns="" xmlns:a16="http://schemas.microsoft.com/office/drawing/2014/main" id="{9E4F9B0B-BAA6-44F2-B001-9B1C515EAE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76530"/>
                      <a:ext cx="88265" cy="9715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04" name="Ellipse 103">
                      <a:extLst>
                        <a:ext uri="{FF2B5EF4-FFF2-40B4-BE49-F238E27FC236}">
                          <a16:creationId xmlns="" xmlns:a16="http://schemas.microsoft.com/office/drawing/2014/main" id="{A5462FE7-DFBA-4293-8858-40A98AB7A4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1346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05" name="Ellipse 104">
                      <a:extLst>
                        <a:ext uri="{FF2B5EF4-FFF2-40B4-BE49-F238E27FC236}">
                          <a16:creationId xmlns="" xmlns:a16="http://schemas.microsoft.com/office/drawing/2014/main" id="{330620DA-5441-4B63-A78F-B66713CAA0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" y="4394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106" name="Ellipse 105">
                      <a:extLst>
                        <a:ext uri="{FF2B5EF4-FFF2-40B4-BE49-F238E27FC236}">
                          <a16:creationId xmlns="" xmlns:a16="http://schemas.microsoft.com/office/drawing/2014/main" id="{364197B3-4672-48C9-AE16-BA17EDBC99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15" y="59690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84" name="Grouper 1129">
                    <a:extLst>
                      <a:ext uri="{FF2B5EF4-FFF2-40B4-BE49-F238E27FC236}">
                        <a16:creationId xmlns="" xmlns:a16="http://schemas.microsoft.com/office/drawing/2014/main" id="{75ABE4D0-695D-4D86-BF83-5820C74D8631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36"/>
                    <a:ext cx="135888" cy="203840"/>
                    <a:chOff x="0" y="134620"/>
                    <a:chExt cx="291465" cy="530225"/>
                  </a:xfrm>
                </p:grpSpPr>
                <p:sp>
                  <p:nvSpPr>
                    <p:cNvPr id="93" name="Ellipse 92">
                      <a:extLst>
                        <a:ext uri="{FF2B5EF4-FFF2-40B4-BE49-F238E27FC236}">
                          <a16:creationId xmlns="" xmlns:a16="http://schemas.microsoft.com/office/drawing/2014/main" id="{45E2C830-27A4-4B0D-B69C-2E78BDE88E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57505"/>
                      <a:ext cx="60325" cy="679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4" name="Ellipse 93">
                      <a:extLst>
                        <a:ext uri="{FF2B5EF4-FFF2-40B4-BE49-F238E27FC236}">
                          <a16:creationId xmlns="" xmlns:a16="http://schemas.microsoft.com/office/drawing/2014/main" id="{5C6C0A60-866C-486F-AA86-E1D9902FE4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885" y="400685"/>
                      <a:ext cx="75565" cy="889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5" name="Ellipse 94">
                      <a:extLst>
                        <a:ext uri="{FF2B5EF4-FFF2-40B4-BE49-F238E27FC236}">
                          <a16:creationId xmlns="" xmlns:a16="http://schemas.microsoft.com/office/drawing/2014/main" id="{045905D8-DFAB-48C3-8CE1-08FBF438B6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" y="238760"/>
                      <a:ext cx="76200" cy="9017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6" name="Ellipse 95">
                      <a:extLst>
                        <a:ext uri="{FF2B5EF4-FFF2-40B4-BE49-F238E27FC236}">
                          <a16:creationId xmlns="" xmlns:a16="http://schemas.microsoft.com/office/drawing/2014/main" id="{34A5F336-D7F9-42EE-B9AF-4597410858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76530"/>
                      <a:ext cx="88265" cy="9715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7" name="Ellipse 96">
                      <a:extLst>
                        <a:ext uri="{FF2B5EF4-FFF2-40B4-BE49-F238E27FC236}">
                          <a16:creationId xmlns="" xmlns:a16="http://schemas.microsoft.com/office/drawing/2014/main" id="{60832644-5D19-4D35-A349-15D1A31B77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1346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8" name="Ellipse 97">
                      <a:extLst>
                        <a:ext uri="{FF2B5EF4-FFF2-40B4-BE49-F238E27FC236}">
                          <a16:creationId xmlns="" xmlns:a16="http://schemas.microsoft.com/office/drawing/2014/main" id="{16D2C75C-BB25-48F3-803A-75015EEA1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" y="4394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" name="Ellipse 98">
                      <a:extLst>
                        <a:ext uri="{FF2B5EF4-FFF2-40B4-BE49-F238E27FC236}">
                          <a16:creationId xmlns="" xmlns:a16="http://schemas.microsoft.com/office/drawing/2014/main" id="{76F829ED-C877-41A0-966B-C09BAF0FFF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15" y="59690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85" name="Grouper 1137">
                    <a:extLst>
                      <a:ext uri="{FF2B5EF4-FFF2-40B4-BE49-F238E27FC236}">
                        <a16:creationId xmlns="" xmlns:a16="http://schemas.microsoft.com/office/drawing/2014/main" id="{E11377C7-A173-4FE0-A10D-C615730FA21F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139065" y="16504"/>
                    <a:ext cx="135888" cy="203840"/>
                    <a:chOff x="0" y="134620"/>
                    <a:chExt cx="291465" cy="530225"/>
                  </a:xfrm>
                </p:grpSpPr>
                <p:sp>
                  <p:nvSpPr>
                    <p:cNvPr id="86" name="Ellipse 85">
                      <a:extLst>
                        <a:ext uri="{FF2B5EF4-FFF2-40B4-BE49-F238E27FC236}">
                          <a16:creationId xmlns="" xmlns:a16="http://schemas.microsoft.com/office/drawing/2014/main" id="{599A6833-9B78-4502-87F4-9D5980B7FC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357505"/>
                      <a:ext cx="60325" cy="679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87" name="Ellipse 86">
                      <a:extLst>
                        <a:ext uri="{FF2B5EF4-FFF2-40B4-BE49-F238E27FC236}">
                          <a16:creationId xmlns="" xmlns:a16="http://schemas.microsoft.com/office/drawing/2014/main" id="{6EAC078E-67A5-494C-A45C-732BB94F0C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885" y="400685"/>
                      <a:ext cx="75565" cy="889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88" name="Ellipse 87">
                      <a:extLst>
                        <a:ext uri="{FF2B5EF4-FFF2-40B4-BE49-F238E27FC236}">
                          <a16:creationId xmlns="" xmlns:a16="http://schemas.microsoft.com/office/drawing/2014/main" id="{15214B86-AFF7-4A0A-9F5E-AD129E5F97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" y="238760"/>
                      <a:ext cx="76200" cy="9017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89" name="Ellipse 88">
                      <a:extLst>
                        <a:ext uri="{FF2B5EF4-FFF2-40B4-BE49-F238E27FC236}">
                          <a16:creationId xmlns="" xmlns:a16="http://schemas.microsoft.com/office/drawing/2014/main" id="{398BB574-82CA-4191-971C-44AC260B92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76530"/>
                      <a:ext cx="88265" cy="9715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0" name="Ellipse 89">
                      <a:extLst>
                        <a:ext uri="{FF2B5EF4-FFF2-40B4-BE49-F238E27FC236}">
                          <a16:creationId xmlns="" xmlns:a16="http://schemas.microsoft.com/office/drawing/2014/main" id="{7FC2C416-5F63-4177-9D98-A62422DD23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1346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1" name="Ellipse 90">
                      <a:extLst>
                        <a:ext uri="{FF2B5EF4-FFF2-40B4-BE49-F238E27FC236}">
                          <a16:creationId xmlns="" xmlns:a16="http://schemas.microsoft.com/office/drawing/2014/main" id="{47A25F6D-8510-4ABA-A040-AA45F1DE5C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" y="43942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2" name="Ellipse 91">
                      <a:extLst>
                        <a:ext uri="{FF2B5EF4-FFF2-40B4-BE49-F238E27FC236}">
                          <a16:creationId xmlns="" xmlns:a16="http://schemas.microsoft.com/office/drawing/2014/main" id="{255E766F-3951-4F26-AE40-190C09E56F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15" y="596900"/>
                      <a:ext cx="60325" cy="6794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 cmpd="sng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</p:grpSp>
            </p:grpSp>
          </p:grpSp>
        </p:grpSp>
        <p:sp>
          <p:nvSpPr>
            <p:cNvPr id="75" name="Ellipse 74">
              <a:extLst>
                <a:ext uri="{FF2B5EF4-FFF2-40B4-BE49-F238E27FC236}">
                  <a16:creationId xmlns="" xmlns:a16="http://schemas.microsoft.com/office/drawing/2014/main" id="{4DA39BF8-C830-4E5C-BF0F-3C07D2DC9B20}"/>
                </a:ext>
              </a:extLst>
            </p:cNvPr>
            <p:cNvSpPr/>
            <p:nvPr/>
          </p:nvSpPr>
          <p:spPr>
            <a:xfrm>
              <a:off x="338455" y="800100"/>
              <a:ext cx="146050" cy="755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grpSp>
          <p:nvGrpSpPr>
            <p:cNvPr id="76" name="Grouper 1282">
              <a:extLst>
                <a:ext uri="{FF2B5EF4-FFF2-40B4-BE49-F238E27FC236}">
                  <a16:creationId xmlns="" xmlns:a16="http://schemas.microsoft.com/office/drawing/2014/main" id="{DED2E1A0-0F1E-4A27-8FAC-ED7DF1BC0AAD}"/>
                </a:ext>
              </a:extLst>
            </p:cNvPr>
            <p:cNvGrpSpPr/>
            <p:nvPr/>
          </p:nvGrpSpPr>
          <p:grpSpPr>
            <a:xfrm rot="19859595">
              <a:off x="1927" y="89037"/>
              <a:ext cx="219710" cy="169870"/>
              <a:chOff x="0" y="0"/>
              <a:chExt cx="219710" cy="169870"/>
            </a:xfrm>
            <a:solidFill>
              <a:schemeClr val="bg1">
                <a:lumMod val="85000"/>
              </a:schemeClr>
            </a:solidFill>
          </p:grpSpPr>
          <p:sp>
            <p:nvSpPr>
              <p:cNvPr id="77" name="Rectangle 76">
                <a:extLst>
                  <a:ext uri="{FF2B5EF4-FFF2-40B4-BE49-F238E27FC236}">
                    <a16:creationId xmlns="" xmlns:a16="http://schemas.microsoft.com/office/drawing/2014/main" id="{BC33AFE5-6097-4E1C-910F-0A8EF9FEAD6F}"/>
                  </a:ext>
                </a:extLst>
              </p:cNvPr>
              <p:cNvSpPr/>
              <p:nvPr/>
            </p:nvSpPr>
            <p:spPr>
              <a:xfrm>
                <a:off x="40874" y="53665"/>
                <a:ext cx="134620" cy="1162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="" xmlns:a16="http://schemas.microsoft.com/office/drawing/2014/main" id="{59512BA9-FE5C-455F-99E7-F2E3BCA74F21}"/>
                  </a:ext>
                </a:extLst>
              </p:cNvPr>
              <p:cNvSpPr/>
              <p:nvPr/>
            </p:nvSpPr>
            <p:spPr>
              <a:xfrm>
                <a:off x="0" y="0"/>
                <a:ext cx="219710" cy="4508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</p:grpSp>
      <p:sp>
        <p:nvSpPr>
          <p:cNvPr id="112" name="Flèche : droite 185">
            <a:extLst>
              <a:ext uri="{FF2B5EF4-FFF2-40B4-BE49-F238E27FC236}">
                <a16:creationId xmlns="" xmlns:a16="http://schemas.microsoft.com/office/drawing/2014/main" id="{C9186ADE-1AA1-4281-9C4C-4970A69F5B0F}"/>
              </a:ext>
            </a:extLst>
          </p:cNvPr>
          <p:cNvSpPr/>
          <p:nvPr/>
        </p:nvSpPr>
        <p:spPr>
          <a:xfrm>
            <a:off x="6908843" y="4476662"/>
            <a:ext cx="2379173" cy="284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>
            <a:extLst>
              <a:ext uri="{FF2B5EF4-FFF2-40B4-BE49-F238E27FC236}">
                <a16:creationId xmlns="" xmlns:a16="http://schemas.microsoft.com/office/drawing/2014/main" id="{E8E17D32-7455-4D78-8CA6-6DF7308C3632}"/>
              </a:ext>
            </a:extLst>
          </p:cNvPr>
          <p:cNvSpPr txBox="1"/>
          <p:nvPr/>
        </p:nvSpPr>
        <p:spPr>
          <a:xfrm>
            <a:off x="7438642" y="5735722"/>
            <a:ext cx="174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Recristallisation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="" xmlns:a16="http://schemas.microsoft.com/office/drawing/2014/main" id="{858470FA-8C6E-418F-90EF-BB189F64267C}"/>
              </a:ext>
            </a:extLst>
          </p:cNvPr>
          <p:cNvSpPr txBox="1"/>
          <p:nvPr/>
        </p:nvSpPr>
        <p:spPr>
          <a:xfrm>
            <a:off x="7145361" y="2260237"/>
            <a:ext cx="2341270" cy="9233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Dilution dans l’eau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Chauffage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Refroidissement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="" xmlns:a16="http://schemas.microsoft.com/office/drawing/2014/main" id="{F6E24B4B-2A82-42C5-9BDD-6AFA89303460}"/>
              </a:ext>
            </a:extLst>
          </p:cNvPr>
          <p:cNvCxnSpPr>
            <a:cxnSpLocks/>
            <a:stCxn id="123" idx="1"/>
          </p:cNvCxnSpPr>
          <p:nvPr/>
        </p:nvCxnSpPr>
        <p:spPr>
          <a:xfrm flipH="1">
            <a:off x="1381599" y="2721902"/>
            <a:ext cx="738059" cy="1282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="" xmlns:a16="http://schemas.microsoft.com/office/drawing/2014/main" id="{5021174C-240F-45E7-89B2-612F03719BE9}"/>
              </a:ext>
            </a:extLst>
          </p:cNvPr>
          <p:cNvSpPr/>
          <p:nvPr/>
        </p:nvSpPr>
        <p:spPr>
          <a:xfrm>
            <a:off x="2083625" y="3292878"/>
            <a:ext cx="160407" cy="8190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>
                <a:extLst>
                  <a:ext uri="{FF2B5EF4-FFF2-40B4-BE49-F238E27FC236}">
                    <a16:creationId xmlns="" xmlns:a16="http://schemas.microsoft.com/office/drawing/2014/main" id="{6C73910F-EB4E-4BEB-A998-352A538C9B94}"/>
                  </a:ext>
                </a:extLst>
              </p:cNvPr>
              <p:cNvSpPr txBox="1"/>
              <p:nvPr/>
            </p:nvSpPr>
            <p:spPr>
              <a:xfrm>
                <a:off x="2119658" y="1983238"/>
                <a:ext cx="3103194" cy="1477328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Salicylate de méthyle :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4 </m:t>
                    </m:r>
                    <m:r>
                      <a:rPr lang="fr-FR" i="1" dirty="0" err="1" smtClean="0">
                        <a:latin typeface="Cambria Math" panose="02040503050406030204" pitchFamily="18" charset="0"/>
                      </a:rPr>
                      <m:t>𝑚𝐿</m:t>
                    </m:r>
                  </m:oMath>
                </a14:m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err="1"/>
                  <a:t>NaOH</a:t>
                </a:r>
                <a:r>
                  <a:rPr lang="fr-FR" dirty="0"/>
                  <a:t> :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0,24 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𝑚𝑜𝑙</m:t>
                    </m:r>
                  </m:oMath>
                </a14:m>
                <a:endParaRPr lang="fr-F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dirty="0"/>
                  <a:t>Chauffage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dirty="0" smtClean="0"/>
                  <a:t>Refroidissement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0,4 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𝑚𝑜𝑙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xmlns="" id="{6C73910F-EB4E-4BEB-A998-352A538C9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658" y="1983238"/>
                <a:ext cx="3103194" cy="1477328"/>
              </a:xfrm>
              <a:prstGeom prst="rect">
                <a:avLst/>
              </a:prstGeom>
              <a:blipFill rotWithShape="0">
                <a:blip r:embed="rId2"/>
                <a:stretch>
                  <a:fillRect l="-1362" t="-1210" b="-2823"/>
                </a:stretch>
              </a:blipFill>
              <a:ln w="28575"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necteur droit avec flèche 129">
            <a:extLst>
              <a:ext uri="{FF2B5EF4-FFF2-40B4-BE49-F238E27FC236}">
                <a16:creationId xmlns="" xmlns:a16="http://schemas.microsoft.com/office/drawing/2014/main" id="{6FC4ACBD-E4CE-477A-BED1-4442E2232543}"/>
              </a:ext>
            </a:extLst>
          </p:cNvPr>
          <p:cNvCxnSpPr>
            <a:stCxn id="114" idx="3"/>
          </p:cNvCxnSpPr>
          <p:nvPr/>
        </p:nvCxnSpPr>
        <p:spPr>
          <a:xfrm>
            <a:off x="9486631" y="2721902"/>
            <a:ext cx="802014" cy="13154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itre 1"/>
          <p:cNvSpPr txBox="1">
            <a:spLocks/>
          </p:cNvSpPr>
          <p:nvPr/>
        </p:nvSpPr>
        <p:spPr>
          <a:xfrm>
            <a:off x="1097279" y="28626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chemeClr val="accent2"/>
                </a:solidFill>
              </a:rPr>
              <a:t>III. Mécanismes de réaction à l’échelle microscopique</a:t>
            </a:r>
          </a:p>
          <a:p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Formalisme de la flèche double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grpSp>
        <p:nvGrpSpPr>
          <p:cNvPr id="117" name="Groupe 116">
            <a:extLst>
              <a:ext uri="{FF2B5EF4-FFF2-40B4-BE49-F238E27FC236}">
                <a16:creationId xmlns="" xmlns:a16="http://schemas.microsoft.com/office/drawing/2014/main" id="{ACC47C21-7A66-4EC6-BD18-FAE1D5BB8C2A}"/>
              </a:ext>
            </a:extLst>
          </p:cNvPr>
          <p:cNvGrpSpPr/>
          <p:nvPr/>
        </p:nvGrpSpPr>
        <p:grpSpPr>
          <a:xfrm>
            <a:off x="834283" y="1883052"/>
            <a:ext cx="948709" cy="1747520"/>
            <a:chOff x="1792714" y="1633862"/>
            <a:chExt cx="788809" cy="2003608"/>
          </a:xfrm>
        </p:grpSpPr>
        <p:sp>
          <p:nvSpPr>
            <p:cNvPr id="118" name="Rectangle à coins arrondis 943">
              <a:extLst>
                <a:ext uri="{FF2B5EF4-FFF2-40B4-BE49-F238E27FC236}">
                  <a16:creationId xmlns="" xmlns:a16="http://schemas.microsoft.com/office/drawing/2014/main" id="{15D18B60-1F55-4C3B-AAC7-EA7B4E63431F}"/>
                </a:ext>
              </a:extLst>
            </p:cNvPr>
            <p:cNvSpPr/>
            <p:nvPr/>
          </p:nvSpPr>
          <p:spPr>
            <a:xfrm>
              <a:off x="1968641" y="1824682"/>
              <a:ext cx="434500" cy="166697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08AE122E-8DF0-4D9E-9183-FE7DBD1EC100}"/>
                </a:ext>
              </a:extLst>
            </p:cNvPr>
            <p:cNvSpPr/>
            <p:nvPr/>
          </p:nvSpPr>
          <p:spPr>
            <a:xfrm>
              <a:off x="2105292" y="1680667"/>
              <a:ext cx="167745" cy="1941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B6867CD4-BF49-46B5-A6BB-91182009AE52}"/>
                </a:ext>
              </a:extLst>
            </p:cNvPr>
            <p:cNvSpPr/>
            <p:nvPr/>
          </p:nvSpPr>
          <p:spPr>
            <a:xfrm>
              <a:off x="2074198" y="1633862"/>
              <a:ext cx="218477" cy="63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21" name="Arc plein 120">
              <a:extLst>
                <a:ext uri="{FF2B5EF4-FFF2-40B4-BE49-F238E27FC236}">
                  <a16:creationId xmlns="" xmlns:a16="http://schemas.microsoft.com/office/drawing/2014/main" id="{F7F2A45E-BF1A-448F-943D-8286F996376E}"/>
                </a:ext>
              </a:extLst>
            </p:cNvPr>
            <p:cNvSpPr/>
            <p:nvPr/>
          </p:nvSpPr>
          <p:spPr>
            <a:xfrm rot="5400000">
              <a:off x="2193337" y="1981953"/>
              <a:ext cx="421244" cy="355128"/>
            </a:xfrm>
            <a:prstGeom prst="blockArc">
              <a:avLst>
                <a:gd name="adj1" fmla="val 10800000"/>
                <a:gd name="adj2" fmla="val 16383978"/>
                <a:gd name="adj3" fmla="val 2066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22" name="Arc plein 121">
              <a:extLst>
                <a:ext uri="{FF2B5EF4-FFF2-40B4-BE49-F238E27FC236}">
                  <a16:creationId xmlns="" xmlns:a16="http://schemas.microsoft.com/office/drawing/2014/main" id="{AF20004E-9A26-4AA1-B0D5-8FB6CE427232}"/>
                </a:ext>
              </a:extLst>
            </p:cNvPr>
            <p:cNvSpPr/>
            <p:nvPr/>
          </p:nvSpPr>
          <p:spPr>
            <a:xfrm rot="16200000" flipH="1">
              <a:off x="1759656" y="3249284"/>
              <a:ext cx="421244" cy="355128"/>
            </a:xfrm>
            <a:prstGeom prst="blockArc">
              <a:avLst>
                <a:gd name="adj1" fmla="val 10800000"/>
                <a:gd name="adj2" fmla="val 16383978"/>
                <a:gd name="adj3" fmla="val 2066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="" xmlns:a16="http://schemas.microsoft.com/office/drawing/2014/main" id="{ACC47C21-7A66-4EC6-BD18-FAE1D5BB8C2A}"/>
              </a:ext>
            </a:extLst>
          </p:cNvPr>
          <p:cNvGrpSpPr/>
          <p:nvPr/>
        </p:nvGrpSpPr>
        <p:grpSpPr>
          <a:xfrm>
            <a:off x="9892027" y="1864241"/>
            <a:ext cx="948709" cy="1747520"/>
            <a:chOff x="1792714" y="1633862"/>
            <a:chExt cx="788809" cy="2003608"/>
          </a:xfrm>
        </p:grpSpPr>
        <p:sp>
          <p:nvSpPr>
            <p:cNvPr id="134" name="Rectangle à coins arrondis 943">
              <a:extLst>
                <a:ext uri="{FF2B5EF4-FFF2-40B4-BE49-F238E27FC236}">
                  <a16:creationId xmlns="" xmlns:a16="http://schemas.microsoft.com/office/drawing/2014/main" id="{15D18B60-1F55-4C3B-AAC7-EA7B4E63431F}"/>
                </a:ext>
              </a:extLst>
            </p:cNvPr>
            <p:cNvSpPr/>
            <p:nvPr/>
          </p:nvSpPr>
          <p:spPr>
            <a:xfrm>
              <a:off x="1968641" y="1824682"/>
              <a:ext cx="434500" cy="166697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="" xmlns:a16="http://schemas.microsoft.com/office/drawing/2014/main" id="{08AE122E-8DF0-4D9E-9183-FE7DBD1EC100}"/>
                </a:ext>
              </a:extLst>
            </p:cNvPr>
            <p:cNvSpPr/>
            <p:nvPr/>
          </p:nvSpPr>
          <p:spPr>
            <a:xfrm>
              <a:off x="2105292" y="1680667"/>
              <a:ext cx="167745" cy="1941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="" xmlns:a16="http://schemas.microsoft.com/office/drawing/2014/main" id="{B6867CD4-BF49-46B5-A6BB-91182009AE52}"/>
                </a:ext>
              </a:extLst>
            </p:cNvPr>
            <p:cNvSpPr/>
            <p:nvPr/>
          </p:nvSpPr>
          <p:spPr>
            <a:xfrm>
              <a:off x="2074198" y="1633862"/>
              <a:ext cx="218477" cy="63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37" name="Arc plein 136">
              <a:extLst>
                <a:ext uri="{FF2B5EF4-FFF2-40B4-BE49-F238E27FC236}">
                  <a16:creationId xmlns="" xmlns:a16="http://schemas.microsoft.com/office/drawing/2014/main" id="{F7F2A45E-BF1A-448F-943D-8286F996376E}"/>
                </a:ext>
              </a:extLst>
            </p:cNvPr>
            <p:cNvSpPr/>
            <p:nvPr/>
          </p:nvSpPr>
          <p:spPr>
            <a:xfrm rot="5400000">
              <a:off x="2193337" y="1981953"/>
              <a:ext cx="421244" cy="355128"/>
            </a:xfrm>
            <a:prstGeom prst="blockArc">
              <a:avLst>
                <a:gd name="adj1" fmla="val 10800000"/>
                <a:gd name="adj2" fmla="val 16383978"/>
                <a:gd name="adj3" fmla="val 2066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38" name="Arc plein 137">
              <a:extLst>
                <a:ext uri="{FF2B5EF4-FFF2-40B4-BE49-F238E27FC236}">
                  <a16:creationId xmlns="" xmlns:a16="http://schemas.microsoft.com/office/drawing/2014/main" id="{AF20004E-9A26-4AA1-B0D5-8FB6CE427232}"/>
                </a:ext>
              </a:extLst>
            </p:cNvPr>
            <p:cNvSpPr/>
            <p:nvPr/>
          </p:nvSpPr>
          <p:spPr>
            <a:xfrm rot="16200000" flipH="1">
              <a:off x="1759656" y="3249284"/>
              <a:ext cx="421244" cy="355128"/>
            </a:xfrm>
            <a:prstGeom prst="blockArc">
              <a:avLst>
                <a:gd name="adj1" fmla="val 10800000"/>
                <a:gd name="adj2" fmla="val 16383978"/>
                <a:gd name="adj3" fmla="val 2066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145" name="ZoneTexte 144"/>
          <p:cNvSpPr txBox="1"/>
          <p:nvPr/>
        </p:nvSpPr>
        <p:spPr>
          <a:xfrm>
            <a:off x="0" y="6424800"/>
            <a:ext cx="11337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Protocole pour la synthèse du Salicylate de méthyle (JCE n°75, Octobre 1998)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49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BD687-CE91-4280-8765-3F0824709232}" type="slidenum">
              <a:rPr lang="fr-FR" smtClean="0"/>
              <a:t>9</a:t>
            </a:fld>
            <a:endParaRPr lang="fr-FR"/>
          </a:p>
        </p:txBody>
      </p:sp>
      <p:pic>
        <p:nvPicPr>
          <p:cNvPr id="4" name="Graphique 3">
            <a:extLst>
              <a:ext uri="{FF2B5EF4-FFF2-40B4-BE49-F238E27FC236}">
                <a16:creationId xmlns="" xmlns:a16="http://schemas.microsoft.com/office/drawing/2014/main" id="{C0869629-ABE0-4C8A-AC25-E8E1FEAF39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679" y="1737026"/>
            <a:ext cx="10685516" cy="255756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628ED390-109E-4590-80E9-D49B964237D5}"/>
              </a:ext>
            </a:extLst>
          </p:cNvPr>
          <p:cNvSpPr txBox="1"/>
          <p:nvPr/>
        </p:nvSpPr>
        <p:spPr>
          <a:xfrm>
            <a:off x="479082" y="4357548"/>
            <a:ext cx="21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Salicylate de méthyle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82D94F2D-3290-4175-BAF7-8C761E7DEDBD}"/>
              </a:ext>
            </a:extLst>
          </p:cNvPr>
          <p:cNvSpPr txBox="1"/>
          <p:nvPr/>
        </p:nvSpPr>
        <p:spPr>
          <a:xfrm>
            <a:off x="7725844" y="4357548"/>
            <a:ext cx="173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Acide salicylique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="" xmlns:a16="http://schemas.microsoft.com/office/drawing/2014/main" id="{C486EA21-459D-4416-A095-3540B5FB6C55}"/>
              </a:ext>
            </a:extLst>
          </p:cNvPr>
          <p:cNvSpPr txBox="1">
            <a:spLocks/>
          </p:cNvSpPr>
          <p:nvPr/>
        </p:nvSpPr>
        <p:spPr>
          <a:xfrm>
            <a:off x="868679" y="4994650"/>
            <a:ext cx="10515600" cy="101269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chemeClr val="tx1"/>
                </a:solidFill>
              </a:rPr>
              <a:t> n(salicylate de méthyle) = 0,0309 mol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>
                <a:solidFill>
                  <a:schemeClr val="tx1"/>
                </a:solidFill>
              </a:rPr>
              <a:t> Masse maximale d’acide salicylique : m = 4,26 g</a:t>
            </a:r>
          </a:p>
          <a:p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097279" y="286269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chemeClr val="accent2"/>
                </a:solidFill>
              </a:rPr>
              <a:t>III. Mécanismes de réaction à l’échelle microscopique</a:t>
            </a:r>
          </a:p>
          <a:p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Formalisme de la flèche double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4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1077</TotalTime>
  <Words>323</Words>
  <Application>Microsoft Office PowerPoint</Application>
  <PresentationFormat>Grand écran</PresentationFormat>
  <Paragraphs>87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Rétrospective</vt:lpstr>
      <vt:lpstr>Conception personnalisée</vt:lpstr>
      <vt:lpstr>LC10 – Du macroscopique au microscopique dans les synthèses organiques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26</cp:revision>
  <dcterms:created xsi:type="dcterms:W3CDTF">2019-02-02T09:11:16Z</dcterms:created>
  <dcterms:modified xsi:type="dcterms:W3CDTF">2019-06-03T16:08:37Z</dcterms:modified>
</cp:coreProperties>
</file>