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62" r:id="rId4"/>
    <p:sldId id="266" r:id="rId5"/>
    <p:sldId id="267" r:id="rId6"/>
    <p:sldId id="268" r:id="rId7"/>
    <p:sldId id="264" r:id="rId8"/>
    <p:sldId id="265" r:id="rId9"/>
    <p:sldId id="26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/>
              <a:t>LC11 – Capteurs électrochimiques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pic>
        <p:nvPicPr>
          <p:cNvPr id="5122" name="Picture 2" descr="https://scontent-cdg2-1.xx.fbcdn.net/v/t1.15752-9/58793267_453135598765489_744227341730840576_n.jpg?_nc_cat=105&amp;_nc_ht=scontent-cdg2-1.xx&amp;oh=6a5a02f99e6084f3b7c5ea919cff9d88&amp;oe=5D6A64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2784" r="32524" b="1031"/>
          <a:stretch/>
        </p:blipFill>
        <p:spPr bwMode="auto">
          <a:xfrm>
            <a:off x="360300" y="460852"/>
            <a:ext cx="1473959" cy="56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content-cdg2-1.xx.fbcdn.net/v/t1.15752-9/58383685_408043696694383_230775091099598848_n.jpg?_nc_cat=108&amp;_nc_ht=scontent-cdg2-1.xx&amp;oh=5d5b706d99bc5a358f05a1f37724d66d&amp;oe=5D390D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9729" r="15902" b="26313"/>
          <a:stretch/>
        </p:blipFill>
        <p:spPr bwMode="auto">
          <a:xfrm>
            <a:off x="5002609" y="2676242"/>
            <a:ext cx="1900427" cy="293942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content-cdg2-1.xx.fbcdn.net/v/t1.15752-9/58376438_415508468997410_3475114526603476992_n.jpg?_nc_cat=104&amp;_nc_ht=scontent-cdg2-1.xx&amp;oh=5a99c3a40c71e53ee94684aab70128c6&amp;oe=5D39CD0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1" t="7861" r="32931" b="11652"/>
          <a:stretch/>
        </p:blipFill>
        <p:spPr bwMode="auto">
          <a:xfrm>
            <a:off x="2351603" y="448388"/>
            <a:ext cx="1634216" cy="561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669632" y="4177889"/>
            <a:ext cx="962054" cy="1759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631686" y="2676241"/>
            <a:ext cx="1370923" cy="15016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631686" y="5615664"/>
            <a:ext cx="1370923" cy="3122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La cellule </a:t>
            </a:r>
            <a:r>
              <a:rPr lang="fr-FR" dirty="0" err="1" smtClean="0">
                <a:solidFill>
                  <a:schemeClr val="bg1"/>
                </a:solidFill>
              </a:rPr>
              <a:t>conductimétrique</a:t>
            </a:r>
            <a:r>
              <a:rPr lang="fr-FR" dirty="0" smtClean="0">
                <a:solidFill>
                  <a:schemeClr val="bg1"/>
                </a:solidFill>
              </a:rPr>
              <a:t> : avec garde et sans garde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122058" y="279869"/>
            <a:ext cx="7823199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Fonctionnement de la cellule </a:t>
            </a:r>
            <a:r>
              <a:rPr lang="fr-FR" sz="2800" b="1" dirty="0" err="1" smtClean="0">
                <a:solidFill>
                  <a:srgbClr val="00B050"/>
                </a:solidFill>
              </a:rPr>
              <a:t>conductimétrique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pic>
        <p:nvPicPr>
          <p:cNvPr id="5122" name="Picture 2" descr="https://scontent-cdg2-1.xx.fbcdn.net/v/t1.15752-9/58793267_453135598765489_744227341730840576_n.jpg?_nc_cat=105&amp;_nc_ht=scontent-cdg2-1.xx&amp;oh=6a5a02f99e6084f3b7c5ea919cff9d88&amp;oe=5D6A64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2784" r="32524" b="1031"/>
          <a:stretch/>
        </p:blipFill>
        <p:spPr bwMode="auto">
          <a:xfrm>
            <a:off x="360300" y="460852"/>
            <a:ext cx="1473959" cy="56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content-cdg2-1.xx.fbcdn.net/v/t1.15752-9/58383685_408043696694383_230775091099598848_n.jpg?_nc_cat=108&amp;_nc_ht=scontent-cdg2-1.xx&amp;oh=5d5b706d99bc5a358f05a1f37724d66d&amp;oe=5D390D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9729" r="15902" b="26313"/>
          <a:stretch/>
        </p:blipFill>
        <p:spPr bwMode="auto">
          <a:xfrm>
            <a:off x="5002609" y="2676242"/>
            <a:ext cx="1900427" cy="293942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scontent-cdg2-1.xx.fbcdn.net/v/t1.15752-9/58376438_415508468997410_3475114526603476992_n.jpg?_nc_cat=104&amp;_nc_ht=scontent-cdg2-1.xx&amp;oh=5a99c3a40c71e53ee94684aab70128c6&amp;oe=5D39CD0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1" t="7861" r="32931" b="11652"/>
          <a:stretch/>
        </p:blipFill>
        <p:spPr bwMode="auto">
          <a:xfrm>
            <a:off x="2351603" y="448388"/>
            <a:ext cx="1634216" cy="561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669632" y="4177889"/>
            <a:ext cx="962054" cy="1759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631686" y="2676241"/>
            <a:ext cx="1370923" cy="15016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631686" y="5615664"/>
            <a:ext cx="1370923" cy="3122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La cellule </a:t>
            </a:r>
            <a:r>
              <a:rPr lang="fr-FR" dirty="0" err="1" smtClean="0">
                <a:solidFill>
                  <a:schemeClr val="bg1"/>
                </a:solidFill>
              </a:rPr>
              <a:t>conductimétrique</a:t>
            </a:r>
            <a:r>
              <a:rPr lang="fr-FR" dirty="0" smtClean="0">
                <a:solidFill>
                  <a:schemeClr val="bg1"/>
                </a:solidFill>
              </a:rPr>
              <a:t> : avec garde, sans garde et schéma de principe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122058" y="279869"/>
            <a:ext cx="7823199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Fonctionnement de la cellule </a:t>
            </a:r>
            <a:r>
              <a:rPr lang="fr-FR" sz="2800" b="1" dirty="0" err="1" smtClean="0">
                <a:solidFill>
                  <a:srgbClr val="00B050"/>
                </a:solidFill>
              </a:rPr>
              <a:t>conductimétrique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29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2280" r="3966" b="2046"/>
          <a:stretch/>
        </p:blipFill>
        <p:spPr>
          <a:xfrm>
            <a:off x="8444892" y="1818847"/>
            <a:ext cx="2481627" cy="4486019"/>
          </a:xfrm>
        </p:spPr>
      </p:pic>
    </p:spTree>
    <p:extLst>
      <p:ext uri="{BB962C8B-B14F-4D97-AF65-F5344CB8AC3E}">
        <p14:creationId xmlns:p14="http://schemas.microsoft.com/office/powerpoint/2010/main" val="2941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Vérification de la loi de Kohlrausch, dosage des ions ammonium.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Suivi d’un dosage par conductimétrie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88" y="1759654"/>
            <a:ext cx="8797290" cy="4560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213323" y="5070368"/>
                <a:ext cx="2920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Solution titrée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323" y="5070368"/>
                <a:ext cx="2920621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044"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930520" y="2656122"/>
                <a:ext cx="2920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Solution </a:t>
                </a:r>
                <a:r>
                  <a:rPr lang="fr-FR" sz="1600" dirty="0" err="1" smtClean="0"/>
                  <a:t>titrante</a:t>
                </a:r>
                <a:r>
                  <a:rPr lang="fr-FR" sz="1600" dirty="0" smtClean="0"/>
                  <a:t> : soude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 smtClean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520" y="2656122"/>
                <a:ext cx="2920621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253"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18285" y="1826439"/>
                <a:ext cx="5213445" cy="18748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u="sng" dirty="0" smtClean="0"/>
                  <a:t>Réaction du titrage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000" dirty="0" smtClean="0"/>
              </a:p>
              <a:p>
                <a:endParaRPr lang="fr-FR" sz="1400" dirty="0" smtClean="0"/>
              </a:p>
              <a:p>
                <a:r>
                  <a:rPr lang="fr-FR" sz="2400" u="sng" dirty="0"/>
                  <a:t>A l’équivalence </a:t>
                </a:r>
                <a:r>
                  <a:rPr lang="fr-FR" sz="2400" u="sng" dirty="0" smtClean="0"/>
                  <a:t>:</a:t>
                </a:r>
                <a:endParaRPr lang="fr-FR" sz="2400" i="1" u="sng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" y="1826439"/>
                <a:ext cx="5213445" cy="1874809"/>
              </a:xfrm>
              <a:prstGeom prst="rect">
                <a:avLst/>
              </a:prstGeom>
              <a:blipFill rotWithShape="0">
                <a:blip r:embed="rId5"/>
                <a:stretch>
                  <a:fillRect l="-1392" t="-159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Les électrodes de référence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3952317" y="269628"/>
            <a:ext cx="6604153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II. Mesures par </a:t>
            </a:r>
            <a:r>
              <a:rPr lang="fr-FR" sz="4000" b="1" dirty="0" err="1" smtClean="0">
                <a:solidFill>
                  <a:schemeClr val="accent2"/>
                </a:solidFill>
              </a:rPr>
              <a:t>potentiométrie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2. Différentes électrodes de mesure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9" name="Picture 4" descr="https://scontent-cdg2-1.xx.fbcdn.net/v/t1.15752-9/58057719_2625120000835552_7260358819060908032_n.jpg?_nc_cat=108&amp;_nc_ht=scontent-cdg2-1.xx&amp;oh=1192c2fe24a788f4973a4cfe8ca9dcbc&amp;oe=5D30A57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9" t="7463" r="26960" b="2985"/>
          <a:stretch/>
        </p:blipFill>
        <p:spPr bwMode="auto">
          <a:xfrm>
            <a:off x="195162" y="682264"/>
            <a:ext cx="1665027" cy="55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scontent-cdg2-1.xx.fbcdn.net/v/t1.15752-9/59305857_2287061988218643_4980538376743550976_n.jpg?_nc_cat=100&amp;_nc_ht=scontent-cdg2-1.xx&amp;oh=f0817dd08a3777d2fba1b22db1c8fc94&amp;oe=5D29EF4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1" t="64505" r="42552" b="8425"/>
          <a:stretch/>
        </p:blipFill>
        <p:spPr bwMode="auto">
          <a:xfrm>
            <a:off x="4067031" y="1851058"/>
            <a:ext cx="2593001" cy="435854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content-cdg2-1.xx.fbcdn.net/v/t1.15752-9/59305857_2287061988218643_4980538376743550976_n.jpg?_nc_cat=100&amp;_nc_ht=scontent-cdg2-1.xx&amp;oh=f0817dd08a3777d2fba1b22db1c8fc94&amp;oe=5D29EF4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2" t="2875" r="34464" b="6689"/>
          <a:stretch/>
        </p:blipFill>
        <p:spPr bwMode="auto">
          <a:xfrm>
            <a:off x="1995301" y="682264"/>
            <a:ext cx="1555846" cy="55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292823" y="4299044"/>
            <a:ext cx="887104" cy="1787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179927" y="1828800"/>
            <a:ext cx="868198" cy="24702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179927" y="6086901"/>
            <a:ext cx="887104" cy="122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2508" y="312931"/>
            <a:ext cx="31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L’électrode au calomel saturée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802" y="2492317"/>
            <a:ext cx="5000248" cy="371729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7579624" y="2181482"/>
            <a:ext cx="393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L’électrode normale à hydrogène (ENH)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 descr="https://scontent-cdg2-1.xx.fbcdn.net/v/t1.15752-9/58379836_2128385970547978_972620667306377216_n.jpg?_nc_cat=105&amp;_nc_ht=scontent-cdg2-1.xx&amp;oh=0a10616a9513955850485d81412dfcc9&amp;oe=5D682A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6" r="31234" b="7573"/>
          <a:stretch/>
        </p:blipFill>
        <p:spPr bwMode="auto">
          <a:xfrm>
            <a:off x="5881410" y="109765"/>
            <a:ext cx="1392073" cy="57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-cdg2-1.xx.fbcdn.net/v/t1.15752-9/58444104_313874175955480_1064906131379322880_n.jpg?_nc_cat=111&amp;_nc_ht=scontent-cdg2-1.xx&amp;oh=1e2dc5961df9165d66d1ca948cce5782&amp;oe=5D35A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9417" r="35034" b="7000"/>
          <a:stretch/>
        </p:blipFill>
        <p:spPr bwMode="auto">
          <a:xfrm>
            <a:off x="7669268" y="109765"/>
            <a:ext cx="1528549" cy="57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Les électrodes de mesure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7" name="Picture 4" descr="https://scontent-cdg2-1.xx.fbcdn.net/v/t1.15752-9/58444104_313874175955480_1064906131379322880_n.jpg?_nc_cat=111&amp;_nc_ht=scontent-cdg2-1.xx&amp;oh=1e2dc5961df9165d66d1ca948cce5782&amp;oe=5D35A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8" t="73604" r="47038" b="6201"/>
          <a:stretch/>
        </p:blipFill>
        <p:spPr bwMode="auto">
          <a:xfrm>
            <a:off x="9900458" y="2137996"/>
            <a:ext cx="1932152" cy="2912646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890935" y="4809251"/>
            <a:ext cx="760973" cy="882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8651908" y="2137996"/>
            <a:ext cx="1202993" cy="2698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8651908" y="5050644"/>
            <a:ext cx="1248550" cy="641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https://scontent-cdg2-1.xx.fbcdn.net/v/t1.15752-9/58666050_657007391421557_214048225001209856_n.jpg?_nc_cat=100&amp;_nc_ht=scontent-cdg2-1.xx&amp;oh=2c1d884fc03968cae0182c453184741a&amp;oe=5D6A7F3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7" t="8115" r="38057" b="18118"/>
          <a:stretch/>
        </p:blipFill>
        <p:spPr bwMode="auto">
          <a:xfrm>
            <a:off x="1143041" y="109765"/>
            <a:ext cx="1248298" cy="57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scontent-cdg2-1.xx.fbcdn.net/v/t1.15752-9/58666050_657007391421557_214048225001209856_n.jpg?_nc_cat=100&amp;_nc_ht=scontent-cdg2-1.xx&amp;oh=2c1d884fc03968cae0182c453184741a&amp;oe=5D6A7F3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4" t="63952" r="44166" b="18349"/>
          <a:stretch/>
        </p:blipFill>
        <p:spPr bwMode="auto">
          <a:xfrm>
            <a:off x="3175024" y="2375445"/>
            <a:ext cx="1684195" cy="292666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331387" y="4362892"/>
            <a:ext cx="760973" cy="14516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086667" y="2349268"/>
            <a:ext cx="1042800" cy="20220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2086667" y="5302108"/>
            <a:ext cx="1088357" cy="5124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43041" y="5877749"/>
            <a:ext cx="37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L’électrode d’argent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881410" y="5872438"/>
            <a:ext cx="59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L’électrode de platine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1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https://scontent-cdg2-1.xx.fbcdn.net/v/t1.15752-9/58543573_1001485300057864_6484048943507308544_n.jpg?_nc_cat=106&amp;_nc_ht=scontent-cdg2-1.xx&amp;oh=197631dc6e7aad366bcf6df2141b1d03&amp;oe=5D3475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t="26278" b="34717"/>
          <a:stretch/>
        </p:blipFill>
        <p:spPr bwMode="auto">
          <a:xfrm rot="16200000">
            <a:off x="6617987" y="2541285"/>
            <a:ext cx="5643490" cy="132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cdg2-1.xx.fbcdn.net/v/t1.15752-9/58376221_512457325987136_2989386959882813440_n.jpg?_nc_cat=108&amp;_nc_ht=scontent-cdg2-1.xx&amp;oh=fa1f2022460efea75a4c2060e0f61161&amp;oe=5D7379E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7" t="5409" r="29955" b="8054"/>
          <a:stretch/>
        </p:blipFill>
        <p:spPr bwMode="auto">
          <a:xfrm>
            <a:off x="10654382" y="379942"/>
            <a:ext cx="1364340" cy="56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scontent-cdg2-1.xx.fbcdn.net/v/t1.15752-9/58543573_1001485300057864_6484048943507308544_n.jpg?_nc_cat=106&amp;_nc_ht=scontent-cdg2-1.xx&amp;oh=197631dc6e7aad366bcf6df2141b1d03&amp;oe=5D3475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31885" r="75015" b="39825"/>
          <a:stretch/>
        </p:blipFill>
        <p:spPr bwMode="auto">
          <a:xfrm rot="16200000">
            <a:off x="5319164" y="3353781"/>
            <a:ext cx="2520513" cy="25592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003313" y="5011112"/>
            <a:ext cx="760973" cy="882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7859066" y="3349739"/>
            <a:ext cx="1144248" cy="16613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859066" y="5908198"/>
            <a:ext cx="11442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0" y="273357"/>
            <a:ext cx="89843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accent2"/>
                </a:solidFill>
              </a:rPr>
              <a:t>III. Une </a:t>
            </a:r>
            <a:r>
              <a:rPr lang="fr-FR" sz="3600" b="1" dirty="0" err="1" smtClean="0">
                <a:solidFill>
                  <a:schemeClr val="accent2"/>
                </a:solidFill>
              </a:rPr>
              <a:t>potentiométrie</a:t>
            </a:r>
            <a:r>
              <a:rPr lang="fr-FR" sz="3600" b="1" dirty="0" smtClean="0">
                <a:solidFill>
                  <a:schemeClr val="accent2"/>
                </a:solidFill>
              </a:rPr>
              <a:t> particulière, la </a:t>
            </a:r>
            <a:r>
              <a:rPr lang="fr-FR" sz="3600" b="1" dirty="0" err="1" smtClean="0">
                <a:solidFill>
                  <a:schemeClr val="accent2"/>
                </a:solidFill>
              </a:rPr>
              <a:t>pH-métrie</a:t>
            </a:r>
            <a:endParaRPr lang="fr-FR" sz="3600" b="1" dirty="0" smtClean="0">
              <a:solidFill>
                <a:schemeClr val="accent2"/>
              </a:solidFill>
            </a:endParaRPr>
          </a:p>
          <a:p>
            <a:r>
              <a:rPr lang="fr-FR" sz="36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Lien entre potentiel et pH : l’électrode de verre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L’électrode de verre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68" y="1759654"/>
            <a:ext cx="8797290" cy="454191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0" y="6426436"/>
            <a:ext cx="10604310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dirty="0" smtClean="0">
                <a:solidFill>
                  <a:schemeClr val="bg1"/>
                </a:solidFill>
              </a:rPr>
              <a:t>osage </a:t>
            </a:r>
            <a:r>
              <a:rPr lang="fr-FR" dirty="0" smtClean="0">
                <a:solidFill>
                  <a:schemeClr val="bg1"/>
                </a:solidFill>
              </a:rPr>
              <a:t>des ions </a:t>
            </a:r>
            <a:r>
              <a:rPr lang="fr-FR" dirty="0" smtClean="0">
                <a:solidFill>
                  <a:schemeClr val="bg1"/>
                </a:solidFill>
              </a:rPr>
              <a:t>ammonium par </a:t>
            </a:r>
            <a:r>
              <a:rPr lang="fr-FR" dirty="0" err="1" smtClean="0">
                <a:solidFill>
                  <a:schemeClr val="bg1"/>
                </a:solidFill>
              </a:rPr>
              <a:t>pH-métrie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1187356" y="279869"/>
            <a:ext cx="10757902" cy="1450757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Concentration d’un ion en solution</a:t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dirty="0" smtClean="0"/>
              <a:t>	</a:t>
            </a:r>
            <a:r>
              <a:rPr lang="fr-FR" sz="2800" b="1" dirty="0" smtClean="0">
                <a:solidFill>
                  <a:srgbClr val="00B050"/>
                </a:solidFill>
              </a:rPr>
              <a:t>3. Suivi d’un dosage par conductimétrie</a:t>
            </a:r>
            <a:endParaRPr lang="fr-FR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9418237" y="5070370"/>
                <a:ext cx="2527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Solution titrée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237" y="5070370"/>
                <a:ext cx="252702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446"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219293" y="2647731"/>
                <a:ext cx="2245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Solution </a:t>
                </a:r>
                <a:r>
                  <a:rPr lang="fr-FR" sz="1600" dirty="0" err="1" smtClean="0"/>
                  <a:t>titrante</a:t>
                </a:r>
                <a:r>
                  <a:rPr lang="fr-FR" sz="1600" dirty="0" smtClean="0"/>
                  <a:t> : soude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600" dirty="0" smtClean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293" y="2647731"/>
                <a:ext cx="2245508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355"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18285" y="1826439"/>
                <a:ext cx="5213445" cy="187480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u="sng" dirty="0" smtClean="0"/>
                  <a:t>Réaction du titrage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000" dirty="0" smtClean="0"/>
              </a:p>
              <a:p>
                <a:endParaRPr lang="fr-FR" sz="1400" dirty="0" smtClean="0"/>
              </a:p>
              <a:p>
                <a:r>
                  <a:rPr lang="fr-FR" sz="2400" u="sng" dirty="0"/>
                  <a:t>A l’équivalence </a:t>
                </a:r>
                <a:r>
                  <a:rPr lang="fr-FR" sz="2400" u="sng" dirty="0" smtClean="0"/>
                  <a:t>:</a:t>
                </a:r>
                <a:endParaRPr lang="fr-FR" sz="2400" i="1" u="sng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5" y="1826439"/>
                <a:ext cx="5213445" cy="1874809"/>
              </a:xfrm>
              <a:prstGeom prst="rect">
                <a:avLst/>
              </a:prstGeom>
              <a:blipFill rotWithShape="0">
                <a:blip r:embed="rId5"/>
                <a:stretch>
                  <a:fillRect l="-1392" t="-159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1937</TotalTime>
  <Words>158</Words>
  <Application>Microsoft Office PowerPoint</Application>
  <PresentationFormat>Grand écran</PresentationFormat>
  <Paragraphs>47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LC11 – Capteurs électrochimiques</vt:lpstr>
      <vt:lpstr>I. Concentration d’un ion en solution  2. Fonctionnement de la cellule conductimétrique</vt:lpstr>
      <vt:lpstr>I. Concentration d’un ion en solution  2. Fonctionnement de la cellule conductimétrique</vt:lpstr>
      <vt:lpstr>I. Concentration d’un ion en solution  3. Suivi d’un dosage par conductimétrie</vt:lpstr>
      <vt:lpstr>II. Mesures par potentiométrie  2. Différentes électrodes de mesure</vt:lpstr>
      <vt:lpstr>Présentation PowerPoint</vt:lpstr>
      <vt:lpstr>Présentation PowerPoint</vt:lpstr>
      <vt:lpstr>I. Concentration d’un ion en solution  3. Suivi d’un dosage par conductimétrie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21</cp:revision>
  <cp:lastPrinted>2019-06-16T09:59:35Z</cp:lastPrinted>
  <dcterms:created xsi:type="dcterms:W3CDTF">2019-02-02T09:11:16Z</dcterms:created>
  <dcterms:modified xsi:type="dcterms:W3CDTF">2019-06-16T10:00:00Z</dcterms:modified>
</cp:coreProperties>
</file>