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69" r:id="rId4"/>
    <p:sldId id="280" r:id="rId5"/>
    <p:sldId id="271" r:id="rId6"/>
    <p:sldId id="272" r:id="rId7"/>
    <p:sldId id="273" r:id="rId8"/>
    <p:sldId id="274" r:id="rId9"/>
    <p:sldId id="275" r:id="rId10"/>
    <p:sldId id="276" r:id="rId11"/>
    <p:sldId id="281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AAA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3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18/06/2019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18/06/2019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18/06/2019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3" Type="http://schemas.openxmlformats.org/officeDocument/2006/relationships/image" Target="../media/image16.png"/><Relationship Id="rId7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7693" y="745304"/>
            <a:ext cx="10263116" cy="3566160"/>
          </a:xfrm>
        </p:spPr>
        <p:txBody>
          <a:bodyPr>
            <a:noAutofit/>
          </a:bodyPr>
          <a:lstStyle/>
          <a:p>
            <a:r>
              <a:rPr lang="fr-FR" sz="8800" dirty="0" smtClean="0"/>
              <a:t>LC12 – Molécules de la santé</a:t>
            </a:r>
            <a:endParaRPr lang="fr-FR" sz="8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7693" y="745304"/>
            <a:ext cx="10263116" cy="3566160"/>
          </a:xfrm>
        </p:spPr>
        <p:txBody>
          <a:bodyPr>
            <a:noAutofit/>
          </a:bodyPr>
          <a:lstStyle/>
          <a:p>
            <a:r>
              <a:rPr lang="fr-FR" sz="6600" dirty="0" smtClean="0"/>
              <a:t>Merci pour votre attention !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4387218" y="4913287"/>
            <a:ext cx="1320484" cy="1184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 rot="19879130">
            <a:off x="5083638" y="2477238"/>
            <a:ext cx="1682572" cy="28591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490094" y="3298258"/>
            <a:ext cx="2807594" cy="265177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596980" y="3181078"/>
            <a:ext cx="2511381" cy="306517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9325-515D-4D6F-92EB-21A29B256FF5}" type="slidenum">
              <a:rPr lang="fr-FR" smtClean="0"/>
              <a:t>11</a:t>
            </a:fld>
            <a:endParaRPr lang="fr-FR"/>
          </a:p>
        </p:txBody>
      </p:sp>
      <p:pic>
        <p:nvPicPr>
          <p:cNvPr id="9" name="Picture 2" descr="RÃ©sultat de recherche d'images pour &quot;asparta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478" y="878300"/>
            <a:ext cx="8512003" cy="507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275229" y="287732"/>
            <a:ext cx="1164153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III. 	</a:t>
            </a:r>
            <a:r>
              <a:rPr lang="fr-FR" sz="3200" b="1" dirty="0" smtClean="0">
                <a:solidFill>
                  <a:srgbClr val="00B050"/>
                </a:solidFill>
              </a:rPr>
              <a:t>1. Synthèse d’un principe actif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e 16"/>
          <p:cNvSpPr/>
          <p:nvPr/>
        </p:nvSpPr>
        <p:spPr>
          <a:xfrm>
            <a:off x="9193735" y="3368372"/>
            <a:ext cx="1171904" cy="1252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5719770" y="3030856"/>
            <a:ext cx="1600844" cy="122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9325-515D-4D6F-92EB-21A29B256FF5}" type="slidenum">
              <a:rPr lang="fr-FR" smtClean="0"/>
              <a:t>12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2) Hydrolyse de l’aspartame</a:t>
            </a:r>
            <a:endParaRPr lang="fr-FR" dirty="0"/>
          </a:p>
        </p:txBody>
      </p:sp>
      <p:pic>
        <p:nvPicPr>
          <p:cNvPr id="1040" name="Picture 16" descr="RÃ©sultat de recherche d'images pour &quot;hydrolyse de l'aspartame reac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7" y="3213631"/>
            <a:ext cx="3666019" cy="208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3195258" y="3884842"/>
                <a:ext cx="208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258" y="3884842"/>
                <a:ext cx="208251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4788375" y="3884842"/>
                <a:ext cx="978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75" y="3884842"/>
                <a:ext cx="97879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7651348" y="3884842"/>
                <a:ext cx="579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348" y="3884842"/>
                <a:ext cx="57954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0579266" y="3884842"/>
                <a:ext cx="1140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𝑂𝐻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266" y="3884842"/>
                <a:ext cx="114053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864181" y="5071238"/>
            <a:ext cx="140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Aspartame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011867" y="5178190"/>
            <a:ext cx="163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Phénylalanine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677452" y="4703764"/>
            <a:ext cx="17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Acide aspartique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914542" y="4377604"/>
            <a:ext cx="110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Méthanol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637885" y="2142428"/>
            <a:ext cx="1545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Acides aminés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6831607" y="2368014"/>
            <a:ext cx="651018" cy="55320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9294614" y="2414711"/>
            <a:ext cx="376304" cy="88653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phenylal.gif (1098 octets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4" y="3030856"/>
            <a:ext cx="1815921" cy="20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spartic.gif (1099 octets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710" y="3344043"/>
            <a:ext cx="2343808" cy="14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3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1.studylibfr.com/store/data/001010550_1-aa11163cca1f84cba1a6155a85bea44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" t="7378" r="3381" b="16510"/>
          <a:stretch/>
        </p:blipFill>
        <p:spPr bwMode="auto">
          <a:xfrm>
            <a:off x="54591" y="95534"/>
            <a:ext cx="10600264" cy="672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9325-515D-4D6F-92EB-21A29B256FF5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 rot="5400000">
            <a:off x="9677361" y="1165789"/>
            <a:ext cx="270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www.compoundchem.com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6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2</a:t>
            </a:fld>
            <a:endParaRPr lang="fr-FR"/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7"/>
          <a:stretch/>
        </p:blipFill>
        <p:spPr bwMode="auto">
          <a:xfrm>
            <a:off x="5918406" y="1831384"/>
            <a:ext cx="4929550" cy="436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associÃ©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74"/>
          <a:stretch/>
        </p:blipFill>
        <p:spPr bwMode="auto">
          <a:xfrm>
            <a:off x="1361406" y="1737360"/>
            <a:ext cx="4372872" cy="44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>
            <a:off x="1405289" y="6197296"/>
            <a:ext cx="4256077" cy="0"/>
          </a:xfrm>
          <a:prstGeom prst="line">
            <a:avLst/>
          </a:prstGeom>
          <a:ln>
            <a:solidFill>
              <a:srgbClr val="AAA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I. Modifications macroscopiques des molécules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Modification des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77283" y="1877439"/>
            <a:ext cx="1333499" cy="646331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Familles chimiques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94910" y="2015938"/>
            <a:ext cx="2555240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Groupes caractéristiques</a:t>
            </a:r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Rappel des familles chimiques et des groupes caractéristiques associés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9325-515D-4D6F-92EB-21A29B256FF5}" type="slidenum">
              <a:rPr lang="fr-FR" smtClean="0"/>
              <a:t>3</a:t>
            </a:fld>
            <a:endParaRPr lang="fr-FR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275229" y="287732"/>
            <a:ext cx="11641539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1" dirty="0" smtClean="0">
                <a:solidFill>
                  <a:schemeClr val="accent2"/>
                </a:solidFill>
              </a:rPr>
              <a:t>II.	Étude </a:t>
            </a:r>
            <a:endParaRPr lang="fr-FR" dirty="0"/>
          </a:p>
          <a:p>
            <a:r>
              <a:rPr lang="fr-FR" sz="3200" b="1" dirty="0" smtClean="0">
                <a:solidFill>
                  <a:srgbClr val="00B050"/>
                </a:solidFill>
              </a:rPr>
              <a:t>1. Synthèse d’un principe actif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t="10481" r="5001" b="949"/>
          <a:stretch/>
        </p:blipFill>
        <p:spPr>
          <a:xfrm>
            <a:off x="5807969" y="135112"/>
            <a:ext cx="5404514" cy="60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9325-515D-4D6F-92EB-21A29B256FF5}" type="slidenum">
              <a:rPr lang="fr-FR" smtClean="0"/>
              <a:t>4</a:t>
            </a:fld>
            <a:endParaRPr lang="fr-FR"/>
          </a:p>
        </p:txBody>
      </p:sp>
      <p:pic>
        <p:nvPicPr>
          <p:cNvPr id="5122" name="Picture 2" descr="RÃ©sultat de recherche d'images pour &quot;dolipra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78" y="1940028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Ã©sultat de recherche d'images pour &quot;dafalga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70" y="1971795"/>
            <a:ext cx="47625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Différentes formes de médicaments comportant le même principe actif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777922" y="287732"/>
            <a:ext cx="1043456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1" dirty="0" smtClean="0">
                <a:solidFill>
                  <a:schemeClr val="accent2"/>
                </a:solidFill>
              </a:rPr>
              <a:t>I. Étude </a:t>
            </a:r>
            <a:r>
              <a:rPr lang="fr-FR" sz="3500" b="1" dirty="0">
                <a:solidFill>
                  <a:schemeClr val="accent2"/>
                </a:solidFill>
              </a:rPr>
              <a:t>d’un médicament illustrée sur l'exemple </a:t>
            </a:r>
            <a:r>
              <a:rPr lang="fr-FR" sz="3500" b="1" dirty="0" smtClean="0">
                <a:solidFill>
                  <a:schemeClr val="accent2"/>
                </a:solidFill>
              </a:rPr>
              <a:t>de l’aspirine</a:t>
            </a:r>
            <a:endParaRPr lang="fr-FR" sz="3500" b="1" dirty="0">
              <a:solidFill>
                <a:schemeClr val="accent2"/>
              </a:solidFill>
            </a:endParaRP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Définitions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9325-515D-4D6F-92EB-21A29B256FF5}" type="slidenum">
              <a:rPr lang="fr-FR" smtClean="0"/>
              <a:t>5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"/>
          <a:stretch/>
        </p:blipFill>
        <p:spPr>
          <a:xfrm>
            <a:off x="519446" y="1845795"/>
            <a:ext cx="11153104" cy="429011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777922" y="287732"/>
            <a:ext cx="1043456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1" dirty="0" smtClean="0">
                <a:solidFill>
                  <a:schemeClr val="accent2"/>
                </a:solidFill>
              </a:rPr>
              <a:t>I. Étude </a:t>
            </a:r>
            <a:r>
              <a:rPr lang="fr-FR" sz="3500" b="1" dirty="0">
                <a:solidFill>
                  <a:schemeClr val="accent2"/>
                </a:solidFill>
              </a:rPr>
              <a:t>d’un médicament illustrée sur l'exemple </a:t>
            </a:r>
            <a:r>
              <a:rPr lang="fr-FR" sz="3500" b="1" dirty="0" smtClean="0">
                <a:solidFill>
                  <a:schemeClr val="accent2"/>
                </a:solidFill>
              </a:rPr>
              <a:t>de l’aspirine</a:t>
            </a:r>
            <a:endParaRPr lang="fr-FR" sz="3500" b="1" dirty="0">
              <a:solidFill>
                <a:schemeClr val="accent2"/>
              </a:solidFill>
            </a:endParaRP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Définitions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9325-515D-4D6F-92EB-21A29B256FF5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4" y="2167590"/>
            <a:ext cx="11255707" cy="336107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602765" y="5159336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Anhydride éthanoïque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189295" y="5159336"/>
            <a:ext cx="146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Paracétamol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820624" y="5159336"/>
            <a:ext cx="196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Acide éthanoïque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75229" y="5159336"/>
            <a:ext cx="22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r>
              <a:rPr lang="fr-FR" dirty="0" smtClean="0"/>
              <a:t>-aminophénol</a:t>
            </a:r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777922" y="287732"/>
            <a:ext cx="1043456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1" dirty="0" smtClean="0">
                <a:solidFill>
                  <a:schemeClr val="accent2"/>
                </a:solidFill>
              </a:rPr>
              <a:t>I. Étude </a:t>
            </a:r>
            <a:r>
              <a:rPr lang="fr-FR" sz="3500" b="1" dirty="0">
                <a:solidFill>
                  <a:schemeClr val="accent2"/>
                </a:solidFill>
              </a:rPr>
              <a:t>d’un médicament illustrée sur l'exemple </a:t>
            </a:r>
            <a:r>
              <a:rPr lang="fr-FR" sz="3500" b="1" dirty="0" smtClean="0">
                <a:solidFill>
                  <a:schemeClr val="accent2"/>
                </a:solidFill>
              </a:rPr>
              <a:t>de l’aspirine</a:t>
            </a:r>
            <a:endParaRPr lang="fr-FR" sz="3500" b="1" dirty="0">
              <a:solidFill>
                <a:schemeClr val="accent2"/>
              </a:solidFill>
            </a:endParaRP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Production du principe actif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9325-515D-4D6F-92EB-21A29B256FF5}" type="slidenum">
              <a:rPr lang="fr-FR" smtClean="0"/>
              <a:t>7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77922" y="287732"/>
            <a:ext cx="1043456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1" dirty="0" smtClean="0">
                <a:solidFill>
                  <a:schemeClr val="accent2"/>
                </a:solidFill>
              </a:rPr>
              <a:t>I. Étude </a:t>
            </a:r>
            <a:r>
              <a:rPr lang="fr-FR" sz="3500" b="1" dirty="0">
                <a:solidFill>
                  <a:schemeClr val="accent2"/>
                </a:solidFill>
              </a:rPr>
              <a:t>d’un médicament illustrée sur l'exemple </a:t>
            </a:r>
            <a:r>
              <a:rPr lang="fr-FR" sz="3500" b="1" dirty="0" smtClean="0">
                <a:solidFill>
                  <a:schemeClr val="accent2"/>
                </a:solidFill>
              </a:rPr>
              <a:t>de l’aspirine</a:t>
            </a:r>
            <a:endParaRPr lang="fr-FR" sz="3500" b="1" dirty="0">
              <a:solidFill>
                <a:schemeClr val="accent2"/>
              </a:solidFill>
            </a:endParaRP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Importance du contrôle de la qualité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Chromatographie sur couche mince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RÃ©sultat de recherche d'images pour &quot;eau de daki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13" y="2044358"/>
            <a:ext cx="4098188" cy="409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9325-515D-4D6F-92EB-21A29B256FF5}" type="slidenum">
              <a:rPr lang="fr-FR" smtClean="0"/>
              <a:t>8</a:t>
            </a:fld>
            <a:endParaRPr lang="fr-FR"/>
          </a:p>
        </p:txBody>
      </p:sp>
      <p:pic>
        <p:nvPicPr>
          <p:cNvPr id="4098" name="Picture 2" descr="RÃ©sultat de recherche d'images pour &quot;eau de jave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97" y="30327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Ã©sultat de recherche d'images pour &quot;betadin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0" y="3301790"/>
            <a:ext cx="2139414" cy="213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Ã©sultat de recherche d'images pour &quot;dÃ©sinfectant chlore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7" r="19715"/>
          <a:stretch/>
        </p:blipFill>
        <p:spPr bwMode="auto">
          <a:xfrm>
            <a:off x="9231027" y="1886929"/>
            <a:ext cx="1933876" cy="309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063898" y="4371497"/>
            <a:ext cx="255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Antiseptiques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9036764" y="5116974"/>
            <a:ext cx="2322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Désinfectants</a:t>
            </a:r>
            <a:endParaRPr lang="fr-FR" dirty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1177775" y="279670"/>
            <a:ext cx="1006200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1" dirty="0" smtClean="0">
                <a:solidFill>
                  <a:schemeClr val="accent2"/>
                </a:solidFill>
              </a:rPr>
              <a:t>II. Antiseptiques et désinfectants</a:t>
            </a:r>
          </a:p>
          <a:p>
            <a:r>
              <a:rPr lang="fr-FR" sz="3500" b="1" dirty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Synthèse d’un principe actif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4100" name="Picture 4" descr="RÃ©sultat de recherche d'images pour &quot;hexomedine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7" y="1971971"/>
            <a:ext cx="2121482" cy="212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Quelques antiseptiques et désinfectants couramment utilisés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9325-515D-4D6F-92EB-21A29B256FF5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7765960" y="2186211"/>
                <a:ext cx="3065172" cy="1879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Solution de thiosulfate de sodium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??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??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b="0" dirty="0" smtClean="0"/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960" y="2186211"/>
                <a:ext cx="3065172" cy="1879745"/>
              </a:xfrm>
              <a:prstGeom prst="rect">
                <a:avLst/>
              </a:prstGeom>
              <a:blipFill rotWithShape="0">
                <a:blip r:embed="rId3"/>
                <a:stretch>
                  <a:fillRect l="-1789" t="-19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ccolade ouvrante 5"/>
          <p:cNvSpPr/>
          <p:nvPr/>
        </p:nvSpPr>
        <p:spPr>
          <a:xfrm>
            <a:off x="7566338" y="2162403"/>
            <a:ext cx="399245" cy="13040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ouvrante 6"/>
          <p:cNvSpPr/>
          <p:nvPr/>
        </p:nvSpPr>
        <p:spPr>
          <a:xfrm>
            <a:off x="7411791" y="4930708"/>
            <a:ext cx="553792" cy="9691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7411791" y="5065870"/>
                <a:ext cx="2279561" cy="698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??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??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791" y="5065870"/>
                <a:ext cx="2279561" cy="6988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391134" y="3139869"/>
                <a:ext cx="8100811" cy="461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𝒂𝒒</m:t>
                              </m:r>
                              <m:r>
                                <a:rPr lang="fr-F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fr-F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fr-F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  <m:sup>
                              <m:r>
                                <a:rPr lang="fr-F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34" y="3139869"/>
                <a:ext cx="8100811" cy="461793"/>
              </a:xfrm>
              <a:prstGeom prst="rect">
                <a:avLst/>
              </a:prstGeom>
              <a:blipFill rotWithShape="0"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re 1"/>
          <p:cNvSpPr txBox="1">
            <a:spLocks/>
          </p:cNvSpPr>
          <p:nvPr/>
        </p:nvSpPr>
        <p:spPr>
          <a:xfrm>
            <a:off x="1177775" y="279670"/>
            <a:ext cx="1006200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b="1" dirty="0" smtClean="0">
                <a:solidFill>
                  <a:schemeClr val="accent2"/>
                </a:solidFill>
              </a:rPr>
              <a:t>II. Antiseptiques et désinfectants</a:t>
            </a:r>
          </a:p>
          <a:p>
            <a:r>
              <a:rPr lang="fr-FR" sz="3500" b="1" dirty="0">
                <a:solidFill>
                  <a:schemeClr val="accent2"/>
                </a:solidFill>
              </a:rPr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Contrôle qualité en solution aqueuse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1401</TotalTime>
  <Words>167</Words>
  <Application>Microsoft Office PowerPoint</Application>
  <PresentationFormat>Grand écran</PresentationFormat>
  <Paragraphs>65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Rétrospective</vt:lpstr>
      <vt:lpstr>Conception personnalisée</vt:lpstr>
      <vt:lpstr>LC12 – Molécules de la santé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 !</vt:lpstr>
      <vt:lpstr>Présentation PowerPoint</vt:lpstr>
      <vt:lpstr>III. 2) Hydrolyse de l’aspartame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35</cp:revision>
  <dcterms:created xsi:type="dcterms:W3CDTF">2019-02-02T09:11:16Z</dcterms:created>
  <dcterms:modified xsi:type="dcterms:W3CDTF">2019-06-18T18:51:41Z</dcterms:modified>
</cp:coreProperties>
</file>