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999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229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8067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39695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9987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44198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83600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Carvone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hyperlink" Target="https://en.wikipedia.org/wiki/Carvone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7693" y="745304"/>
            <a:ext cx="10263116" cy="3566160"/>
          </a:xfrm>
        </p:spPr>
        <p:txBody>
          <a:bodyPr>
            <a:noAutofit/>
          </a:bodyPr>
          <a:lstStyle/>
          <a:p>
            <a:r>
              <a:rPr lang="fr-FR" sz="8800" dirty="0" smtClean="0"/>
              <a:t>LC13 – Stéréochimie et molécules du vivant</a:t>
            </a:r>
            <a:endParaRPr lang="fr-FR" sz="8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EC79C96-0A65-4FB3-A0B0-240B6F33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none" dirty="0">
                <a:solidFill>
                  <a:schemeClr val="accent2"/>
                </a:solidFill>
              </a:rPr>
              <a:t>Introduction</a:t>
            </a:r>
            <a:r>
              <a:rPr lang="fr-FR" sz="6000" b="1" u="none" dirty="0"/>
              <a:t> </a:t>
            </a:r>
            <a:endParaRPr lang="fr-FR" sz="6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B2E44ABC-5687-442F-BD23-92146266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>
                <a:solidFill>
                  <a:schemeClr val="bg1"/>
                </a:solidFill>
              </a:rPr>
              <a:pPr/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="" xmlns:a16="http://schemas.microsoft.com/office/drawing/2014/main" id="{93289AAE-B3C9-4A7B-B096-9DCC8004A63E}"/>
                  </a:ext>
                </a:extLst>
              </p:cNvPr>
              <p:cNvSpPr txBox="1"/>
              <p:nvPr/>
            </p:nvSpPr>
            <p:spPr>
              <a:xfrm>
                <a:off x="4783962" y="1916647"/>
                <a:ext cx="26850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 smtClean="0"/>
                  <a:t>Formule brute :</a:t>
                </a:r>
                <a:endParaRPr lang="fr-FR" sz="2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289AAE-B3C9-4A7B-B096-9DCC8004A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962" y="1916647"/>
                <a:ext cx="2685036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5839" b="-7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 descr="RÃ©sultat de recherche d'images pour &quot;carvone&quot;">
            <a:extLst>
              <a:ext uri="{FF2B5EF4-FFF2-40B4-BE49-F238E27FC236}">
                <a16:creationId xmlns="" xmlns:a16="http://schemas.microsoft.com/office/drawing/2014/main" id="{93AAF78F-3997-4F88-95A6-A68BC3D6A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3" b="13428"/>
          <a:stretch/>
        </p:blipFill>
        <p:spPr bwMode="auto">
          <a:xfrm>
            <a:off x="7329322" y="2101109"/>
            <a:ext cx="2238762" cy="343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="" xmlns:a16="http://schemas.microsoft.com/office/drawing/2014/main" id="{763E8678-C80A-4C60-8D0F-C6CE2265DF32}"/>
                  </a:ext>
                </a:extLst>
              </p:cNvPr>
              <p:cNvSpPr txBox="1"/>
              <p:nvPr/>
            </p:nvSpPr>
            <p:spPr>
              <a:xfrm>
                <a:off x="7620467" y="5437099"/>
                <a:ext cx="1656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fr-F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err="1"/>
                  <a:t>Carvone</a:t>
                </a:r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763E8678-C80A-4C60-8D0F-C6CE2265D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467" y="5437099"/>
                <a:ext cx="165647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="" xmlns:a16="http://schemas.microsoft.com/office/drawing/2014/main" id="{1D1CE729-50DA-4C27-AD99-DB8C807EA5DB}"/>
                  </a:ext>
                </a:extLst>
              </p:cNvPr>
              <p:cNvSpPr txBox="1"/>
              <p:nvPr/>
            </p:nvSpPr>
            <p:spPr>
              <a:xfrm>
                <a:off x="2808075" y="5437099"/>
                <a:ext cx="1726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(−)−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/>
                  <a:t>Carvone</a:t>
                </a:r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="" id="{1D1CE729-50DA-4C27-AD99-DB8C807EA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075" y="5437099"/>
                <a:ext cx="172634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60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contenu 4"/>
              <p:cNvSpPr txBox="1">
                <a:spLocks/>
              </p:cNvSpPr>
              <p:nvPr/>
            </p:nvSpPr>
            <p:spPr>
              <a:xfrm>
                <a:off x="-1" y="6441465"/>
                <a:ext cx="12192001" cy="41653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 smtClean="0">
                    <a:solidFill>
                      <a:schemeClr val="bg1"/>
                    </a:solidFill>
                  </a:rPr>
                  <a:t>Représentation de </a:t>
                </a:r>
                <a:r>
                  <a:rPr lang="fr-FR" dirty="0" err="1" smtClean="0">
                    <a:solidFill>
                      <a:schemeClr val="bg1"/>
                    </a:solidFill>
                  </a:rPr>
                  <a:t>Cram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 des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(+)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 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 </a:t>
                </a:r>
                <a:r>
                  <a:rPr lang="fr-FR" dirty="0" err="1" smtClean="0">
                    <a:solidFill>
                      <a:schemeClr val="bg1"/>
                    </a:solidFill>
                  </a:rPr>
                  <a:t>carvone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 (</a:t>
                </a:r>
                <a:r>
                  <a:rPr lang="fr-FR" dirty="0" smtClean="0">
                    <a:solidFill>
                      <a:schemeClr val="bg1"/>
                    </a:solidFill>
                    <a:hlinkClick r:id="rId6"/>
                  </a:rPr>
                  <a:t>https</a:t>
                </a:r>
                <a:r>
                  <a:rPr lang="fr-FR" dirty="0">
                    <a:solidFill>
                      <a:schemeClr val="bg1"/>
                    </a:solidFill>
                    <a:hlinkClick r:id="rId6"/>
                  </a:rPr>
                  <a:t>://</a:t>
                </a:r>
                <a:r>
                  <a:rPr lang="fr-FR" dirty="0" smtClean="0">
                    <a:solidFill>
                      <a:schemeClr val="bg1"/>
                    </a:solidFill>
                    <a:hlinkClick r:id="rId6"/>
                  </a:rPr>
                  <a:t>en.wikipedia.org/wiki/Carvone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 )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441465"/>
                <a:ext cx="12192001" cy="416536"/>
              </a:xfrm>
              <a:prstGeom prst="rect">
                <a:avLst/>
              </a:prstGeom>
              <a:blipFill rotWithShape="0">
                <a:blip r:embed="rId7"/>
                <a:stretch>
                  <a:fillRect t="-16176" b="-147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 descr="RÃ©sultat de recherche d'images pour &quot;carvone&quot;">
            <a:extLst>
              <a:ext uri="{FF2B5EF4-FFF2-40B4-BE49-F238E27FC236}">
                <a16:creationId xmlns="" xmlns:a16="http://schemas.microsoft.com/office/drawing/2014/main" id="{93AAF78F-3997-4F88-95A6-A68BC3D6A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66" b="13428"/>
          <a:stretch/>
        </p:blipFill>
        <p:spPr bwMode="auto">
          <a:xfrm>
            <a:off x="2591501" y="2101109"/>
            <a:ext cx="2159494" cy="343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45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B2E44ABC-5687-442F-BD23-92146266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>
                <a:solidFill>
                  <a:schemeClr val="bg1"/>
                </a:solidFill>
              </a:rPr>
              <a:pPr/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AB4F1990-677A-4F9F-8097-CE5B193D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45" y="1897978"/>
            <a:ext cx="8591752" cy="413043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3AC23AF8-01CA-4743-971D-9A296CAA58AB}"/>
              </a:ext>
            </a:extLst>
          </p:cNvPr>
          <p:cNvSpPr txBox="1"/>
          <p:nvPr/>
        </p:nvSpPr>
        <p:spPr>
          <a:xfrm>
            <a:off x="1956045" y="5679583"/>
            <a:ext cx="811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Enantiomères interagissant avec des sites récepteurs chiraux  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208736" y="28887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u="sng" kern="1200" spc="-5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u="none" dirty="0" smtClean="0">
                <a:solidFill>
                  <a:schemeClr val="accent2"/>
                </a:solidFill>
              </a:rPr>
              <a:t>I. Stéréo-isomérie </a:t>
            </a:r>
            <a:r>
              <a:rPr lang="fr-FR" sz="4000" b="1" u="none" dirty="0">
                <a:solidFill>
                  <a:schemeClr val="accent2"/>
                </a:solidFill>
              </a:rPr>
              <a:t>de configuration : les acides aminés</a:t>
            </a:r>
            <a:br>
              <a:rPr lang="fr-FR" sz="4000" b="1" u="none" dirty="0">
                <a:solidFill>
                  <a:schemeClr val="accent2"/>
                </a:solidFill>
              </a:rPr>
            </a:br>
            <a:r>
              <a:rPr lang="fr-FR" u="none" dirty="0" smtClean="0"/>
              <a:t>	</a:t>
            </a:r>
            <a:r>
              <a:rPr lang="fr-FR" sz="3200" b="1" u="none" dirty="0" smtClean="0">
                <a:solidFill>
                  <a:srgbClr val="00B050"/>
                </a:solidFill>
              </a:rPr>
              <a:t>2. Molécules énantiomères</a:t>
            </a:r>
            <a:endParaRPr lang="fr-FR" sz="3200" b="1" u="none" dirty="0">
              <a:solidFill>
                <a:srgbClr val="00B050"/>
              </a:solidFill>
            </a:endParaRPr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Physique </a:t>
            </a:r>
            <a:r>
              <a:rPr lang="fr-FR" dirty="0">
                <a:solidFill>
                  <a:schemeClr val="bg1"/>
                </a:solidFill>
              </a:rPr>
              <a:t>chimie </a:t>
            </a:r>
            <a:r>
              <a:rPr lang="fr-FR" dirty="0" smtClean="0">
                <a:solidFill>
                  <a:schemeClr val="bg1"/>
                </a:solidFill>
              </a:rPr>
              <a:t>TS, </a:t>
            </a:r>
            <a:r>
              <a:rPr lang="fr-FR" dirty="0">
                <a:solidFill>
                  <a:schemeClr val="bg1"/>
                </a:solidFill>
              </a:rPr>
              <a:t>collection Sirius, </a:t>
            </a:r>
            <a:r>
              <a:rPr lang="fr-FR" dirty="0" smtClean="0">
                <a:solidFill>
                  <a:schemeClr val="bg1"/>
                </a:solidFill>
              </a:rPr>
              <a:t>édition </a:t>
            </a:r>
            <a:r>
              <a:rPr lang="fr-FR" dirty="0">
                <a:solidFill>
                  <a:schemeClr val="bg1"/>
                </a:solidFill>
              </a:rPr>
              <a:t>Nathan </a:t>
            </a:r>
            <a:r>
              <a:rPr lang="fr-FR" dirty="0" smtClean="0">
                <a:solidFill>
                  <a:schemeClr val="bg1"/>
                </a:solidFill>
              </a:rPr>
              <a:t>2017.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2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B2E44ABC-5687-442F-BD23-92146266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>
                <a:solidFill>
                  <a:schemeClr val="bg1"/>
                </a:solidFill>
              </a:rPr>
              <a:pPr/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8" name="Picture 4" descr="RÃ©sultat de recherche d'images pour &quot;carvone&quot;">
            <a:extLst>
              <a:ext uri="{FF2B5EF4-FFF2-40B4-BE49-F238E27FC236}">
                <a16:creationId xmlns="" xmlns:a16="http://schemas.microsoft.com/office/drawing/2014/main" id="{7085AEA7-2A1E-439D-8A66-AE8C86391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28"/>
          <a:stretch/>
        </p:blipFill>
        <p:spPr bwMode="auto">
          <a:xfrm>
            <a:off x="3150075" y="1811338"/>
            <a:ext cx="5137480" cy="343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="" xmlns:a16="http://schemas.microsoft.com/office/drawing/2014/main" id="{F6C76F49-06F1-4493-83B0-9F8D12937046}"/>
                  </a:ext>
                </a:extLst>
              </p:cNvPr>
              <p:cNvSpPr txBox="1"/>
              <p:nvPr/>
            </p:nvSpPr>
            <p:spPr>
              <a:xfrm>
                <a:off x="6338712" y="5442006"/>
                <a:ext cx="1645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fr-F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err="1"/>
                  <a:t>Carvone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xmlns="" id="{F6C76F49-06F1-4493-83B0-9F8D12937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712" y="5442006"/>
                <a:ext cx="164522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="" xmlns:a16="http://schemas.microsoft.com/office/drawing/2014/main" id="{D7FD45D4-4495-4D63-924B-485A2AD23F3B}"/>
                  </a:ext>
                </a:extLst>
              </p:cNvPr>
              <p:cNvSpPr txBox="1"/>
              <p:nvPr/>
            </p:nvSpPr>
            <p:spPr>
              <a:xfrm>
                <a:off x="3686185" y="5442006"/>
                <a:ext cx="1671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−)−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/>
                  <a:t>Carvone</a:t>
                </a:r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id="{D7FD45D4-4495-4D63-924B-485A2AD2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85" y="5442006"/>
                <a:ext cx="167175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re 1"/>
          <p:cNvSpPr txBox="1">
            <a:spLocks/>
          </p:cNvSpPr>
          <p:nvPr/>
        </p:nvSpPr>
        <p:spPr>
          <a:xfrm>
            <a:off x="1208736" y="28887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u="sng" kern="1200" spc="-5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u="none" dirty="0" smtClean="0">
                <a:solidFill>
                  <a:schemeClr val="accent2"/>
                </a:solidFill>
              </a:rPr>
              <a:t>I. Stéréo-isomérie </a:t>
            </a:r>
            <a:r>
              <a:rPr lang="fr-FR" sz="4000" b="1" u="none" dirty="0">
                <a:solidFill>
                  <a:schemeClr val="accent2"/>
                </a:solidFill>
              </a:rPr>
              <a:t>de configuration : les acides aminés</a:t>
            </a:r>
            <a:br>
              <a:rPr lang="fr-FR" sz="4000" b="1" u="none" dirty="0">
                <a:solidFill>
                  <a:schemeClr val="accent2"/>
                </a:solidFill>
              </a:rPr>
            </a:br>
            <a:r>
              <a:rPr lang="fr-FR" u="none" dirty="0" smtClean="0"/>
              <a:t>	</a:t>
            </a:r>
            <a:r>
              <a:rPr lang="fr-FR" sz="3200" b="1" u="none" dirty="0" smtClean="0">
                <a:solidFill>
                  <a:srgbClr val="00B050"/>
                </a:solidFill>
              </a:rPr>
              <a:t>2. Molécules énantiomères</a:t>
            </a:r>
            <a:endParaRPr lang="fr-FR" sz="3200" b="1" u="none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4"/>
              <p:cNvSpPr txBox="1">
                <a:spLocks/>
              </p:cNvSpPr>
              <p:nvPr/>
            </p:nvSpPr>
            <p:spPr>
              <a:xfrm>
                <a:off x="-1" y="6441465"/>
                <a:ext cx="12192001" cy="41653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 smtClean="0">
                    <a:solidFill>
                      <a:schemeClr val="bg1"/>
                    </a:solidFill>
                  </a:rPr>
                  <a:t>Représentation de </a:t>
                </a:r>
                <a:r>
                  <a:rPr lang="fr-FR" dirty="0" err="1" smtClean="0">
                    <a:solidFill>
                      <a:schemeClr val="bg1"/>
                    </a:solidFill>
                  </a:rPr>
                  <a:t>Cram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 des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(+)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 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 </a:t>
                </a:r>
                <a:r>
                  <a:rPr lang="fr-FR" dirty="0" err="1" smtClean="0">
                    <a:solidFill>
                      <a:schemeClr val="bg1"/>
                    </a:solidFill>
                  </a:rPr>
                  <a:t>carvone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 (</a:t>
                </a:r>
                <a:r>
                  <a:rPr lang="fr-FR" dirty="0" smtClean="0">
                    <a:solidFill>
                      <a:schemeClr val="bg1"/>
                    </a:solidFill>
                    <a:hlinkClick r:id="rId5"/>
                  </a:rPr>
                  <a:t>https</a:t>
                </a:r>
                <a:r>
                  <a:rPr lang="fr-FR" dirty="0">
                    <a:solidFill>
                      <a:schemeClr val="bg1"/>
                    </a:solidFill>
                    <a:hlinkClick r:id="rId5"/>
                  </a:rPr>
                  <a:t>://</a:t>
                </a:r>
                <a:r>
                  <a:rPr lang="fr-FR" dirty="0" smtClean="0">
                    <a:solidFill>
                      <a:schemeClr val="bg1"/>
                    </a:solidFill>
                    <a:hlinkClick r:id="rId5"/>
                  </a:rPr>
                  <a:t>en.wikipedia.org/wiki/Carvone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 )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441465"/>
                <a:ext cx="12192001" cy="416536"/>
              </a:xfrm>
              <a:prstGeom prst="rect">
                <a:avLst/>
              </a:prstGeom>
              <a:blipFill rotWithShape="0">
                <a:blip r:embed="rId6"/>
                <a:stretch>
                  <a:fillRect t="-16176" b="-147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03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B2E44ABC-5687-442F-BD23-92146266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>
                <a:solidFill>
                  <a:schemeClr val="bg1"/>
                </a:solidFill>
              </a:rPr>
              <a:pPr/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6DFB1722-2C48-4EE2-8E47-C5845601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7" r="1226" b="3502"/>
          <a:stretch/>
        </p:blipFill>
        <p:spPr>
          <a:xfrm>
            <a:off x="1563368" y="2099936"/>
            <a:ext cx="4245633" cy="38368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34E9A42D-3989-45B8-8953-C52E78F09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0" b="2860"/>
          <a:stretch/>
        </p:blipFill>
        <p:spPr>
          <a:xfrm>
            <a:off x="6126480" y="2099936"/>
            <a:ext cx="4919459" cy="3836840"/>
          </a:xfrm>
          <a:prstGeom prst="rect">
            <a:avLst/>
          </a:prstGeom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1208736" y="28887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u="sng" kern="1200" spc="-5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u="none" dirty="0" smtClean="0">
                <a:solidFill>
                  <a:schemeClr val="accent2"/>
                </a:solidFill>
              </a:rPr>
              <a:t>I. Stéréo-isomérie </a:t>
            </a:r>
            <a:r>
              <a:rPr lang="fr-FR" sz="4000" b="1" u="none" dirty="0">
                <a:solidFill>
                  <a:schemeClr val="accent2"/>
                </a:solidFill>
              </a:rPr>
              <a:t>de configuration : les acides aminés</a:t>
            </a:r>
            <a:br>
              <a:rPr lang="fr-FR" sz="4000" b="1" u="none" dirty="0">
                <a:solidFill>
                  <a:schemeClr val="accent2"/>
                </a:solidFill>
              </a:rPr>
            </a:br>
            <a:r>
              <a:rPr lang="fr-FR" u="none" dirty="0" smtClean="0"/>
              <a:t>	</a:t>
            </a:r>
            <a:r>
              <a:rPr lang="fr-FR" sz="3200" b="1" u="none" dirty="0" smtClean="0">
                <a:solidFill>
                  <a:srgbClr val="00B050"/>
                </a:solidFill>
              </a:rPr>
              <a:t>3. Molécules </a:t>
            </a:r>
            <a:r>
              <a:rPr lang="fr-FR" sz="3200" b="1" u="none" dirty="0" err="1" smtClean="0">
                <a:solidFill>
                  <a:srgbClr val="00B050"/>
                </a:solidFill>
              </a:rPr>
              <a:t>diastéréoisomères</a:t>
            </a:r>
            <a:endParaRPr lang="fr-FR" sz="3200" b="1" u="none" dirty="0">
              <a:solidFill>
                <a:srgbClr val="00B050"/>
              </a:solidFill>
            </a:endParaRPr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30479" y="6441464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Physique chimie </a:t>
            </a:r>
            <a:r>
              <a:rPr lang="fr-FR" dirty="0" smtClean="0">
                <a:solidFill>
                  <a:schemeClr val="bg1"/>
                </a:solidFill>
              </a:rPr>
              <a:t>TS, </a:t>
            </a:r>
            <a:r>
              <a:rPr lang="fr-FR" dirty="0" err="1">
                <a:solidFill>
                  <a:schemeClr val="bg1"/>
                </a:solidFill>
              </a:rPr>
              <a:t>Micromégas</a:t>
            </a:r>
            <a:r>
              <a:rPr lang="fr-FR" dirty="0">
                <a:solidFill>
                  <a:schemeClr val="bg1"/>
                </a:solidFill>
              </a:rPr>
              <a:t>, Edition Hatier 2012</a:t>
            </a:r>
          </a:p>
        </p:txBody>
      </p:sp>
    </p:spTree>
    <p:extLst>
      <p:ext uri="{BB962C8B-B14F-4D97-AF65-F5344CB8AC3E}">
        <p14:creationId xmlns:p14="http://schemas.microsoft.com/office/powerpoint/2010/main" val="404817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CCD4F450-EED2-401A-87A0-A4CC3881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>
                <a:solidFill>
                  <a:schemeClr val="bg1"/>
                </a:solidFill>
              </a:rPr>
              <a:pPr/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10" name="Grouper 482">
            <a:extLst>
              <a:ext uri="{FF2B5EF4-FFF2-40B4-BE49-F238E27FC236}">
                <a16:creationId xmlns="" xmlns:a16="http://schemas.microsoft.com/office/drawing/2014/main" id="{A631C9F2-8FCD-4BAC-B8DC-B0ADF453C0FB}"/>
              </a:ext>
            </a:extLst>
          </p:cNvPr>
          <p:cNvGrpSpPr/>
          <p:nvPr/>
        </p:nvGrpSpPr>
        <p:grpSpPr>
          <a:xfrm>
            <a:off x="2704771" y="3587162"/>
            <a:ext cx="2371551" cy="2242482"/>
            <a:chOff x="0" y="0"/>
            <a:chExt cx="571500" cy="824230"/>
          </a:xfrm>
        </p:grpSpPr>
        <p:grpSp>
          <p:nvGrpSpPr>
            <p:cNvPr id="12" name="Grouper 483">
              <a:extLst>
                <a:ext uri="{FF2B5EF4-FFF2-40B4-BE49-F238E27FC236}">
                  <a16:creationId xmlns="" xmlns:a16="http://schemas.microsoft.com/office/drawing/2014/main" id="{1288CE8D-3FCB-4638-A004-3DBDEA0A17E4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14" name="Arrondir un rectangle avec un coin du même côté 484">
                <a:extLst>
                  <a:ext uri="{FF2B5EF4-FFF2-40B4-BE49-F238E27FC236}">
                    <a16:creationId xmlns="" xmlns:a16="http://schemas.microsoft.com/office/drawing/2014/main" id="{E6D8C829-4B7E-4B9E-A8E6-F4ECB36B102E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" name="Arrondir un rectangle avec un coin du même côté 485">
                <a:extLst>
                  <a:ext uri="{FF2B5EF4-FFF2-40B4-BE49-F238E27FC236}">
                    <a16:creationId xmlns="" xmlns:a16="http://schemas.microsoft.com/office/drawing/2014/main" id="{95DE918C-F79A-4625-B66A-567C7737505E}"/>
                  </a:ext>
                </a:extLst>
              </p:cNvPr>
              <p:cNvSpPr/>
              <p:nvPr/>
            </p:nvSpPr>
            <p:spPr>
              <a:xfrm rot="10800000">
                <a:off x="0" y="206375"/>
                <a:ext cx="571500" cy="59372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743A15BC-8891-4278-8DA5-CDB5C82D8E89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6" name="Grouper 435">
            <a:extLst>
              <a:ext uri="{FF2B5EF4-FFF2-40B4-BE49-F238E27FC236}">
                <a16:creationId xmlns="" xmlns:a16="http://schemas.microsoft.com/office/drawing/2014/main" id="{911A0833-C77D-45F2-B254-258216863B7D}"/>
              </a:ext>
            </a:extLst>
          </p:cNvPr>
          <p:cNvGrpSpPr/>
          <p:nvPr/>
        </p:nvGrpSpPr>
        <p:grpSpPr>
          <a:xfrm>
            <a:off x="4197854" y="3475805"/>
            <a:ext cx="457200" cy="1661260"/>
            <a:chOff x="333375" y="0"/>
            <a:chExt cx="457200" cy="1600200"/>
          </a:xfrm>
        </p:grpSpPr>
        <p:sp>
          <p:nvSpPr>
            <p:cNvPr id="17" name="Arrondir un rectangle avec un coin du même côté 51">
              <a:extLst>
                <a:ext uri="{FF2B5EF4-FFF2-40B4-BE49-F238E27FC236}">
                  <a16:creationId xmlns="" xmlns:a16="http://schemas.microsoft.com/office/drawing/2014/main" id="{16EA6A7F-F51C-4046-A331-DB608F074D45}"/>
                </a:ext>
              </a:extLst>
            </p:cNvPr>
            <p:cNvSpPr/>
            <p:nvPr/>
          </p:nvSpPr>
          <p:spPr>
            <a:xfrm rot="10800000">
              <a:off x="446999" y="914400"/>
              <a:ext cx="228600" cy="685800"/>
            </a:xfrm>
            <a:prstGeom prst="round2Same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18" name="Grouper 432">
              <a:extLst>
                <a:ext uri="{FF2B5EF4-FFF2-40B4-BE49-F238E27FC236}">
                  <a16:creationId xmlns="" xmlns:a16="http://schemas.microsoft.com/office/drawing/2014/main" id="{ED4EC85C-C846-4F2B-B66F-9E122F6386E8}"/>
                </a:ext>
              </a:extLst>
            </p:cNvPr>
            <p:cNvGrpSpPr/>
            <p:nvPr/>
          </p:nvGrpSpPr>
          <p:grpSpPr>
            <a:xfrm>
              <a:off x="333375" y="0"/>
              <a:ext cx="457200" cy="1600200"/>
              <a:chOff x="-285750" y="0"/>
              <a:chExt cx="1143000" cy="824230"/>
            </a:xfrm>
          </p:grpSpPr>
          <p:sp>
            <p:nvSpPr>
              <p:cNvPr id="19" name="Arrondir un rectangle avec un coin du même côté 433">
                <a:extLst>
                  <a:ext uri="{FF2B5EF4-FFF2-40B4-BE49-F238E27FC236}">
                    <a16:creationId xmlns="" xmlns:a16="http://schemas.microsoft.com/office/drawing/2014/main" id="{18351575-429F-4010-8491-0D4193BF6BAB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05470FDD-834F-4735-80AC-99698B8C4AA8}"/>
                  </a:ext>
                </a:extLst>
              </p:cNvPr>
              <p:cNvSpPr/>
              <p:nvPr/>
            </p:nvSpPr>
            <p:spPr>
              <a:xfrm flipV="1">
                <a:off x="-285750" y="0"/>
                <a:ext cx="1143000" cy="5887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31" name="Grouper 38">
            <a:extLst>
              <a:ext uri="{FF2B5EF4-FFF2-40B4-BE49-F238E27FC236}">
                <a16:creationId xmlns="" xmlns:a16="http://schemas.microsoft.com/office/drawing/2014/main" id="{AF779027-2792-46CC-AD83-2B66E9F5CFFF}"/>
              </a:ext>
            </a:extLst>
          </p:cNvPr>
          <p:cNvGrpSpPr/>
          <p:nvPr/>
        </p:nvGrpSpPr>
        <p:grpSpPr>
          <a:xfrm>
            <a:off x="7640204" y="3469973"/>
            <a:ext cx="457200" cy="1680027"/>
            <a:chOff x="-285750" y="0"/>
            <a:chExt cx="1143000" cy="824230"/>
          </a:xfrm>
        </p:grpSpPr>
        <p:grpSp>
          <p:nvGrpSpPr>
            <p:cNvPr id="32" name="Grouper 40">
              <a:extLst>
                <a:ext uri="{FF2B5EF4-FFF2-40B4-BE49-F238E27FC236}">
                  <a16:creationId xmlns="" xmlns:a16="http://schemas.microsoft.com/office/drawing/2014/main" id="{7C3CF536-2A2C-49B2-9B4D-213BEC8A81C9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34" name="Arrondir un rectangle avec un coin du même côté 42">
                <a:extLst>
                  <a:ext uri="{FF2B5EF4-FFF2-40B4-BE49-F238E27FC236}">
                    <a16:creationId xmlns="" xmlns:a16="http://schemas.microsoft.com/office/drawing/2014/main" id="{3DB88813-6004-4992-BE7A-39ED78D24F8A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5" name="Arrondir un rectangle avec un coin du même côté 43">
                <a:extLst>
                  <a:ext uri="{FF2B5EF4-FFF2-40B4-BE49-F238E27FC236}">
                    <a16:creationId xmlns="" xmlns:a16="http://schemas.microsoft.com/office/drawing/2014/main" id="{60BA4B6A-19A0-49CB-9679-A5C10919A370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dirty="0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4B3D0C7B-39C0-4869-B73C-3FF11AFE7803}"/>
                </a:ext>
              </a:extLst>
            </p:cNvPr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36" name="Grouper 38">
            <a:extLst>
              <a:ext uri="{FF2B5EF4-FFF2-40B4-BE49-F238E27FC236}">
                <a16:creationId xmlns="" xmlns:a16="http://schemas.microsoft.com/office/drawing/2014/main" id="{2D1D9DCD-EBCF-4D25-AE67-C083EF6F9E6F}"/>
              </a:ext>
            </a:extLst>
          </p:cNvPr>
          <p:cNvGrpSpPr/>
          <p:nvPr/>
        </p:nvGrpSpPr>
        <p:grpSpPr>
          <a:xfrm>
            <a:off x="3235644" y="3482338"/>
            <a:ext cx="457200" cy="1630843"/>
            <a:chOff x="-285750" y="0"/>
            <a:chExt cx="1143000" cy="824230"/>
          </a:xfrm>
        </p:grpSpPr>
        <p:grpSp>
          <p:nvGrpSpPr>
            <p:cNvPr id="37" name="Grouper 40">
              <a:extLst>
                <a:ext uri="{FF2B5EF4-FFF2-40B4-BE49-F238E27FC236}">
                  <a16:creationId xmlns="" xmlns:a16="http://schemas.microsoft.com/office/drawing/2014/main" id="{47510560-22EE-4EB7-8E1C-2D19BAA12B1D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39" name="Arrondir un rectangle avec un coin du même côté 42">
                <a:extLst>
                  <a:ext uri="{FF2B5EF4-FFF2-40B4-BE49-F238E27FC236}">
                    <a16:creationId xmlns="" xmlns:a16="http://schemas.microsoft.com/office/drawing/2014/main" id="{F8715BA5-786B-4CF1-9B96-F7FE102FE6D8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0" name="Arrondir un rectangle avec un coin du même côté 43">
                <a:extLst>
                  <a:ext uri="{FF2B5EF4-FFF2-40B4-BE49-F238E27FC236}">
                    <a16:creationId xmlns="" xmlns:a16="http://schemas.microsoft.com/office/drawing/2014/main" id="{A62E6F92-7F47-4006-AABE-D6E1B00B50E8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5EE557A2-F024-4A08-A9E0-3A4DB574A36A}"/>
                </a:ext>
              </a:extLst>
            </p:cNvPr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1" name="Grouper 482">
            <a:extLst>
              <a:ext uri="{FF2B5EF4-FFF2-40B4-BE49-F238E27FC236}">
                <a16:creationId xmlns="" xmlns:a16="http://schemas.microsoft.com/office/drawing/2014/main" id="{3F250114-C2DC-475A-BA91-9199A68834F6}"/>
              </a:ext>
            </a:extLst>
          </p:cNvPr>
          <p:cNvGrpSpPr/>
          <p:nvPr/>
        </p:nvGrpSpPr>
        <p:grpSpPr>
          <a:xfrm>
            <a:off x="6683029" y="3547241"/>
            <a:ext cx="2371551" cy="2242482"/>
            <a:chOff x="0" y="0"/>
            <a:chExt cx="571500" cy="824230"/>
          </a:xfrm>
        </p:grpSpPr>
        <p:grpSp>
          <p:nvGrpSpPr>
            <p:cNvPr id="42" name="Grouper 483">
              <a:extLst>
                <a:ext uri="{FF2B5EF4-FFF2-40B4-BE49-F238E27FC236}">
                  <a16:creationId xmlns="" xmlns:a16="http://schemas.microsoft.com/office/drawing/2014/main" id="{5E493FEC-60EE-4FBE-A146-FABBD3736006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44" name="Arrondir un rectangle avec un coin du même côté 484">
                <a:extLst>
                  <a:ext uri="{FF2B5EF4-FFF2-40B4-BE49-F238E27FC236}">
                    <a16:creationId xmlns="" xmlns:a16="http://schemas.microsoft.com/office/drawing/2014/main" id="{6CD76DFB-A0C9-4641-AD6F-928AAB24D5F7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5" name="Arrondir un rectangle avec un coin du même côté 485">
                <a:extLst>
                  <a:ext uri="{FF2B5EF4-FFF2-40B4-BE49-F238E27FC236}">
                    <a16:creationId xmlns="" xmlns:a16="http://schemas.microsoft.com/office/drawing/2014/main" id="{36219EE8-9BDD-488D-8E82-87A775F21C48}"/>
                  </a:ext>
                </a:extLst>
              </p:cNvPr>
              <p:cNvSpPr/>
              <p:nvPr/>
            </p:nvSpPr>
            <p:spPr>
              <a:xfrm rot="10800000">
                <a:off x="0" y="206375"/>
                <a:ext cx="571500" cy="59372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CA91B061-856D-4392-9ACC-4F113B8F53C7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cxnSp>
        <p:nvCxnSpPr>
          <p:cNvPr id="51" name="Connecteur droit avec flèche 50">
            <a:extLst>
              <a:ext uri="{FF2B5EF4-FFF2-40B4-BE49-F238E27FC236}">
                <a16:creationId xmlns="" xmlns:a16="http://schemas.microsoft.com/office/drawing/2014/main" id="{B7484D52-3CB1-4243-B5A7-70B18399870B}"/>
              </a:ext>
            </a:extLst>
          </p:cNvPr>
          <p:cNvCxnSpPr>
            <a:cxnSpLocks/>
          </p:cNvCxnSpPr>
          <p:nvPr/>
        </p:nvCxnSpPr>
        <p:spPr>
          <a:xfrm>
            <a:off x="3452884" y="2909231"/>
            <a:ext cx="0" cy="80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="" xmlns:a16="http://schemas.microsoft.com/office/drawing/2014/main" id="{7A579936-9D1B-4A53-82AF-310B613F352A}"/>
              </a:ext>
            </a:extLst>
          </p:cNvPr>
          <p:cNvCxnSpPr>
            <a:cxnSpLocks/>
          </p:cNvCxnSpPr>
          <p:nvPr/>
        </p:nvCxnSpPr>
        <p:spPr>
          <a:xfrm>
            <a:off x="4458115" y="2909231"/>
            <a:ext cx="0" cy="80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="" xmlns:a16="http://schemas.microsoft.com/office/drawing/2014/main" id="{EB98D90F-57D1-430F-BEC9-EE2789B36D5C}"/>
              </a:ext>
            </a:extLst>
          </p:cNvPr>
          <p:cNvCxnSpPr>
            <a:cxnSpLocks/>
          </p:cNvCxnSpPr>
          <p:nvPr/>
        </p:nvCxnSpPr>
        <p:spPr>
          <a:xfrm>
            <a:off x="7879307" y="3082041"/>
            <a:ext cx="0" cy="80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8A06094F-921E-4950-B8B9-6652EB919DC0}"/>
              </a:ext>
            </a:extLst>
          </p:cNvPr>
          <p:cNvSpPr txBox="1"/>
          <p:nvPr/>
        </p:nvSpPr>
        <p:spPr>
          <a:xfrm>
            <a:off x="2307599" y="2058585"/>
            <a:ext cx="1856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Amidon + Amylase + Acide chloridrique 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="" xmlns:a16="http://schemas.microsoft.com/office/drawing/2014/main" id="{11AB419C-027E-4701-A6E5-35EB5BB9B77D}"/>
              </a:ext>
            </a:extLst>
          </p:cNvPr>
          <p:cNvSpPr txBox="1"/>
          <p:nvPr/>
        </p:nvSpPr>
        <p:spPr>
          <a:xfrm>
            <a:off x="3653068" y="2177393"/>
            <a:ext cx="185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Amidon + Amylase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="" xmlns:a16="http://schemas.microsoft.com/office/drawing/2014/main" id="{85AEB01F-F7A4-4264-8A53-D13CB4B106BE}"/>
              </a:ext>
            </a:extLst>
          </p:cNvPr>
          <p:cNvSpPr txBox="1"/>
          <p:nvPr/>
        </p:nvSpPr>
        <p:spPr>
          <a:xfrm>
            <a:off x="3586492" y="5310630"/>
            <a:ext cx="7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37 °C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="" xmlns:a16="http://schemas.microsoft.com/office/drawing/2014/main" id="{784B3EDD-139E-4B25-A425-FF5A4409BF3B}"/>
              </a:ext>
            </a:extLst>
          </p:cNvPr>
          <p:cNvSpPr txBox="1"/>
          <p:nvPr/>
        </p:nvSpPr>
        <p:spPr>
          <a:xfrm>
            <a:off x="7604086" y="5334058"/>
            <a:ext cx="7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80 °C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="" xmlns:a16="http://schemas.microsoft.com/office/drawing/2014/main" id="{1F28E647-9E59-43EF-B129-2D92309D487D}"/>
              </a:ext>
            </a:extLst>
          </p:cNvPr>
          <p:cNvSpPr txBox="1"/>
          <p:nvPr/>
        </p:nvSpPr>
        <p:spPr>
          <a:xfrm>
            <a:off x="7250679" y="2334284"/>
            <a:ext cx="123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Amidon + Amylase</a:t>
            </a:r>
          </a:p>
        </p:txBody>
      </p:sp>
      <p:sp>
        <p:nvSpPr>
          <p:cNvPr id="46" name="Titre 1"/>
          <p:cNvSpPr txBox="1">
            <a:spLocks/>
          </p:cNvSpPr>
          <p:nvPr/>
        </p:nvSpPr>
        <p:spPr>
          <a:xfrm>
            <a:off x="1132623" y="278222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u="sng" kern="1200" spc="-5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u="none" dirty="0">
                <a:solidFill>
                  <a:schemeClr val="accent2"/>
                </a:solidFill>
              </a:rPr>
              <a:t>II. </a:t>
            </a:r>
            <a:r>
              <a:rPr lang="fr-FR" sz="4000" b="1" u="none" dirty="0" smtClean="0">
                <a:solidFill>
                  <a:schemeClr val="accent2"/>
                </a:solidFill>
              </a:rPr>
              <a:t>Stéréo-isomères </a:t>
            </a:r>
            <a:r>
              <a:rPr lang="fr-FR" sz="4000" b="1" u="none" dirty="0">
                <a:solidFill>
                  <a:schemeClr val="accent2"/>
                </a:solidFill>
              </a:rPr>
              <a:t>de conformation, les enzymes</a:t>
            </a:r>
            <a:br>
              <a:rPr lang="fr-FR" sz="4000" b="1" u="none" dirty="0">
                <a:solidFill>
                  <a:schemeClr val="accent2"/>
                </a:solidFill>
              </a:rPr>
            </a:br>
            <a:r>
              <a:rPr lang="fr-FR" u="none" dirty="0" smtClean="0"/>
              <a:t>	</a:t>
            </a:r>
            <a:r>
              <a:rPr lang="fr-FR" sz="3200" b="1" u="none" dirty="0" smtClean="0">
                <a:solidFill>
                  <a:srgbClr val="00B050"/>
                </a:solidFill>
              </a:rPr>
              <a:t>2. Conformations en biologie</a:t>
            </a:r>
            <a:endParaRPr lang="fr-FR" sz="3200" b="1" u="non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8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CCD4F450-EED2-401A-87A0-A4CC3881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>
                <a:solidFill>
                  <a:schemeClr val="bg1"/>
                </a:solidFill>
              </a:rPr>
              <a:pPr/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098" name="Picture 2" descr="De prion composÃ© de protÃ©ine sous une forme misfolded. Les prions sont responsables de la maladie de la vache folle transmissible. Toutes les maladies connues de prion sont actuel intraitables et fatales. CrÃ©dit d'image : Designua/Shutterstock">
            <a:extLst>
              <a:ext uri="{FF2B5EF4-FFF2-40B4-BE49-F238E27FC236}">
                <a16:creationId xmlns="" xmlns:a16="http://schemas.microsoft.com/office/drawing/2014/main" id="{155E8E51-9BC2-487C-A2AB-1A688359C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6"/>
          <a:stretch/>
        </p:blipFill>
        <p:spPr bwMode="auto">
          <a:xfrm>
            <a:off x="2890837" y="1868440"/>
            <a:ext cx="6410325" cy="367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E8B8B16C-0DAC-45BD-B97F-659FE95CD448}"/>
              </a:ext>
            </a:extLst>
          </p:cNvPr>
          <p:cNvSpPr txBox="1"/>
          <p:nvPr/>
        </p:nvSpPr>
        <p:spPr>
          <a:xfrm>
            <a:off x="2951879" y="571914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Protéine normale : repliée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CF4DD08E-7CC1-4CF7-8BC6-90B20CA2708E}"/>
              </a:ext>
            </a:extLst>
          </p:cNvPr>
          <p:cNvSpPr txBox="1"/>
          <p:nvPr/>
        </p:nvSpPr>
        <p:spPr>
          <a:xfrm>
            <a:off x="6355255" y="5719146"/>
            <a:ext cx="310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Protéine anormale : allongée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132623" y="278222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u="sng" kern="1200" spc="-5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u="none" dirty="0">
                <a:solidFill>
                  <a:schemeClr val="accent2"/>
                </a:solidFill>
              </a:rPr>
              <a:t>II. </a:t>
            </a:r>
            <a:r>
              <a:rPr lang="fr-FR" sz="4000" b="1" u="none" dirty="0" smtClean="0">
                <a:solidFill>
                  <a:schemeClr val="accent2"/>
                </a:solidFill>
              </a:rPr>
              <a:t>Stéréo-isomères </a:t>
            </a:r>
            <a:r>
              <a:rPr lang="fr-FR" sz="4000" b="1" u="none" dirty="0">
                <a:solidFill>
                  <a:schemeClr val="accent2"/>
                </a:solidFill>
              </a:rPr>
              <a:t>de conformation, les enzymes</a:t>
            </a:r>
            <a:br>
              <a:rPr lang="fr-FR" sz="4000" b="1" u="none" dirty="0">
                <a:solidFill>
                  <a:schemeClr val="accent2"/>
                </a:solidFill>
              </a:rPr>
            </a:br>
            <a:r>
              <a:rPr lang="fr-FR" u="none" dirty="0" smtClean="0"/>
              <a:t>	</a:t>
            </a:r>
            <a:r>
              <a:rPr lang="fr-FR" sz="3200" b="1" u="none" dirty="0" smtClean="0">
                <a:solidFill>
                  <a:srgbClr val="00B050"/>
                </a:solidFill>
              </a:rPr>
              <a:t>2. Conformations en biologie</a:t>
            </a:r>
            <a:endParaRPr lang="fr-FR" sz="3200" b="1" u="none" dirty="0">
              <a:solidFill>
                <a:srgbClr val="00B050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6464647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Physique chimie </a:t>
            </a:r>
            <a:r>
              <a:rPr lang="fr-FR" dirty="0" smtClean="0">
                <a:solidFill>
                  <a:schemeClr val="bg1"/>
                </a:solidFill>
              </a:rPr>
              <a:t>TS, </a:t>
            </a:r>
            <a:r>
              <a:rPr lang="fr-FR" dirty="0" err="1">
                <a:solidFill>
                  <a:schemeClr val="bg1"/>
                </a:solidFill>
              </a:rPr>
              <a:t>Micromégas</a:t>
            </a:r>
            <a:r>
              <a:rPr lang="fr-FR" dirty="0">
                <a:solidFill>
                  <a:schemeClr val="bg1"/>
                </a:solidFill>
              </a:rPr>
              <a:t>, Edition Hatier 2012</a:t>
            </a:r>
          </a:p>
        </p:txBody>
      </p:sp>
    </p:spTree>
    <p:extLst>
      <p:ext uri="{BB962C8B-B14F-4D97-AF65-F5344CB8AC3E}">
        <p14:creationId xmlns:p14="http://schemas.microsoft.com/office/powerpoint/2010/main" val="50916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89E32FC-20CD-4776-BA57-6BB2EDD5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89" y="412870"/>
            <a:ext cx="10515600" cy="1325563"/>
          </a:xfrm>
        </p:spPr>
        <p:txBody>
          <a:bodyPr>
            <a:normAutofit/>
          </a:bodyPr>
          <a:lstStyle/>
          <a:p>
            <a:r>
              <a:rPr lang="fr-FR" sz="4400" b="1" u="none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CCD4F450-EED2-401A-87A0-A4CC3881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>
                <a:solidFill>
                  <a:schemeClr val="bg1"/>
                </a:solidFill>
              </a:rPr>
              <a:pPr/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5189" y="2790062"/>
            <a:ext cx="2142699" cy="8309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/>
              <a:t>A et B </a:t>
            </a:r>
            <a:r>
              <a:rPr lang="fr-FR" sz="1600" dirty="0"/>
              <a:t>c</a:t>
            </a:r>
            <a:r>
              <a:rPr lang="fr-FR" sz="1600" dirty="0" smtClean="0"/>
              <a:t>orrespondent-ils à une même formule développée plane ?</a:t>
            </a:r>
            <a:endParaRPr lang="fr-FR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1781034" y="1874913"/>
            <a:ext cx="1564161" cy="8309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 et B sont des </a:t>
            </a:r>
            <a:r>
              <a:rPr lang="fr-FR" sz="1600" b="1" dirty="0" smtClean="0"/>
              <a:t>isomères de constitution</a:t>
            </a:r>
            <a:endParaRPr lang="fr-FR" sz="16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781034" y="3705211"/>
            <a:ext cx="1564161" cy="5847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 et B sont des </a:t>
            </a:r>
            <a:r>
              <a:rPr lang="fr-FR" sz="1600" b="1" dirty="0" smtClean="0"/>
              <a:t>stéréo-isomères</a:t>
            </a:r>
            <a:endParaRPr lang="fr-FR" sz="16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016759" y="2121134"/>
            <a:ext cx="559557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Non</a:t>
            </a:r>
            <a:endParaRPr lang="fr-FR" sz="1600" dirty="0"/>
          </a:p>
        </p:txBody>
      </p:sp>
      <p:cxnSp>
        <p:nvCxnSpPr>
          <p:cNvPr id="10" name="Connecteur droit avec flèche 9"/>
          <p:cNvCxnSpPr>
            <a:stCxn id="8" idx="3"/>
            <a:endCxn id="5" idx="1"/>
          </p:cNvCxnSpPr>
          <p:nvPr/>
        </p:nvCxnSpPr>
        <p:spPr>
          <a:xfrm>
            <a:off x="1576316" y="2290411"/>
            <a:ext cx="20471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3" idx="0"/>
            <a:endCxn id="8" idx="2"/>
          </p:cNvCxnSpPr>
          <p:nvPr/>
        </p:nvCxnSpPr>
        <p:spPr>
          <a:xfrm flipH="1" flipV="1">
            <a:off x="1296538" y="2459688"/>
            <a:ext cx="1" cy="330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17" idx="0"/>
            <a:endCxn id="3" idx="2"/>
          </p:cNvCxnSpPr>
          <p:nvPr/>
        </p:nvCxnSpPr>
        <p:spPr>
          <a:xfrm flipV="1">
            <a:off x="1296537" y="3621059"/>
            <a:ext cx="2" cy="220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576316" y="4011172"/>
            <a:ext cx="20471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016758" y="3841895"/>
            <a:ext cx="559557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Oui</a:t>
            </a:r>
            <a:endParaRPr lang="fr-FR" sz="1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756261" y="3576411"/>
            <a:ext cx="2270364" cy="8309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/>
              <a:t>Peut-on passer de A à B par des rotations autour de liaisons simples</a:t>
            </a:r>
            <a:endParaRPr lang="fr-FR" sz="1600" dirty="0"/>
          </a:p>
        </p:txBody>
      </p:sp>
      <p:sp>
        <p:nvSpPr>
          <p:cNvPr id="22" name="ZoneTexte 21"/>
          <p:cNvSpPr txBox="1"/>
          <p:nvPr/>
        </p:nvSpPr>
        <p:spPr>
          <a:xfrm>
            <a:off x="4611663" y="2907483"/>
            <a:ext cx="559557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Non</a:t>
            </a:r>
            <a:endParaRPr lang="fr-FR" sz="1600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5176763" y="3076759"/>
            <a:ext cx="20471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 flipV="1">
            <a:off x="4891442" y="3246037"/>
            <a:ext cx="1" cy="330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27" idx="0"/>
          </p:cNvCxnSpPr>
          <p:nvPr/>
        </p:nvCxnSpPr>
        <p:spPr>
          <a:xfrm flipV="1">
            <a:off x="4891441" y="4407408"/>
            <a:ext cx="2" cy="453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5171219" y="5030167"/>
            <a:ext cx="20471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611662" y="4860890"/>
            <a:ext cx="559557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Oui</a:t>
            </a:r>
            <a:endParaRPr lang="fr-FR" sz="1600" dirty="0"/>
          </a:p>
        </p:txBody>
      </p:sp>
      <p:cxnSp>
        <p:nvCxnSpPr>
          <p:cNvPr id="28" name="Connecteur droit avec flèche 27"/>
          <p:cNvCxnSpPr>
            <a:stCxn id="7" idx="3"/>
            <a:endCxn id="21" idx="1"/>
          </p:cNvCxnSpPr>
          <p:nvPr/>
        </p:nvCxnSpPr>
        <p:spPr>
          <a:xfrm flipV="1">
            <a:off x="3345195" y="3991910"/>
            <a:ext cx="411066" cy="56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387024" y="2660775"/>
            <a:ext cx="1774782" cy="8309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 et B sont des </a:t>
            </a:r>
            <a:r>
              <a:rPr lang="fr-FR" sz="1600" b="1" dirty="0" err="1" smtClean="0"/>
              <a:t>stéréoisomères</a:t>
            </a:r>
            <a:r>
              <a:rPr lang="fr-FR" sz="1600" b="1" dirty="0" smtClean="0"/>
              <a:t> de conformation</a:t>
            </a:r>
            <a:endParaRPr lang="fr-FR" sz="16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5387024" y="4491558"/>
            <a:ext cx="2641274" cy="107721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 et B sont stéréo-isomères de configuration. Pour passer d’une molécule à l ’autre il faut casser une liaison</a:t>
            </a:r>
            <a:endParaRPr lang="fr-FR" sz="16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8500989" y="4614668"/>
            <a:ext cx="2007787" cy="8309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/>
              <a:t>A et B sont-ils images l’un de l’autre dans un miroir plan ?</a:t>
            </a:r>
            <a:endParaRPr lang="fr-FR" sz="1600" dirty="0"/>
          </a:p>
        </p:txBody>
      </p:sp>
      <p:sp>
        <p:nvSpPr>
          <p:cNvPr id="37" name="ZoneTexte 36"/>
          <p:cNvSpPr txBox="1"/>
          <p:nvPr/>
        </p:nvSpPr>
        <p:spPr>
          <a:xfrm>
            <a:off x="9225103" y="4041138"/>
            <a:ext cx="559557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Non</a:t>
            </a:r>
            <a:endParaRPr lang="fr-FR" sz="1600" dirty="0"/>
          </a:p>
        </p:txBody>
      </p:sp>
      <p:cxnSp>
        <p:nvCxnSpPr>
          <p:cNvPr id="38" name="Connecteur droit avec flèche 37"/>
          <p:cNvCxnSpPr>
            <a:stCxn id="37" idx="3"/>
            <a:endCxn id="45" idx="1"/>
          </p:cNvCxnSpPr>
          <p:nvPr/>
        </p:nvCxnSpPr>
        <p:spPr>
          <a:xfrm>
            <a:off x="9784660" y="4210415"/>
            <a:ext cx="411066" cy="4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36" idx="0"/>
            <a:endCxn id="37" idx="2"/>
          </p:cNvCxnSpPr>
          <p:nvPr/>
        </p:nvCxnSpPr>
        <p:spPr>
          <a:xfrm flipH="1" flipV="1">
            <a:off x="9504882" y="4379692"/>
            <a:ext cx="1" cy="23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42" idx="0"/>
            <a:endCxn id="36" idx="2"/>
          </p:cNvCxnSpPr>
          <p:nvPr/>
        </p:nvCxnSpPr>
        <p:spPr>
          <a:xfrm flipV="1">
            <a:off x="9504882" y="5445665"/>
            <a:ext cx="1" cy="239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42" idx="3"/>
            <a:endCxn id="46" idx="1"/>
          </p:cNvCxnSpPr>
          <p:nvPr/>
        </p:nvCxnSpPr>
        <p:spPr>
          <a:xfrm>
            <a:off x="9784660" y="5854094"/>
            <a:ext cx="411066" cy="41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9225103" y="5684817"/>
            <a:ext cx="559557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Oui</a:t>
            </a:r>
            <a:endParaRPr lang="fr-FR" sz="1600" dirty="0"/>
          </a:p>
        </p:txBody>
      </p:sp>
      <p:cxnSp>
        <p:nvCxnSpPr>
          <p:cNvPr id="43" name="Connecteur droit avec flèche 42"/>
          <p:cNvCxnSpPr>
            <a:endCxn id="36" idx="1"/>
          </p:cNvCxnSpPr>
          <p:nvPr/>
        </p:nvCxnSpPr>
        <p:spPr>
          <a:xfrm flipV="1">
            <a:off x="8040663" y="5030167"/>
            <a:ext cx="460326" cy="5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0195726" y="3922665"/>
            <a:ext cx="1774782" cy="5847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 et B sont des </a:t>
            </a:r>
            <a:r>
              <a:rPr lang="fr-FR" sz="1600" b="1" dirty="0" smtClean="0"/>
              <a:t>énantiomères</a:t>
            </a:r>
            <a:endParaRPr lang="fr-FR" sz="16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10195726" y="5565827"/>
            <a:ext cx="1774782" cy="5847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 et B sont des </a:t>
            </a:r>
            <a:r>
              <a:rPr lang="fr-FR" sz="1600" b="1" dirty="0" err="1" smtClean="0"/>
              <a:t>diastéréoisomères</a:t>
            </a:r>
            <a:endParaRPr lang="fr-FR" sz="1600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6274415" y="1892321"/>
            <a:ext cx="480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 et B sont deux édifice isomères l’un de l’autre.</a:t>
            </a:r>
            <a:endParaRPr lang="fr-FR" b="1" dirty="0"/>
          </a:p>
        </p:txBody>
      </p:sp>
      <p:sp>
        <p:nvSpPr>
          <p:cNvPr id="61" name="Espace réservé du contenu 4"/>
          <p:cNvSpPr txBox="1">
            <a:spLocks/>
          </p:cNvSpPr>
          <p:nvPr/>
        </p:nvSpPr>
        <p:spPr>
          <a:xfrm>
            <a:off x="0" y="6464647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Récapitulatif : comment déterminer la relation d’isomérie entre deux composés A et B ?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0774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1220</TotalTime>
  <Words>272</Words>
  <Application>Microsoft Office PowerPoint</Application>
  <PresentationFormat>Grand écran</PresentationFormat>
  <Paragraphs>54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LC13 – Stéréochimie et molécules du vivant</vt:lpstr>
      <vt:lpstr>Introduction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38</cp:revision>
  <dcterms:created xsi:type="dcterms:W3CDTF">2019-02-02T09:11:16Z</dcterms:created>
  <dcterms:modified xsi:type="dcterms:W3CDTF">2019-06-03T19:24:58Z</dcterms:modified>
</cp:coreProperties>
</file>