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70" r:id="rId4"/>
    <p:sldId id="271" r:id="rId5"/>
    <p:sldId id="272" r:id="rId6"/>
    <p:sldId id="279" r:id="rId7"/>
    <p:sldId id="273" r:id="rId8"/>
    <p:sldId id="274" r:id="rId9"/>
    <p:sldId id="278" r:id="rId10"/>
    <p:sldId id="275" r:id="rId11"/>
    <p:sldId id="276" r:id="rId12"/>
    <p:sldId id="280" r:id="rId13"/>
    <p:sldId id="27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smtClean="0"/>
              <a:t>LC15 – Liaisons chimiques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xmlns="" id="{BA9D4A03-A2B0-49CD-BB17-A681313AF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487118"/>
                  </p:ext>
                </p:extLst>
              </p:nvPr>
            </p:nvGraphicFramePr>
            <p:xfrm>
              <a:off x="976656" y="1849293"/>
              <a:ext cx="10179024" cy="436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56">
                      <a:extLst>
                        <a:ext uri="{9D8B030D-6E8A-4147-A177-3AD203B41FA5}">
                          <a16:colId xmlns:a16="http://schemas.microsoft.com/office/drawing/2014/main" xmlns="" val="2364848828"/>
                        </a:ext>
                      </a:extLst>
                    </a:gridCol>
                    <a:gridCol w="2544756">
                      <a:extLst>
                        <a:ext uri="{9D8B030D-6E8A-4147-A177-3AD203B41FA5}">
                          <a16:colId xmlns:a16="http://schemas.microsoft.com/office/drawing/2014/main" xmlns="" val="3334876929"/>
                        </a:ext>
                      </a:extLst>
                    </a:gridCol>
                    <a:gridCol w="2261249">
                      <a:extLst>
                        <a:ext uri="{9D8B030D-6E8A-4147-A177-3AD203B41FA5}">
                          <a16:colId xmlns:a16="http://schemas.microsoft.com/office/drawing/2014/main" xmlns="" val="521813260"/>
                        </a:ext>
                      </a:extLst>
                    </a:gridCol>
                    <a:gridCol w="2828263">
                      <a:extLst>
                        <a:ext uri="{9D8B030D-6E8A-4147-A177-3AD203B41FA5}">
                          <a16:colId xmlns:a16="http://schemas.microsoft.com/office/drawing/2014/main" xmlns="" val="842569165"/>
                        </a:ext>
                      </a:extLst>
                    </a:gridCol>
                  </a:tblGrid>
                  <a:tr h="7273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Énergie typique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86207172"/>
                      </a:ext>
                    </a:extLst>
                  </a:tr>
                  <a:tr h="605785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300 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62242848"/>
                      </a:ext>
                    </a:extLst>
                  </a:tr>
                  <a:tr h="60578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20982344"/>
                      </a:ext>
                    </a:extLst>
                  </a:tr>
                  <a:tr h="60578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900 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15935182"/>
                      </a:ext>
                    </a:extLst>
                  </a:tr>
                  <a:tr h="60578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NaCl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700−1000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37090803"/>
                      </a:ext>
                    </a:extLst>
                  </a:tr>
                  <a:tr h="60578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i="0" dirty="0"/>
                            <a:t>glace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50 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</a:tr>
                  <a:tr h="60578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i="0" dirty="0"/>
                            <a:t>gecko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16654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A9D4A03-A2B0-49CD-BB17-A681313AF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487118"/>
                  </p:ext>
                </p:extLst>
              </p:nvPr>
            </p:nvGraphicFramePr>
            <p:xfrm>
              <a:off x="976656" y="1849293"/>
              <a:ext cx="10179024" cy="436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64848828"/>
                        </a:ext>
                      </a:extLst>
                    </a:gridCol>
                    <a:gridCol w="25447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34876929"/>
                        </a:ext>
                      </a:extLst>
                    </a:gridCol>
                    <a:gridCol w="226124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21813260"/>
                        </a:ext>
                      </a:extLst>
                    </a:gridCol>
                    <a:gridCol w="28282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2569165"/>
                        </a:ext>
                      </a:extLst>
                    </a:gridCol>
                  </a:tblGrid>
                  <a:tr h="7273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Énergie typique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86207172"/>
                      </a:ext>
                    </a:extLst>
                  </a:tr>
                  <a:tr h="605785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5337" t="-120000" r="-126415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0129" t="-120000" r="-1078" b="-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62242848"/>
                      </a:ext>
                    </a:extLst>
                  </a:tr>
                  <a:tr h="60578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5337" t="-222222" r="-126415" b="-413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0129" t="-222222" r="-1078" b="-413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20982344"/>
                      </a:ext>
                    </a:extLst>
                  </a:tr>
                  <a:tr h="60578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5337" t="-319000" r="-126415" b="-3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0129" t="-319000" r="-1078" b="-30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15935182"/>
                      </a:ext>
                    </a:extLst>
                  </a:tr>
                  <a:tr h="60578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5337" t="-423232" r="-126415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0129" t="-423232" r="-1078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37090803"/>
                      </a:ext>
                    </a:extLst>
                  </a:tr>
                  <a:tr h="60578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i="0" dirty="0"/>
                            <a:t>glace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0129" t="-518000" r="-1078" b="-110000"/>
                          </a:stretch>
                        </a:blipFill>
                      </a:tcPr>
                    </a:tc>
                  </a:tr>
                  <a:tr h="60578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i="0" dirty="0"/>
                            <a:t>gecko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0129" t="-624242" r="-107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166545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solidFill>
                  <a:schemeClr val="accent2"/>
                </a:solidFill>
              </a:rPr>
              <a:t>Conclusion</a:t>
            </a:r>
            <a:endParaRPr lang="fr-FR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7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600" dirty="0" smtClean="0"/>
              <a:t>Merci pour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12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1507" y="1849945"/>
            <a:ext cx="10972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err="1"/>
              <a:t>chemical</a:t>
            </a:r>
            <a:r>
              <a:rPr lang="fr-FR" sz="2400" i="1" u="sng" dirty="0"/>
              <a:t> bond </a:t>
            </a:r>
            <a:r>
              <a:rPr lang="fr-FR" sz="2400" i="1" dirty="0"/>
              <a:t>: </a:t>
            </a:r>
            <a:r>
              <a:rPr lang="fr-FR" sz="2400" i="1" dirty="0" err="1"/>
              <a:t>When</a:t>
            </a:r>
            <a:r>
              <a:rPr lang="fr-FR" sz="2400" i="1" dirty="0"/>
              <a:t> forces acting </a:t>
            </a:r>
            <a:r>
              <a:rPr lang="fr-FR" sz="2400" i="1" dirty="0" err="1"/>
              <a:t>between</a:t>
            </a:r>
            <a:r>
              <a:rPr lang="fr-FR" sz="2400" i="1" dirty="0"/>
              <a:t> </a:t>
            </a:r>
            <a:r>
              <a:rPr lang="fr-FR" sz="2400" i="1" dirty="0" err="1"/>
              <a:t>two</a:t>
            </a:r>
            <a:r>
              <a:rPr lang="fr-FR" sz="2400" i="1" dirty="0"/>
              <a:t> </a:t>
            </a:r>
            <a:r>
              <a:rPr lang="fr-FR" sz="2400" i="1" dirty="0" err="1"/>
              <a:t>atoms</a:t>
            </a:r>
            <a:r>
              <a:rPr lang="fr-FR" sz="2400" i="1" dirty="0"/>
              <a:t> or groups of </a:t>
            </a:r>
            <a:r>
              <a:rPr lang="fr-FR" sz="2400" i="1" dirty="0" err="1"/>
              <a:t>atoms</a:t>
            </a:r>
            <a:r>
              <a:rPr lang="fr-FR" sz="2400" i="1" dirty="0"/>
              <a:t> lead to the formation of a stable </a:t>
            </a:r>
            <a:r>
              <a:rPr lang="fr-FR" sz="2400" i="1" dirty="0" err="1"/>
              <a:t>independent</a:t>
            </a:r>
            <a:r>
              <a:rPr lang="fr-FR" sz="2400" i="1" dirty="0"/>
              <a:t> </a:t>
            </a:r>
            <a:r>
              <a:rPr lang="fr-FR" sz="2400" i="1" dirty="0" err="1"/>
              <a:t>molecular</a:t>
            </a:r>
            <a:r>
              <a:rPr lang="fr-FR" sz="2400" i="1" dirty="0"/>
              <a:t> </a:t>
            </a:r>
            <a:r>
              <a:rPr lang="fr-FR" sz="2400" i="1" dirty="0" err="1"/>
              <a:t>entity</a:t>
            </a:r>
            <a:r>
              <a:rPr lang="fr-FR" sz="2400" i="1" dirty="0"/>
              <a:t>, a </a:t>
            </a:r>
            <a:r>
              <a:rPr lang="fr-FR" sz="2400" i="1" dirty="0" err="1"/>
              <a:t>chemical</a:t>
            </a:r>
            <a:r>
              <a:rPr lang="fr-FR" sz="2400" i="1" dirty="0"/>
              <a:t> bond </a:t>
            </a:r>
            <a:r>
              <a:rPr lang="fr-FR" sz="2400" i="1" dirty="0" err="1"/>
              <a:t>is</a:t>
            </a:r>
            <a:r>
              <a:rPr lang="fr-FR" sz="2400" i="1" dirty="0"/>
              <a:t> </a:t>
            </a:r>
            <a:r>
              <a:rPr lang="fr-FR" sz="2400" i="1" dirty="0" err="1"/>
              <a:t>considered</a:t>
            </a:r>
            <a:r>
              <a:rPr lang="fr-FR" sz="2400" i="1" dirty="0"/>
              <a:t> to </a:t>
            </a:r>
            <a:r>
              <a:rPr lang="fr-FR" sz="2400" i="1" dirty="0" err="1"/>
              <a:t>exist</a:t>
            </a:r>
            <a:r>
              <a:rPr lang="fr-FR" sz="2400" i="1" dirty="0"/>
              <a:t> </a:t>
            </a:r>
            <a:r>
              <a:rPr lang="fr-FR" sz="2400" i="1" dirty="0" err="1"/>
              <a:t>between</a:t>
            </a:r>
            <a:r>
              <a:rPr lang="fr-FR" sz="2400" i="1" dirty="0"/>
              <a:t> </a:t>
            </a:r>
            <a:r>
              <a:rPr lang="fr-FR" sz="2400" i="1" dirty="0" err="1"/>
              <a:t>these</a:t>
            </a:r>
            <a:r>
              <a:rPr lang="fr-FR" sz="2400" i="1" dirty="0"/>
              <a:t> </a:t>
            </a:r>
            <a:r>
              <a:rPr lang="fr-FR" sz="2400" i="1" dirty="0" err="1"/>
              <a:t>atoms</a:t>
            </a:r>
            <a:r>
              <a:rPr lang="fr-FR" sz="2400" i="1" dirty="0"/>
              <a:t> or groups. The principal </a:t>
            </a:r>
            <a:r>
              <a:rPr lang="fr-FR" sz="2400" i="1" dirty="0" err="1"/>
              <a:t>characteristic</a:t>
            </a:r>
            <a:r>
              <a:rPr lang="fr-FR" sz="2400" i="1" dirty="0"/>
              <a:t> of a bond in a </a:t>
            </a:r>
            <a:r>
              <a:rPr lang="fr-FR" sz="2400" i="1" dirty="0" err="1"/>
              <a:t>molecule</a:t>
            </a:r>
            <a:r>
              <a:rPr lang="fr-FR" sz="2400" i="1" dirty="0"/>
              <a:t> </a:t>
            </a:r>
            <a:r>
              <a:rPr lang="fr-FR" sz="2400" i="1" dirty="0" err="1"/>
              <a:t>is</a:t>
            </a:r>
            <a:r>
              <a:rPr lang="fr-FR" sz="2400" i="1" dirty="0"/>
              <a:t> the existence of a </a:t>
            </a:r>
            <a:r>
              <a:rPr lang="fr-FR" sz="2400" i="1" dirty="0" err="1"/>
              <a:t>region</a:t>
            </a:r>
            <a:r>
              <a:rPr lang="fr-FR" sz="2400" i="1" dirty="0"/>
              <a:t> </a:t>
            </a:r>
            <a:r>
              <a:rPr lang="fr-FR" sz="2400" i="1" dirty="0" err="1"/>
              <a:t>between</a:t>
            </a:r>
            <a:r>
              <a:rPr lang="fr-FR" sz="2400" i="1" dirty="0"/>
              <a:t> the </a:t>
            </a:r>
            <a:r>
              <a:rPr lang="fr-FR" sz="2400" i="1" dirty="0" err="1"/>
              <a:t>nuclei</a:t>
            </a:r>
            <a:r>
              <a:rPr lang="fr-FR" sz="2400" i="1" dirty="0"/>
              <a:t> of constant </a:t>
            </a:r>
            <a:r>
              <a:rPr lang="fr-FR" sz="2400" i="1" dirty="0" err="1"/>
              <a:t>potential</a:t>
            </a:r>
            <a:r>
              <a:rPr lang="fr-FR" sz="2400" i="1" dirty="0"/>
              <a:t> contours </a:t>
            </a:r>
            <a:r>
              <a:rPr lang="fr-FR" sz="2400" i="1" dirty="0" err="1"/>
              <a:t>that</a:t>
            </a:r>
            <a:r>
              <a:rPr lang="fr-FR" sz="2400" i="1" dirty="0"/>
              <a:t> </a:t>
            </a:r>
            <a:r>
              <a:rPr lang="fr-FR" sz="2400" i="1" dirty="0" err="1"/>
              <a:t>allows</a:t>
            </a:r>
            <a:r>
              <a:rPr lang="fr-FR" sz="2400" i="1" dirty="0"/>
              <a:t> the </a:t>
            </a:r>
            <a:r>
              <a:rPr lang="fr-FR" sz="2400" i="1" dirty="0" err="1"/>
              <a:t>potential</a:t>
            </a:r>
            <a:r>
              <a:rPr lang="fr-FR" sz="2400" i="1" dirty="0"/>
              <a:t> </a:t>
            </a:r>
            <a:r>
              <a:rPr lang="fr-FR" sz="2400" i="1" dirty="0" err="1"/>
              <a:t>energy</a:t>
            </a:r>
            <a:r>
              <a:rPr lang="fr-FR" sz="2400" i="1" dirty="0"/>
              <a:t> to </a:t>
            </a:r>
            <a:r>
              <a:rPr lang="fr-FR" sz="2400" i="1" dirty="0" err="1"/>
              <a:t>improve</a:t>
            </a:r>
            <a:r>
              <a:rPr lang="fr-FR" sz="2400" i="1" dirty="0"/>
              <a:t> </a:t>
            </a:r>
            <a:r>
              <a:rPr lang="fr-FR" sz="2400" i="1" dirty="0" err="1"/>
              <a:t>substantially</a:t>
            </a:r>
            <a:r>
              <a:rPr lang="fr-FR" sz="2400" i="1" dirty="0"/>
              <a:t> by </a:t>
            </a:r>
            <a:r>
              <a:rPr lang="fr-FR" sz="2400" i="1" dirty="0" err="1"/>
              <a:t>atomic</a:t>
            </a:r>
            <a:r>
              <a:rPr lang="fr-FR" sz="2400" i="1" dirty="0"/>
              <a:t> contraction at the </a:t>
            </a:r>
            <a:r>
              <a:rPr lang="fr-FR" sz="2400" i="1" dirty="0" err="1"/>
              <a:t>expense</a:t>
            </a:r>
            <a:r>
              <a:rPr lang="fr-FR" sz="2400" i="1" dirty="0"/>
              <a:t> of </a:t>
            </a:r>
            <a:r>
              <a:rPr lang="fr-FR" sz="2400" i="1" dirty="0" err="1"/>
              <a:t>only</a:t>
            </a:r>
            <a:r>
              <a:rPr lang="fr-FR" sz="2400" i="1" dirty="0"/>
              <a:t> a </a:t>
            </a:r>
            <a:r>
              <a:rPr lang="fr-FR" sz="2400" i="1" dirty="0" err="1"/>
              <a:t>small</a:t>
            </a:r>
            <a:r>
              <a:rPr lang="fr-FR" sz="2400" i="1" dirty="0"/>
              <a:t> </a:t>
            </a:r>
            <a:r>
              <a:rPr lang="fr-FR" sz="2400" i="1" dirty="0" err="1"/>
              <a:t>increase</a:t>
            </a:r>
            <a:r>
              <a:rPr lang="fr-FR" sz="2400" i="1" dirty="0"/>
              <a:t> in </a:t>
            </a:r>
            <a:r>
              <a:rPr lang="fr-FR" sz="2400" i="1" dirty="0" err="1"/>
              <a:t>kinetic</a:t>
            </a:r>
            <a:r>
              <a:rPr lang="fr-FR" sz="2400" i="1" dirty="0"/>
              <a:t> </a:t>
            </a:r>
            <a:r>
              <a:rPr lang="fr-FR" sz="2400" i="1" dirty="0" err="1"/>
              <a:t>energy</a:t>
            </a:r>
            <a:r>
              <a:rPr lang="fr-FR" sz="2400" i="1" dirty="0"/>
              <a:t>. Not </a:t>
            </a:r>
            <a:r>
              <a:rPr lang="fr-FR" sz="2400" i="1" dirty="0" err="1"/>
              <a:t>only</a:t>
            </a:r>
            <a:r>
              <a:rPr lang="fr-FR" sz="2400" i="1" dirty="0"/>
              <a:t> </a:t>
            </a:r>
            <a:r>
              <a:rPr lang="fr-FR" sz="2400" i="1" dirty="0" err="1"/>
              <a:t>directed</a:t>
            </a:r>
            <a:r>
              <a:rPr lang="fr-FR" sz="2400" i="1" dirty="0"/>
              <a:t> covalent bonds </a:t>
            </a:r>
            <a:r>
              <a:rPr lang="fr-FR" sz="2400" i="1" dirty="0" err="1"/>
              <a:t>characteristic</a:t>
            </a:r>
            <a:r>
              <a:rPr lang="fr-FR" sz="2400" i="1" dirty="0"/>
              <a:t> of </a:t>
            </a:r>
            <a:r>
              <a:rPr lang="fr-FR" sz="2400" i="1" dirty="0" err="1"/>
              <a:t>organic</a:t>
            </a:r>
            <a:r>
              <a:rPr lang="fr-FR" sz="2400" i="1" dirty="0"/>
              <a:t> compounds, but </a:t>
            </a:r>
            <a:r>
              <a:rPr lang="fr-FR" sz="2400" i="1" dirty="0" err="1"/>
              <a:t>also</a:t>
            </a:r>
            <a:r>
              <a:rPr lang="fr-FR" sz="2400" i="1" dirty="0"/>
              <a:t> bonds </a:t>
            </a:r>
            <a:r>
              <a:rPr lang="fr-FR" sz="2400" i="1" dirty="0" err="1"/>
              <a:t>such</a:t>
            </a:r>
            <a:r>
              <a:rPr lang="fr-FR" sz="2400" i="1" dirty="0"/>
              <a:t> as </a:t>
            </a:r>
            <a:r>
              <a:rPr lang="fr-FR" sz="2400" i="1" dirty="0" err="1"/>
              <a:t>those</a:t>
            </a:r>
            <a:r>
              <a:rPr lang="fr-FR" sz="2400" i="1" dirty="0"/>
              <a:t> </a:t>
            </a:r>
            <a:r>
              <a:rPr lang="fr-FR" sz="2400" i="1" dirty="0" err="1"/>
              <a:t>existing</a:t>
            </a:r>
            <a:r>
              <a:rPr lang="fr-FR" sz="2400" i="1" dirty="0"/>
              <a:t> </a:t>
            </a:r>
            <a:r>
              <a:rPr lang="fr-FR" sz="2400" i="1" dirty="0" err="1"/>
              <a:t>between</a:t>
            </a:r>
            <a:r>
              <a:rPr lang="fr-FR" sz="2400" i="1" dirty="0"/>
              <a:t> sodium cations and </a:t>
            </a:r>
            <a:r>
              <a:rPr lang="fr-FR" sz="2400" i="1" dirty="0" err="1"/>
              <a:t>chloride</a:t>
            </a:r>
            <a:r>
              <a:rPr lang="fr-FR" sz="2400" i="1" dirty="0"/>
              <a:t> anions in a </a:t>
            </a:r>
            <a:r>
              <a:rPr lang="fr-FR" sz="2400" i="1" dirty="0" err="1"/>
              <a:t>crystal</a:t>
            </a:r>
            <a:r>
              <a:rPr lang="fr-FR" sz="2400" i="1" dirty="0"/>
              <a:t> of sodium </a:t>
            </a:r>
            <a:r>
              <a:rPr lang="fr-FR" sz="2400" i="1" dirty="0" err="1"/>
              <a:t>chloride</a:t>
            </a:r>
            <a:r>
              <a:rPr lang="fr-FR" sz="2400" i="1" dirty="0"/>
              <a:t> or the bonds binding aluminium to six </a:t>
            </a:r>
            <a:r>
              <a:rPr lang="fr-FR" sz="2400" i="1" dirty="0" err="1"/>
              <a:t>molecules</a:t>
            </a:r>
            <a:r>
              <a:rPr lang="fr-FR" sz="2400" i="1" dirty="0"/>
              <a:t> of water in </a:t>
            </a:r>
            <a:r>
              <a:rPr lang="fr-FR" sz="2400" i="1" dirty="0" err="1"/>
              <a:t>its</a:t>
            </a:r>
            <a:r>
              <a:rPr lang="fr-FR" sz="2400" i="1" dirty="0"/>
              <a:t> </a:t>
            </a:r>
            <a:r>
              <a:rPr lang="fr-FR" sz="2400" i="1" dirty="0" err="1"/>
              <a:t>environment</a:t>
            </a:r>
            <a:r>
              <a:rPr lang="fr-FR" sz="2400" i="1" dirty="0"/>
              <a:t>, and </a:t>
            </a:r>
            <a:r>
              <a:rPr lang="fr-FR" sz="2400" i="1" dirty="0" err="1"/>
              <a:t>even</a:t>
            </a:r>
            <a:r>
              <a:rPr lang="fr-FR" sz="2400" i="1" dirty="0"/>
              <a:t> </a:t>
            </a:r>
            <a:r>
              <a:rPr lang="fr-FR" sz="2400" i="1" dirty="0" err="1"/>
              <a:t>weak</a:t>
            </a:r>
            <a:r>
              <a:rPr lang="fr-FR" sz="2400" i="1" dirty="0"/>
              <a:t> bonds </a:t>
            </a:r>
            <a:r>
              <a:rPr lang="fr-FR" sz="2400" i="1" dirty="0" err="1"/>
              <a:t>that</a:t>
            </a:r>
            <a:r>
              <a:rPr lang="fr-FR" sz="2400" i="1" dirty="0"/>
              <a:t> </a:t>
            </a:r>
            <a:r>
              <a:rPr lang="fr-FR" sz="2400" i="1" dirty="0" err="1"/>
              <a:t>link</a:t>
            </a:r>
            <a:r>
              <a:rPr lang="fr-FR" sz="2400" i="1" dirty="0"/>
              <a:t> </a:t>
            </a:r>
            <a:r>
              <a:rPr lang="fr-FR" sz="2400" i="1" dirty="0" err="1"/>
              <a:t>two</a:t>
            </a:r>
            <a:r>
              <a:rPr lang="fr-FR" sz="2400" i="1" dirty="0"/>
              <a:t> </a:t>
            </a:r>
            <a:r>
              <a:rPr lang="fr-FR" sz="2400" i="1" dirty="0" err="1"/>
              <a:t>molecules</a:t>
            </a:r>
            <a:r>
              <a:rPr lang="fr-FR" sz="2400" i="1" dirty="0"/>
              <a:t> of O2 </a:t>
            </a:r>
            <a:r>
              <a:rPr lang="fr-FR" sz="2400" i="1" dirty="0" err="1"/>
              <a:t>into</a:t>
            </a:r>
            <a:r>
              <a:rPr lang="fr-FR" sz="2400" i="1" dirty="0"/>
              <a:t> O4, are to </a:t>
            </a:r>
            <a:r>
              <a:rPr lang="fr-FR" sz="2400" i="1" dirty="0" err="1"/>
              <a:t>be</a:t>
            </a:r>
            <a:r>
              <a:rPr lang="fr-FR" sz="2400" i="1" dirty="0"/>
              <a:t> </a:t>
            </a:r>
            <a:r>
              <a:rPr lang="fr-FR" sz="2400" i="1" dirty="0" err="1"/>
              <a:t>attributed</a:t>
            </a:r>
            <a:r>
              <a:rPr lang="fr-FR" sz="2400" i="1" dirty="0"/>
              <a:t> to </a:t>
            </a:r>
            <a:r>
              <a:rPr lang="fr-FR" sz="2400" i="1" dirty="0" err="1"/>
              <a:t>chemical</a:t>
            </a:r>
            <a:r>
              <a:rPr lang="fr-FR" sz="2400" i="1" dirty="0"/>
              <a:t> bonds</a:t>
            </a:r>
            <a:r>
              <a:rPr lang="fr-FR" i="1" dirty="0"/>
              <a:t>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Définition d’une liaison chimique d’après l’Union Internationale de Chimie pure et appliquée (IUPAC)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5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2163"/>
              </p:ext>
            </p:extLst>
          </p:nvPr>
        </p:nvGraphicFramePr>
        <p:xfrm>
          <a:off x="3202134" y="2189285"/>
          <a:ext cx="6728345" cy="381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355"/>
                <a:gridCol w="3254990"/>
              </a:tblGrid>
              <a:tr h="82909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Atome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Nombre</a:t>
                      </a:r>
                      <a:r>
                        <a:rPr lang="fr-FR" sz="2800" baseline="0" dirty="0" smtClean="0"/>
                        <a:t> de liaisons covalentes</a:t>
                      </a:r>
                      <a:endParaRPr lang="fr-FR" sz="2800" dirty="0"/>
                    </a:p>
                  </a:txBody>
                  <a:tcPr anchor="ctr"/>
                </a:tc>
              </a:tr>
              <a:tr h="7167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H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 anchor="ctr"/>
                </a:tc>
              </a:tr>
              <a:tr h="7167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O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</a:p>
                  </a:txBody>
                  <a:tcPr anchor="ctr"/>
                </a:tc>
              </a:tr>
              <a:tr h="7167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 anchor="ctr"/>
                </a:tc>
              </a:tr>
              <a:tr h="7167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C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Concentration d’un ion en solution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Liaisons covalentes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Nombre de liaison(s) covalente(s) engagée(s) par les atomes usuels.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96879"/>
              </p:ext>
            </p:extLst>
          </p:nvPr>
        </p:nvGraphicFramePr>
        <p:xfrm>
          <a:off x="541821" y="1852518"/>
          <a:ext cx="11108356" cy="435787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77089"/>
                <a:gridCol w="2777089"/>
                <a:gridCol w="2777089"/>
                <a:gridCol w="2777089"/>
              </a:tblGrid>
              <a:tr h="926824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Nombre de liaisons</a:t>
                      </a:r>
                      <a:r>
                        <a:rPr lang="fr-FR" b="0" baseline="0" dirty="0" smtClean="0"/>
                        <a:t> portées par l’atome</a:t>
                      </a:r>
                      <a:endParaRPr lang="fr-F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</a:tr>
              <a:tr h="504967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Position de l’atome</a:t>
                      </a:r>
                      <a:endParaRPr lang="fr-F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Centre d’un tétraèdre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Centre d’un triangle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Milieu</a:t>
                      </a:r>
                      <a:r>
                        <a:rPr lang="fr-FR" baseline="0" dirty="0" smtClean="0"/>
                        <a:t> d’un segment</a:t>
                      </a:r>
                      <a:endParaRPr lang="fr-FR" dirty="0"/>
                    </a:p>
                  </a:txBody>
                  <a:tcPr anchor="ctr"/>
                </a:tc>
              </a:tr>
              <a:tr h="873457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Directions vers lesquelles</a:t>
                      </a:r>
                      <a:r>
                        <a:rPr lang="fr-FR" b="0" baseline="0" dirty="0" smtClean="0"/>
                        <a:t> pointent les liaisons et les doublets non liants</a:t>
                      </a:r>
                      <a:endParaRPr lang="fr-F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Sommet du tétraèdre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Sommets du triangle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Extrémités</a:t>
                      </a:r>
                      <a:r>
                        <a:rPr lang="fr-FR" baseline="0" dirty="0" smtClean="0"/>
                        <a:t> du segment </a:t>
                      </a:r>
                      <a:endParaRPr lang="fr-FR" dirty="0"/>
                    </a:p>
                  </a:txBody>
                  <a:tcPr anchor="ctr"/>
                </a:tc>
              </a:tr>
              <a:tr h="1086500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Représentation dans l’espace</a:t>
                      </a:r>
                      <a:endParaRPr lang="fr-F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64" y="4271286"/>
            <a:ext cx="2076995" cy="18764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70" y="4271286"/>
            <a:ext cx="2100022" cy="18838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70765" y="4000812"/>
            <a:ext cx="1558328" cy="241740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3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Concentration d’un ion en solution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Géométrie des molécules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Géométrie des liaisons usuelles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5" y="2072182"/>
            <a:ext cx="5753100" cy="16970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78" y="3605815"/>
            <a:ext cx="5872820" cy="238087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4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De l’atome à la molécule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Géométrie des molécules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Géométrie des molécules linéaires, avec liaisons simples ou multiples.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2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510"/>
            <a:ext cx="5580782" cy="24854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89" y="3606072"/>
            <a:ext cx="6185669" cy="247977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5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De l’atome à la molécule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Géométrie des molécules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Géométrie des molécules tétravalentes avec ou sans doublet non liant</a:t>
            </a:r>
          </a:p>
        </p:txBody>
      </p:sp>
    </p:spTree>
    <p:extLst>
      <p:ext uri="{BB962C8B-B14F-4D97-AF65-F5344CB8AC3E}">
        <p14:creationId xmlns:p14="http://schemas.microsoft.com/office/powerpoint/2010/main" val="189136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6</a:t>
            </a:fld>
            <a:endParaRPr lang="fr-FR"/>
          </a:p>
        </p:txBody>
      </p:sp>
      <p:pic>
        <p:nvPicPr>
          <p:cNvPr id="3" name="Picture 2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7"/>
          <a:stretch/>
        </p:blipFill>
        <p:spPr bwMode="auto">
          <a:xfrm>
            <a:off x="6555155" y="2170030"/>
            <a:ext cx="4899118" cy="396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4"/>
          <a:stretch/>
        </p:blipFill>
        <p:spPr bwMode="auto">
          <a:xfrm>
            <a:off x="1217178" y="1190407"/>
            <a:ext cx="5028980" cy="49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39"/>
          <a:stretch/>
        </p:blipFill>
        <p:spPr bwMode="auto">
          <a:xfrm>
            <a:off x="6555155" y="1201002"/>
            <a:ext cx="4899118" cy="95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1275357" y="6107182"/>
            <a:ext cx="4900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908181" y="169231"/>
            <a:ext cx="10757902" cy="14507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Propriétés des liaisons chimiques</a:t>
            </a:r>
          </a:p>
          <a:p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Groupes caractéristiques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57246" y="1370701"/>
            <a:ext cx="1495136" cy="64633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Familles chimiques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88562" y="1495553"/>
            <a:ext cx="3121415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Groupes caractéristiques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712284" y="1405623"/>
            <a:ext cx="1419107" cy="64633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Familles chimiques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356849" y="1495553"/>
            <a:ext cx="281017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Groupes caractéristiques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78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Propriétés des liaisons chimiques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3. Mécanismes réactionnels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9503" b="4044"/>
          <a:stretch/>
        </p:blipFill>
        <p:spPr>
          <a:xfrm>
            <a:off x="319803" y="1796493"/>
            <a:ext cx="5466492" cy="19833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907" y="1875754"/>
            <a:ext cx="3631037" cy="17863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36" y="4492010"/>
            <a:ext cx="4391227" cy="1540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35" y="4189510"/>
            <a:ext cx="5147390" cy="2079546"/>
          </a:xfrm>
          <a:prstGeom prst="rect">
            <a:avLst/>
          </a:prstGeom>
        </p:spPr>
      </p:pic>
      <p:sp>
        <p:nvSpPr>
          <p:cNvPr id="11" name="Forme libre 10"/>
          <p:cNvSpPr/>
          <p:nvPr/>
        </p:nvSpPr>
        <p:spPr>
          <a:xfrm>
            <a:off x="2576750" y="2814449"/>
            <a:ext cx="2554122" cy="1228914"/>
          </a:xfrm>
          <a:custGeom>
            <a:avLst/>
            <a:gdLst>
              <a:gd name="connsiteX0" fmla="*/ 0 w 2588653"/>
              <a:gd name="connsiteY0" fmla="*/ 0 h 992722"/>
              <a:gd name="connsiteX1" fmla="*/ 1442433 w 2588653"/>
              <a:gd name="connsiteY1" fmla="*/ 991673 h 992722"/>
              <a:gd name="connsiteX2" fmla="*/ 2588653 w 2588653"/>
              <a:gd name="connsiteY2" fmla="*/ 206062 h 992722"/>
              <a:gd name="connsiteX3" fmla="*/ 2588653 w 2588653"/>
              <a:gd name="connsiteY3" fmla="*/ 206062 h 99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8653" h="992722">
                <a:moveTo>
                  <a:pt x="0" y="0"/>
                </a:moveTo>
                <a:cubicBezTo>
                  <a:pt x="505495" y="478664"/>
                  <a:pt x="1010991" y="957329"/>
                  <a:pt x="1442433" y="991673"/>
                </a:cubicBezTo>
                <a:cubicBezTo>
                  <a:pt x="1873875" y="1026017"/>
                  <a:pt x="2588653" y="206062"/>
                  <a:pt x="2588653" y="206062"/>
                </a:cubicBezTo>
                <a:lnTo>
                  <a:pt x="2588653" y="206062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067300" y="2814450"/>
            <a:ext cx="161522" cy="3526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614675" y="3583610"/>
            <a:ext cx="244119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Formation d’une liaison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5267384" y="2240415"/>
            <a:ext cx="231971" cy="463639"/>
          </a:xfrm>
          <a:custGeom>
            <a:avLst/>
            <a:gdLst>
              <a:gd name="connsiteX0" fmla="*/ 0 w 231971"/>
              <a:gd name="connsiteY0" fmla="*/ 463639 h 463639"/>
              <a:gd name="connsiteX1" fmla="*/ 231819 w 231971"/>
              <a:gd name="connsiteY1" fmla="*/ 296214 h 463639"/>
              <a:gd name="connsiteX2" fmla="*/ 38636 w 231971"/>
              <a:gd name="connsiteY2" fmla="*/ 0 h 463639"/>
              <a:gd name="connsiteX3" fmla="*/ 38636 w 231971"/>
              <a:gd name="connsiteY3" fmla="*/ 0 h 46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971" h="463639">
                <a:moveTo>
                  <a:pt x="0" y="463639"/>
                </a:moveTo>
                <a:cubicBezTo>
                  <a:pt x="112690" y="418563"/>
                  <a:pt x="225380" y="373487"/>
                  <a:pt x="231819" y="296214"/>
                </a:cubicBezTo>
                <a:cubicBezTo>
                  <a:pt x="238258" y="218941"/>
                  <a:pt x="38636" y="0"/>
                  <a:pt x="38636" y="0"/>
                </a:cubicBezTo>
                <a:lnTo>
                  <a:pt x="38636" y="0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5267384" y="2188451"/>
            <a:ext cx="115986" cy="1388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597134" y="1871083"/>
            <a:ext cx="225281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Rupture d’une liaison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091797" y="2444359"/>
            <a:ext cx="682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6075267" y="2539285"/>
            <a:ext cx="628767" cy="5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9465903" y="3625699"/>
            <a:ext cx="0" cy="489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9568933" y="3625699"/>
            <a:ext cx="0" cy="476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6084427" y="5228663"/>
            <a:ext cx="682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6091797" y="5367464"/>
            <a:ext cx="628767" cy="5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 34"/>
          <p:cNvSpPr/>
          <p:nvPr/>
        </p:nvSpPr>
        <p:spPr>
          <a:xfrm>
            <a:off x="10112015" y="2197967"/>
            <a:ext cx="334921" cy="463639"/>
          </a:xfrm>
          <a:custGeom>
            <a:avLst/>
            <a:gdLst>
              <a:gd name="connsiteX0" fmla="*/ 334921 w 334921"/>
              <a:gd name="connsiteY0" fmla="*/ 0 h 463639"/>
              <a:gd name="connsiteX1" fmla="*/ 25828 w 334921"/>
              <a:gd name="connsiteY1" fmla="*/ 90152 h 463639"/>
              <a:gd name="connsiteX2" fmla="*/ 38706 w 334921"/>
              <a:gd name="connsiteY2" fmla="*/ 463639 h 46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921" h="463639">
                <a:moveTo>
                  <a:pt x="334921" y="0"/>
                </a:moveTo>
                <a:cubicBezTo>
                  <a:pt x="205059" y="6439"/>
                  <a:pt x="75197" y="12879"/>
                  <a:pt x="25828" y="90152"/>
                </a:cubicBezTo>
                <a:cubicBezTo>
                  <a:pt x="-23541" y="167425"/>
                  <a:pt x="7582" y="315532"/>
                  <a:pt x="38706" y="463639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0137773" y="2584333"/>
            <a:ext cx="38637" cy="1030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e libre 40"/>
          <p:cNvSpPr/>
          <p:nvPr/>
        </p:nvSpPr>
        <p:spPr>
          <a:xfrm>
            <a:off x="10236743" y="3126141"/>
            <a:ext cx="283335" cy="338835"/>
          </a:xfrm>
          <a:custGeom>
            <a:avLst/>
            <a:gdLst>
              <a:gd name="connsiteX0" fmla="*/ 0 w 283335"/>
              <a:gd name="connsiteY0" fmla="*/ 0 h 338835"/>
              <a:gd name="connsiteX1" fmla="*/ 25757 w 283335"/>
              <a:gd name="connsiteY1" fmla="*/ 309093 h 338835"/>
              <a:gd name="connsiteX2" fmla="*/ 283335 w 283335"/>
              <a:gd name="connsiteY2" fmla="*/ 309093 h 33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335" h="338835">
                <a:moveTo>
                  <a:pt x="0" y="0"/>
                </a:moveTo>
                <a:lnTo>
                  <a:pt x="25757" y="309093"/>
                </a:lnTo>
                <a:cubicBezTo>
                  <a:pt x="72980" y="360609"/>
                  <a:pt x="178157" y="334851"/>
                  <a:pt x="283335" y="30909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10459079" y="3389408"/>
            <a:ext cx="103031" cy="626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 43"/>
          <p:cNvSpPr/>
          <p:nvPr/>
        </p:nvSpPr>
        <p:spPr>
          <a:xfrm>
            <a:off x="9086829" y="4347748"/>
            <a:ext cx="2240924" cy="807854"/>
          </a:xfrm>
          <a:custGeom>
            <a:avLst/>
            <a:gdLst>
              <a:gd name="connsiteX0" fmla="*/ 2240924 w 2240924"/>
              <a:gd name="connsiteY0" fmla="*/ 807854 h 807854"/>
              <a:gd name="connsiteX1" fmla="*/ 1030310 w 2240924"/>
              <a:gd name="connsiteY1" fmla="*/ 22242 h 807854"/>
              <a:gd name="connsiteX2" fmla="*/ 0 w 2240924"/>
              <a:gd name="connsiteY2" fmla="*/ 292699 h 8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924" h="807854">
                <a:moveTo>
                  <a:pt x="2240924" y="807854"/>
                </a:moveTo>
                <a:cubicBezTo>
                  <a:pt x="1822360" y="457977"/>
                  <a:pt x="1403797" y="108101"/>
                  <a:pt x="1030310" y="22242"/>
                </a:cubicBezTo>
                <a:cubicBezTo>
                  <a:pt x="656823" y="-63617"/>
                  <a:pt x="328411" y="114541"/>
                  <a:pt x="0" y="292699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>
            <a:stCxn id="44" idx="2"/>
          </p:cNvCxnSpPr>
          <p:nvPr/>
        </p:nvCxnSpPr>
        <p:spPr>
          <a:xfrm flipH="1">
            <a:off x="9003117" y="4640447"/>
            <a:ext cx="83712" cy="242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8652394" y="4687910"/>
            <a:ext cx="143876" cy="206062"/>
          </a:xfrm>
          <a:custGeom>
            <a:avLst/>
            <a:gdLst>
              <a:gd name="connsiteX0" fmla="*/ 143876 w 143876"/>
              <a:gd name="connsiteY0" fmla="*/ 0 h 206062"/>
              <a:gd name="connsiteX1" fmla="*/ 2209 w 143876"/>
              <a:gd name="connsiteY1" fmla="*/ 103031 h 206062"/>
              <a:gd name="connsiteX2" fmla="*/ 53724 w 143876"/>
              <a:gd name="connsiteY2" fmla="*/ 206062 h 206062"/>
              <a:gd name="connsiteX3" fmla="*/ 53724 w 143876"/>
              <a:gd name="connsiteY3" fmla="*/ 206062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76" h="206062">
                <a:moveTo>
                  <a:pt x="143876" y="0"/>
                </a:moveTo>
                <a:cubicBezTo>
                  <a:pt x="80555" y="34343"/>
                  <a:pt x="17234" y="68687"/>
                  <a:pt x="2209" y="103031"/>
                </a:cubicBezTo>
                <a:cubicBezTo>
                  <a:pt x="-12816" y="137375"/>
                  <a:pt x="53724" y="206062"/>
                  <a:pt x="53724" y="206062"/>
                </a:cubicBezTo>
                <a:lnTo>
                  <a:pt x="53724" y="20606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8667482" y="4829578"/>
            <a:ext cx="102494" cy="1481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304189" y="4401269"/>
            <a:ext cx="141668" cy="15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536982" y="4401269"/>
            <a:ext cx="180305" cy="15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419894" y="4783446"/>
            <a:ext cx="154548" cy="14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465205" y="5086100"/>
            <a:ext cx="150083" cy="13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0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789" t="9167" r="12113" b="1356"/>
          <a:stretch/>
        </p:blipFill>
        <p:spPr>
          <a:xfrm>
            <a:off x="191068" y="2347414"/>
            <a:ext cx="4026090" cy="3684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8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III. Les liaisons ioniques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1. Solides ioniques</a:t>
            </a:r>
            <a:endParaRPr lang="fr-FR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Le solide ionique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𝑁𝑎𝐶𝑙</m:t>
                    </m:r>
                  </m:oMath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2192001" cy="416536"/>
              </a:xfrm>
              <a:prstGeom prst="rect">
                <a:avLst/>
              </a:prstGeom>
              <a:blipFill rotWithShape="0">
                <a:blip r:embed="rId3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2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12897"/>
          <a:stretch/>
        </p:blipFill>
        <p:spPr>
          <a:xfrm>
            <a:off x="5250822" y="2347415"/>
            <a:ext cx="6830914" cy="3684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4789" t="9167" r="12113" b="1356"/>
          <a:stretch/>
        </p:blipFill>
        <p:spPr>
          <a:xfrm>
            <a:off x="191068" y="2347414"/>
            <a:ext cx="4026090" cy="3684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D1-FB74-4035-B8C6-298F602961E3}" type="slidenum">
              <a:rPr lang="fr-FR" smtClean="0"/>
              <a:t>9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III. Les liaisons ioniques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Dissolution des solides ioniques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cxnSp>
        <p:nvCxnSpPr>
          <p:cNvPr id="9" name="Connecteur droit avec flèche 8"/>
          <p:cNvCxnSpPr>
            <a:stCxn id="4" idx="3"/>
            <a:endCxn id="3" idx="1"/>
          </p:cNvCxnSpPr>
          <p:nvPr/>
        </p:nvCxnSpPr>
        <p:spPr>
          <a:xfrm>
            <a:off x="4217158" y="4189862"/>
            <a:ext cx="1033664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Dissolution du sel dans l’eau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5821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1990</TotalTime>
  <Words>416</Words>
  <Application>Microsoft Office PowerPoint</Application>
  <PresentationFormat>Grand écran</PresentationFormat>
  <Paragraphs>92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LC15 – Liaisons chimiques</vt:lpstr>
      <vt:lpstr>I. Concentration d’un ion en solution  1. Liaisons covalentes</vt:lpstr>
      <vt:lpstr>I. Concentration d’un ion en solution  1. Géométrie des molécules</vt:lpstr>
      <vt:lpstr>I. De l’atome à la molécule  2. Géométrie des molécules</vt:lpstr>
      <vt:lpstr>I. De l’atome à la molécule  2. Géométrie des molécules</vt:lpstr>
      <vt:lpstr>Présentation PowerPoint</vt:lpstr>
      <vt:lpstr>II. Propriétés des liaisons chimiques  3. Mécanismes réactionnels</vt:lpstr>
      <vt:lpstr>III. Les liaisons ioniques  1. Solides ioniques</vt:lpstr>
      <vt:lpstr>III. Les liaisons ioniques  2. Dissolution des solides ioniques</vt:lpstr>
      <vt:lpstr>Conclusion</vt:lpstr>
      <vt:lpstr>Merci pour votre attention !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25</cp:revision>
  <dcterms:created xsi:type="dcterms:W3CDTF">2019-02-02T09:11:16Z</dcterms:created>
  <dcterms:modified xsi:type="dcterms:W3CDTF">2019-06-18T18:51:08Z</dcterms:modified>
</cp:coreProperties>
</file>