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67" r:id="rId4"/>
    <p:sldId id="261" r:id="rId5"/>
    <p:sldId id="26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14/05/2019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14/05/2019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14/05/2019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7693" y="745304"/>
            <a:ext cx="10263116" cy="3566160"/>
          </a:xfrm>
        </p:spPr>
        <p:txBody>
          <a:bodyPr>
            <a:noAutofit/>
          </a:bodyPr>
          <a:lstStyle/>
          <a:p>
            <a:pPr algn="just"/>
            <a:r>
              <a:rPr lang="fr-FR" sz="7200" dirty="0" smtClean="0"/>
              <a:t>LC16 - Solvants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650A-9155-421D-96DB-BF964770A418}" type="slidenum">
              <a:rPr lang="fr-FR" smtClean="0"/>
              <a:t>2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Modifications macroscopiques des molécules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Différents types de réaction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Tableau récapitulatif des propriétés de certains solvants.</a:t>
            </a:r>
            <a:endParaRPr lang="fr-FR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729716"/>
                  </p:ext>
                </p:extLst>
              </p:nvPr>
            </p:nvGraphicFramePr>
            <p:xfrm>
              <a:off x="445826" y="1975262"/>
              <a:ext cx="11300346" cy="399205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05306"/>
                    <a:gridCol w="2174873"/>
                    <a:gridCol w="1566926"/>
                    <a:gridCol w="2104321"/>
                    <a:gridCol w="1951630"/>
                    <a:gridCol w="2197290"/>
                  </a:tblGrid>
                  <a:tr h="417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Catégorie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Solvant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Formule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Moment dipolaire (en Debye)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Permittivité relative à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Solvatation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43538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Polaire</a:t>
                          </a:r>
                        </a:p>
                        <a:p>
                          <a:pPr algn="ctr"/>
                          <a:r>
                            <a:rPr lang="fr-FR" sz="2000" dirty="0" err="1" smtClean="0"/>
                            <a:t>Protique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1,85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78.5</a:t>
                          </a:r>
                          <a:endParaRPr lang="fr-FR" sz="1800" dirty="0" smtClean="0">
                            <a:effectLst/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Solvate fortement les</a:t>
                          </a:r>
                          <a:r>
                            <a:rPr lang="fr-FR" baseline="0" dirty="0" smtClean="0"/>
                            <a:t> anions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82161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Méthanol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𝑂𝐻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1,70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32.6</a:t>
                          </a:r>
                          <a:endParaRPr lang="fr-FR" sz="1800" dirty="0" smtClean="0">
                            <a:effectLst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83526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Ethanol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𝑂𝐻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1,69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24.3</a:t>
                          </a:r>
                          <a:endParaRPr lang="fr-FR" sz="1800" dirty="0" smtClean="0">
                            <a:effectLst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41798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Polaire</a:t>
                          </a:r>
                        </a:p>
                        <a:p>
                          <a:pPr algn="ctr"/>
                          <a:r>
                            <a:rPr lang="fr-FR" sz="2000" dirty="0" smtClean="0"/>
                            <a:t>Aprotique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err="1" smtClean="0">
                              <a:effectLst/>
                            </a:rPr>
                            <a:t>Diméthylformamide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𝐻𝐶𝑂𝑁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3,82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36.7</a:t>
                          </a: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Solvate fortement les cations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17988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u="none" strike="noStrike" dirty="0" err="1" smtClean="0">
                              <a:effectLst/>
                            </a:rPr>
                            <a:t>Diméthylesulfoxyde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𝑆𝑂𝐶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3,96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49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417988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Acétone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𝐶𝑂𝐶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2,88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20.7</a:t>
                          </a:r>
                          <a:endParaRPr lang="fr-FR" sz="1800" dirty="0" smtClean="0">
                            <a:effectLst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41798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Apolaire</a:t>
                          </a:r>
                        </a:p>
                        <a:p>
                          <a:pPr algn="ctr"/>
                          <a:r>
                            <a:rPr lang="fr-FR" sz="2000" dirty="0" smtClean="0"/>
                            <a:t>Aprotique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Cyclohexane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2,02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fr-FR" dirty="0" smtClean="0"/>
                            <a:t>Solvate peu les ions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17988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Pentane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1,84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729716"/>
                  </p:ext>
                </p:extLst>
              </p:nvPr>
            </p:nvGraphicFramePr>
            <p:xfrm>
              <a:off x="445826" y="1975262"/>
              <a:ext cx="11300346" cy="399205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05306"/>
                    <a:gridCol w="2174873"/>
                    <a:gridCol w="1566926"/>
                    <a:gridCol w="2104321"/>
                    <a:gridCol w="1951630"/>
                    <a:gridCol w="2197290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Catégorie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Solvant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Formule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Moment dipolaire (en Debye)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66875" t="-4348" r="-114375" b="-47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Solvatation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43538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Polaire</a:t>
                          </a:r>
                        </a:p>
                        <a:p>
                          <a:pPr algn="ctr"/>
                          <a:r>
                            <a:rPr lang="fr-FR" sz="2000" dirty="0" err="1" smtClean="0"/>
                            <a:t>Protique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2568" t="-169014" r="-401167" b="-670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0290" t="-169014" r="-198841" b="-670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78.5</a:t>
                          </a:r>
                          <a:endParaRPr lang="fr-FR" sz="1800" dirty="0" smtClean="0">
                            <a:effectLst/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Solvate fortement les</a:t>
                          </a:r>
                          <a:r>
                            <a:rPr lang="fr-FR" baseline="0" dirty="0" smtClean="0"/>
                            <a:t> anions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82161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Méthanol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2568" t="-303175" r="-401167" b="-6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0290" t="-303175" r="-198841" b="-6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32.6</a:t>
                          </a:r>
                          <a:endParaRPr lang="fr-FR" sz="1800" dirty="0" smtClean="0">
                            <a:effectLst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83526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Ethanol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2568" t="-403175" r="-401167" b="-5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0290" t="-403175" r="-198841" b="-5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24.3</a:t>
                          </a:r>
                          <a:endParaRPr lang="fr-FR" sz="1800" dirty="0" smtClean="0">
                            <a:effectLst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41798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Polaire</a:t>
                          </a:r>
                        </a:p>
                        <a:p>
                          <a:pPr algn="ctr"/>
                          <a:r>
                            <a:rPr lang="fr-FR" sz="2000" dirty="0" smtClean="0"/>
                            <a:t>Aprotique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err="1" smtClean="0">
                              <a:effectLst/>
                            </a:rPr>
                            <a:t>Diméthylformamide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2568" t="-459420" r="-401167" b="-4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0290" t="-459420" r="-198841" b="-4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36.7</a:t>
                          </a: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Solvate fortement les cations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17988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u="none" strike="noStrike" dirty="0" err="1" smtClean="0">
                              <a:effectLst/>
                            </a:rPr>
                            <a:t>Diméthylesulfoxyde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2568" t="-567647" r="-401167" b="-3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0290" t="-567647" r="-198841" b="-3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49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417988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Acétone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2568" t="-657971" r="-401167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0290" t="-657971" r="-198841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dirty="0" smtClean="0">
                              <a:effectLst/>
                            </a:rPr>
                            <a:t>20.7</a:t>
                          </a:r>
                          <a:endParaRPr lang="fr-FR" sz="1800" dirty="0" smtClean="0">
                            <a:effectLst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41798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Apolaire</a:t>
                          </a:r>
                        </a:p>
                        <a:p>
                          <a:pPr algn="ctr"/>
                          <a:r>
                            <a:rPr lang="fr-FR" sz="2000" dirty="0" smtClean="0"/>
                            <a:t>Aprotique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Cyclohexane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2568" t="-769118" r="-401167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0290" t="-769118" r="-198841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66875" t="-769118" r="-114375" b="-11176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fr-FR" dirty="0" smtClean="0"/>
                            <a:t>Solvate peu les ions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17988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Pentane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2568" t="-856522" r="-401167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0290" t="-856522" r="-198841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66875" t="-856522" r="-114375" b="-101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335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11668" y="1912515"/>
                <a:ext cx="11629623" cy="4332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 smtClean="0"/>
                  <a:t>Erlenmeyer</a:t>
                </a:r>
                <a:r>
                  <a:rPr lang="fr-FR" sz="2000" dirty="0" smtClean="0"/>
                  <a:t> : 20mL de (0,208 g de I</a:t>
                </a:r>
                <a:r>
                  <a:rPr lang="fr-FR" sz="2000" baseline="-25000" dirty="0" smtClean="0"/>
                  <a:t>2</a:t>
                </a:r>
                <a:r>
                  <a:rPr lang="fr-FR" sz="2000" dirty="0" smtClean="0"/>
                  <a:t> dans 100mL de C</a:t>
                </a:r>
                <a:r>
                  <a:rPr lang="fr-FR" sz="2000" baseline="-25000" dirty="0" smtClean="0"/>
                  <a:t>6</a:t>
                </a:r>
                <a:r>
                  <a:rPr lang="fr-FR" sz="2000" dirty="0" smtClean="0"/>
                  <a:t>H</a:t>
                </a:r>
                <a:r>
                  <a:rPr lang="fr-FR" sz="2000" baseline="-25000" dirty="0" smtClean="0"/>
                  <a:t>12</a:t>
                </a:r>
                <a:r>
                  <a:rPr lang="fr-FR" sz="2000" dirty="0" smtClean="0"/>
                  <a:t> ) et 200 </a:t>
                </a:r>
                <a:r>
                  <a:rPr lang="fr-FR" sz="2000" dirty="0" err="1" smtClean="0"/>
                  <a:t>mL</a:t>
                </a:r>
                <a:r>
                  <a:rPr lang="fr-FR" sz="2000" dirty="0" smtClean="0"/>
                  <a:t> de H</a:t>
                </a:r>
                <a:r>
                  <a:rPr lang="fr-FR" sz="2000" baseline="-25000" dirty="0" smtClean="0"/>
                  <a:t>2</a:t>
                </a:r>
                <a:r>
                  <a:rPr lang="fr-FR" sz="2000" dirty="0" smtClean="0"/>
                  <a:t>O + </a:t>
                </a:r>
                <a:r>
                  <a:rPr lang="fr-FR" sz="2000" b="1" dirty="0" smtClean="0"/>
                  <a:t>Agitation</a:t>
                </a:r>
                <a:r>
                  <a:rPr lang="fr-FR" sz="2000" dirty="0" smtClean="0"/>
                  <a:t> pendant 30 min</a:t>
                </a:r>
              </a:p>
              <a:p>
                <a:endParaRPr lang="fr-FR" sz="2000" dirty="0" smtClean="0"/>
              </a:p>
              <a:p>
                <a:endParaRPr lang="fr-FR" sz="2000" dirty="0" smtClean="0"/>
              </a:p>
              <a:p>
                <a:pPr algn="ctr"/>
                <a:r>
                  <a:rPr lang="fr-FR" sz="2000" b="1" dirty="0" smtClean="0"/>
                  <a:t>Décantation</a:t>
                </a:r>
                <a:endParaRPr lang="fr-FR" sz="2000" dirty="0" smtClean="0"/>
              </a:p>
              <a:p>
                <a:pPr algn="ctr"/>
                <a:endParaRPr lang="fr-FR" sz="2000" dirty="0" smtClean="0"/>
              </a:p>
              <a:p>
                <a:pPr algn="ctr"/>
                <a:endParaRPr lang="fr-FR" sz="2000" dirty="0"/>
              </a:p>
              <a:p>
                <a:pPr algn="ctr"/>
                <a:r>
                  <a:rPr lang="fr-FR" sz="2000" b="1" dirty="0" smtClean="0"/>
                  <a:t>Séparation</a:t>
                </a:r>
                <a:r>
                  <a:rPr lang="fr-FR" sz="2000" dirty="0" smtClean="0"/>
                  <a:t> et </a:t>
                </a:r>
                <a:r>
                  <a:rPr lang="fr-FR" sz="2000" b="1" dirty="0" smtClean="0"/>
                  <a:t>récupération</a:t>
                </a:r>
                <a:r>
                  <a:rPr lang="fr-FR" sz="2000" dirty="0" smtClean="0"/>
                  <a:t> des phases aqueuse et organique</a:t>
                </a:r>
              </a:p>
              <a:p>
                <a:pPr algn="ctr"/>
                <a:endParaRPr lang="fr-FR" sz="2000" dirty="0" smtClean="0"/>
              </a:p>
              <a:p>
                <a:pPr algn="ctr"/>
                <a:endParaRPr lang="fr-FR" sz="2000" dirty="0"/>
              </a:p>
              <a:p>
                <a:pPr algn="ctr"/>
                <a:r>
                  <a:rPr lang="fr-FR" sz="2000" b="1" dirty="0" smtClean="0"/>
                  <a:t>Dosage </a:t>
                </a:r>
                <a:r>
                  <a:rPr lang="fr-FR" sz="2000" dirty="0" smtClean="0"/>
                  <a:t>par le thiosulfate de sodium (Na</a:t>
                </a:r>
                <a:r>
                  <a:rPr lang="fr-FR" sz="2000" baseline="-25000" dirty="0" smtClean="0"/>
                  <a:t>2</a:t>
                </a:r>
                <a:r>
                  <a:rPr lang="fr-FR" sz="2000" dirty="0" smtClean="0"/>
                  <a:t>S</a:t>
                </a:r>
                <a:r>
                  <a:rPr lang="fr-FR" sz="2000" baseline="-25000" dirty="0" smtClean="0"/>
                  <a:t>2</a:t>
                </a:r>
                <a:r>
                  <a:rPr lang="fr-FR" sz="2000" dirty="0" smtClean="0"/>
                  <a:t>O</a:t>
                </a:r>
                <a:r>
                  <a:rPr lang="fr-FR" sz="2000" baseline="-25000" dirty="0" smtClean="0"/>
                  <a:t>3</a:t>
                </a:r>
                <a:r>
                  <a:rPr lang="fr-FR" sz="2000" dirty="0" smtClean="0"/>
                  <a:t>) de la phase aqueuse pour en déduire la concentration en I</a:t>
                </a:r>
                <a:r>
                  <a:rPr lang="fr-FR" sz="2000" baseline="-25000" dirty="0" smtClean="0"/>
                  <a:t>2</a:t>
                </a:r>
              </a:p>
              <a:p>
                <a:pPr algn="ctr"/>
                <a:endParaRPr lang="fr-FR" sz="2000" dirty="0" smtClean="0"/>
              </a:p>
              <a:p>
                <a:pPr algn="ctr"/>
                <a:endParaRPr lang="fr-FR" sz="2000" dirty="0"/>
              </a:p>
              <a:p>
                <a:pPr algn="ctr"/>
                <a:r>
                  <a:rPr lang="fr-FR" sz="2000" dirty="0" smtClean="0"/>
                  <a:t>Calcul du </a:t>
                </a:r>
                <a:r>
                  <a:rPr lang="fr-FR" sz="2000" b="1" dirty="0" smtClean="0"/>
                  <a:t>coefficient de partage K : </a:t>
                </a:r>
                <a14:m>
                  <m:oMath xmlns:m="http://schemas.openxmlformats.org/officeDocument/2006/math">
                    <m:r>
                      <a:rPr lang="fr-FR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8" y="1912515"/>
                <a:ext cx="11629623" cy="4332981"/>
              </a:xfrm>
              <a:prstGeom prst="rect">
                <a:avLst/>
              </a:prstGeom>
              <a:blipFill rotWithShape="0">
                <a:blip r:embed="rId2"/>
                <a:stretch>
                  <a:fillRect t="-8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6084209" y="2382403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6094939" y="3256020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097088" y="4142516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6103527" y="5067651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650A-9155-421D-96DB-BF964770A418}" type="slidenum">
              <a:rPr lang="fr-FR" smtClean="0"/>
              <a:t>3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II. Mélanges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Coefficient de partage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-1" y="6441465"/>
            <a:ext cx="10836323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Protocole de mesure du coefficient de partage du diode entre l’eau et le cyclohexane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9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/>
          <a:stretch/>
        </p:blipFill>
        <p:spPr>
          <a:xfrm>
            <a:off x="13647" y="1981517"/>
            <a:ext cx="7419925" cy="390066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4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E55A164C-7C31-45B6-B493-7385FFD090B4}"/>
              </a:ext>
            </a:extLst>
          </p:cNvPr>
          <p:cNvSpPr txBox="1"/>
          <p:nvPr/>
        </p:nvSpPr>
        <p:spPr>
          <a:xfrm>
            <a:off x="4247352" y="4757924"/>
            <a:ext cx="225240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0" dirty="0" smtClean="0"/>
              <a:t>Solution </a:t>
            </a:r>
            <a:r>
              <a:rPr lang="fr-FR" sz="1600" b="0" dirty="0" smtClean="0"/>
              <a:t>titrée</a:t>
            </a:r>
          </a:p>
          <a:p>
            <a:pPr algn="ctr"/>
            <a:r>
              <a:rPr lang="fr-FR" sz="1600" dirty="0" smtClean="0"/>
              <a:t>Diode en phase aqueuse</a:t>
            </a:r>
            <a:endParaRPr lang="fr-FR" sz="1600" b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4274648" y="2566510"/>
                <a:ext cx="2064178" cy="83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Solution </a:t>
                </a:r>
                <a:r>
                  <a:rPr lang="fr-FR" sz="1600" dirty="0" err="1" smtClean="0"/>
                  <a:t>titrante</a:t>
                </a:r>
                <a:r>
                  <a:rPr lang="fr-FR" sz="1600" dirty="0" smtClean="0"/>
                  <a:t> </a:t>
                </a:r>
                <a:r>
                  <a:rPr lang="fr-FR" sz="1600" dirty="0" smtClean="0"/>
                  <a:t>: Thiosulfate </a:t>
                </a:r>
                <a:r>
                  <a:rPr lang="fr-FR" sz="1600" dirty="0" smtClean="0"/>
                  <a:t>de sodium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48" y="2566510"/>
                <a:ext cx="2064178" cy="835613"/>
              </a:xfrm>
              <a:prstGeom prst="rect">
                <a:avLst/>
              </a:prstGeom>
              <a:blipFill rotWithShape="0"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II. Mélanges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Coefficient de partage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6540644" y="3070348"/>
                <a:ext cx="5501916" cy="302980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l’équivalence,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=2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dirty="0" smtClean="0"/>
                  <a:t>  donc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sub>
                        </m:sSub>
                      </m:den>
                    </m:f>
                  </m:oMath>
                </a14:m>
                <a:endParaRPr lang="fr-FR" dirty="0" smtClean="0"/>
              </a:p>
              <a:p>
                <a:r>
                  <a:rPr lang="fr-FR" dirty="0" smtClean="0"/>
                  <a:t>Par conservation de la quantité de matière, on a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𝑜𝑟𝑔𝑎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sup>
                      </m:sSubSup>
                    </m:oMath>
                  </m:oMathPara>
                </a14:m>
                <a:endParaRPr lang="fr-F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𝑜𝑟𝑔𝑎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𝑜𝑟𝑔𝑎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𝑎𝑞</m:t>
                          </m:r>
                        </m:sup>
                      </m:sSup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  <a:p>
                <a:endParaRPr lang="fr-FR" b="0" dirty="0" smtClean="0"/>
              </a:p>
              <a:p>
                <a:r>
                  <a:rPr lang="fr-FR" dirty="0" smtClean="0"/>
                  <a:t>On remonte donc à la concentration du diiode dans la phase organique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𝑜𝑟𝑔𝑎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𝑜𝑟𝑔𝑎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𝑜𝑟𝑔𝑎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𝑜𝑟𝑔𝑎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44" y="3070348"/>
                <a:ext cx="5501916" cy="3029804"/>
              </a:xfrm>
              <a:prstGeom prst="rect">
                <a:avLst/>
              </a:prstGeom>
              <a:blipFill rotWithShape="0">
                <a:blip r:embed="rId4"/>
                <a:stretch>
                  <a:fillRect l="-66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6935913" y="2172957"/>
                <a:ext cx="4711377" cy="461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𝒂𝒒</m:t>
                              </m:r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  <m:sup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913" y="2172957"/>
                <a:ext cx="4711377" cy="461793"/>
              </a:xfrm>
              <a:prstGeom prst="rect">
                <a:avLst/>
              </a:prstGeom>
              <a:blipFill rotWithShape="0"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space réservé du contenu 4"/>
          <p:cNvSpPr txBox="1">
            <a:spLocks/>
          </p:cNvSpPr>
          <p:nvPr/>
        </p:nvSpPr>
        <p:spPr>
          <a:xfrm>
            <a:off x="-1" y="6441465"/>
            <a:ext cx="10836323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Dosage du diode contenu dans la phase aqueuse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4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42768"/>
              </p:ext>
            </p:extLst>
          </p:nvPr>
        </p:nvGraphicFramePr>
        <p:xfrm>
          <a:off x="604894" y="3623254"/>
          <a:ext cx="51135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930"/>
                <a:gridCol w="887104"/>
                <a:gridCol w="982639"/>
                <a:gridCol w="203584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Eau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Acétone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>
                          <a:solidFill>
                            <a:sysClr val="windowText" lastClr="000000"/>
                          </a:solidFill>
                        </a:rPr>
                        <a:t>Bromure de </a:t>
                      </a:r>
                      <a:r>
                        <a:rPr lang="fr-FR" baseline="0" dirty="0" err="1" smtClean="0">
                          <a:solidFill>
                            <a:sysClr val="windowText" lastClr="000000"/>
                          </a:solidFill>
                        </a:rPr>
                        <a:t>tertiobutyle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Mélange A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10 g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40 g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fr-FR" dirty="0" err="1" smtClean="0">
                          <a:solidFill>
                            <a:sysClr val="windowText" lastClr="000000"/>
                          </a:solidFill>
                        </a:rPr>
                        <a:t>mL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Mélange</a:t>
                      </a:r>
                      <a:r>
                        <a:rPr lang="fr-FR" baseline="0" dirty="0" smtClean="0">
                          <a:solidFill>
                            <a:sysClr val="windowText" lastClr="000000"/>
                          </a:solidFill>
                        </a:rPr>
                        <a:t> B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30 g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20 g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fr-FR" dirty="0" err="1" smtClean="0">
                          <a:solidFill>
                            <a:sysClr val="windowText" lastClr="000000"/>
                          </a:solidFill>
                        </a:rPr>
                        <a:t>mL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04894" y="2734057"/>
                <a:ext cx="5113518" cy="67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action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sPre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=</m:t>
                      </m:r>
                      <m:sPre>
                        <m:sPre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sPre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94" y="2734057"/>
                <a:ext cx="5113518" cy="672620"/>
              </a:xfrm>
              <a:prstGeom prst="rect">
                <a:avLst/>
              </a:prstGeom>
              <a:blipFill rotWithShape="0">
                <a:blip r:embed="rId2"/>
                <a:stretch>
                  <a:fillRect l="-954" t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940459" y="2404595"/>
            <a:ext cx="5548017" cy="2862322"/>
            <a:chOff x="1166682" y="3312559"/>
            <a:chExt cx="9919596" cy="2862322"/>
          </a:xfrm>
        </p:grpSpPr>
        <p:sp>
          <p:nvSpPr>
            <p:cNvPr id="6" name="ZoneTexte 5"/>
            <p:cNvSpPr txBox="1"/>
            <p:nvPr/>
          </p:nvSpPr>
          <p:spPr>
            <a:xfrm>
              <a:off x="1166682" y="3312559"/>
              <a:ext cx="991959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Bécher : Eau + Acétone, au </a:t>
              </a:r>
              <a:r>
                <a:rPr lang="fr-FR" b="1" dirty="0" smtClean="0"/>
                <a:t>bain </a:t>
              </a:r>
              <a:r>
                <a:rPr lang="fr-FR" b="1" dirty="0" err="1" smtClean="0"/>
                <a:t>thermostaté</a:t>
              </a:r>
              <a:r>
                <a:rPr lang="fr-FR" b="1" dirty="0" smtClean="0"/>
                <a:t> (40°C)</a:t>
              </a:r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r>
                <a:rPr lang="fr-FR" dirty="0" smtClean="0"/>
                <a:t>Cellule </a:t>
              </a:r>
              <a:r>
                <a:rPr lang="fr-FR" b="1" dirty="0" err="1" smtClean="0"/>
                <a:t>conductimétrique</a:t>
              </a:r>
              <a:r>
                <a:rPr lang="fr-FR" dirty="0" smtClean="0"/>
                <a:t> dans la solution et </a:t>
              </a:r>
              <a:r>
                <a:rPr lang="fr-FR" b="1" dirty="0" smtClean="0"/>
                <a:t>Agitation</a:t>
              </a:r>
            </a:p>
            <a:p>
              <a:pPr algn="ctr"/>
              <a:endParaRPr lang="fr-FR" b="1" dirty="0" smtClean="0"/>
            </a:p>
            <a:p>
              <a:pPr algn="ctr"/>
              <a:endParaRPr lang="fr-FR" b="1" dirty="0"/>
            </a:p>
            <a:p>
              <a:pPr algn="ctr"/>
              <a:r>
                <a:rPr lang="fr-FR" b="1" dirty="0" smtClean="0"/>
                <a:t>Ajout </a:t>
              </a:r>
              <a:r>
                <a:rPr lang="fr-FR" dirty="0" smtClean="0"/>
                <a:t>du Chlorure de </a:t>
              </a:r>
              <a:r>
                <a:rPr lang="fr-FR" dirty="0" err="1" smtClean="0"/>
                <a:t>tertiobutyle</a:t>
              </a:r>
              <a:r>
                <a:rPr lang="fr-FR" b="1" dirty="0" smtClean="0"/>
                <a:t>, Arrêt de l’agitation</a:t>
              </a:r>
            </a:p>
            <a:p>
              <a:pPr algn="ctr"/>
              <a:endParaRPr lang="fr-FR" b="1" dirty="0" smtClean="0"/>
            </a:p>
            <a:p>
              <a:pPr algn="ctr"/>
              <a:endParaRPr lang="fr-FR" b="1" dirty="0"/>
            </a:p>
            <a:p>
              <a:pPr algn="ctr"/>
              <a:r>
                <a:rPr lang="fr-FR" b="1" dirty="0" smtClean="0"/>
                <a:t>Mesure </a:t>
              </a:r>
              <a:r>
                <a:rPr lang="fr-FR" dirty="0" smtClean="0"/>
                <a:t>de la conductivité en fonction du temps</a:t>
              </a:r>
              <a:endParaRPr lang="fr-FR" dirty="0"/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6126480" y="5330318"/>
              <a:ext cx="0" cy="42500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6126480" y="4503923"/>
              <a:ext cx="0" cy="42500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6126480" y="3626014"/>
              <a:ext cx="0" cy="42500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650A-9155-421D-96DB-BF964770A418}" type="slidenum">
              <a:rPr lang="fr-FR" smtClean="0"/>
              <a:t>5</a:t>
            </a:fld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III. Utilisations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Influence sur la cinétique d’une réaction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842947"/>
                  </p:ext>
                </p:extLst>
              </p:nvPr>
            </p:nvGraphicFramePr>
            <p:xfrm>
              <a:off x="1143682" y="1790595"/>
              <a:ext cx="10011999" cy="1976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714"/>
                    <a:gridCol w="1336934"/>
                    <a:gridCol w="1112870"/>
                    <a:gridCol w="1525878"/>
                    <a:gridCol w="909927"/>
                    <a:gridCol w="895929"/>
                    <a:gridCol w="3149747"/>
                  </a:tblGrid>
                  <a:tr h="425260">
                    <a:tc>
                      <a:txBody>
                        <a:bodyPr/>
                        <a:lstStyle/>
                        <a:p>
                          <a:pPr algn="ctr"/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𝐵𝑢</m:t>
                                    </m:r>
                                  </m:e>
                                </m:sPr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Br</m:t>
                                </m:r>
                              </m:oMath>
                            </m:oMathPara>
                          </a14:m>
                          <a:endParaRPr lang="fr-FR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𝐵𝑢</m:t>
                                    </m:r>
                                  </m:e>
                                </m:sPr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𝑂𝐻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Br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sz="2000" dirty="0"/>
                                      <m:t> 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Conductivité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endParaRPr lang="fr-FR" sz="2000" b="1" dirty="0" smtClean="0"/>
                        </a:p>
                        <a:p>
                          <a:pPr algn="ctr"/>
                          <a:endParaRPr lang="fr-FR" sz="2000" dirty="0"/>
                        </a:p>
                      </a:txBody>
                      <a:tcPr/>
                    </a:tc>
                  </a:tr>
                  <a:tr h="425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t = 0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excès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0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0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0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000" dirty="0" smtClean="0"/>
                            <a:t> </a:t>
                          </a:r>
                        </a:p>
                      </a:txBody>
                      <a:tcPr/>
                    </a:tc>
                  </a:tr>
                  <a:tr h="425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t</a:t>
                          </a:r>
                          <a:r>
                            <a:rPr lang="fr-FR" sz="2000" baseline="0" dirty="0" smtClean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</a:t>
                          </a:r>
                          <a:r>
                            <a:rPr lang="fr-FR" sz="2000" baseline="0" dirty="0" smtClean="0"/>
                            <a:t> </a:t>
                          </a:r>
                          <a:r>
                            <a:rPr lang="fr-FR" sz="2000" dirty="0" smtClean="0"/>
                            <a:t>- x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dirty="0" smtClean="0"/>
                            <a:t>excès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x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x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x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𝐵𝑟</m:t>
                                        </m:r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b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</a:tr>
                  <a:tr h="4252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dirty="0" smtClean="0"/>
                            <a:t>excès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𝐵𝑟</m:t>
                                        </m:r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b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842947"/>
                  </p:ext>
                </p:extLst>
              </p:nvPr>
            </p:nvGraphicFramePr>
            <p:xfrm>
              <a:off x="1143682" y="1790595"/>
              <a:ext cx="10011999" cy="1976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714"/>
                    <a:gridCol w="1336934"/>
                    <a:gridCol w="1112870"/>
                    <a:gridCol w="1525878"/>
                    <a:gridCol w="909927"/>
                    <a:gridCol w="895929"/>
                    <a:gridCol w="314974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909" t="-4310" r="-568636" b="-1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7486" t="-4310" r="-583607" b="-1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2400" t="-4310" r="-327200" b="-1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4000" t="-4310" r="-445333" b="-1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67347" t="-4310" r="-354422" b="-1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8182" t="-4310" r="-774" b="-191379"/>
                          </a:stretch>
                        </a:blipFill>
                      </a:tcPr>
                    </a:tc>
                  </a:tr>
                  <a:tr h="425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t = 0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excès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0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0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0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8182" t="-172857" r="-774" b="-217143"/>
                          </a:stretch>
                        </a:blipFill>
                      </a:tcPr>
                    </a:tc>
                  </a:tr>
                  <a:tr h="425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t</a:t>
                          </a:r>
                          <a:r>
                            <a:rPr lang="fr-FR" sz="2000" baseline="0" dirty="0" smtClean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</a:t>
                          </a:r>
                          <a:r>
                            <a:rPr lang="fr-FR" sz="2000" baseline="0" dirty="0" smtClean="0"/>
                            <a:t> </a:t>
                          </a:r>
                          <a:r>
                            <a:rPr lang="fr-FR" sz="2000" dirty="0" smtClean="0"/>
                            <a:t>- x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dirty="0" smtClean="0"/>
                            <a:t>excès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x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x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x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8182" t="-272857" r="-774" b="-117143"/>
                          </a:stretch>
                        </a:blipFill>
                      </a:tcPr>
                    </a:tc>
                  </a:tr>
                  <a:tr h="4252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5" t="-372857" r="-831073" b="-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909" t="-372857" r="-568636" b="-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dirty="0" smtClean="0"/>
                            <a:t>excès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a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8182" t="-372857" r="-774" b="-171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437287" y="4027616"/>
                <a:ext cx="7424788" cy="2117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 smtClean="0"/>
                  <a:t>Pour une réaction d’ordre 1 par rapport au bromure de tertio butyle : </a:t>
                </a:r>
              </a:p>
              <a:p>
                <a:endParaRPr lang="fr-F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</m:e>
                          </m:sPr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𝐵𝑟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sz="2000" b="0" dirty="0" smtClean="0"/>
              </a:p>
              <a:p>
                <a:endParaRPr lang="fr-FR" sz="2000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e>
                    </m:func>
                  </m:oMath>
                </a14:m>
                <a:r>
                  <a:rPr lang="fr-FR" sz="20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e>
                    </m:func>
                  </m:oMath>
                </a14:m>
                <a:endParaRPr lang="fr-FR" sz="2000" dirty="0"/>
              </a:p>
              <a:p>
                <a:endParaRPr lang="fr-FR" sz="2000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87" y="4027616"/>
                <a:ext cx="7424788" cy="2117375"/>
              </a:xfrm>
              <a:prstGeom prst="rect">
                <a:avLst/>
              </a:prstGeom>
              <a:blipFill rotWithShape="0">
                <a:blip r:embed="rId3"/>
                <a:stretch>
                  <a:fillRect l="-903" t="-17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650A-9155-421D-96DB-BF964770A418}" type="slidenum">
              <a:rPr lang="fr-FR" smtClean="0"/>
              <a:t>6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III. Utilisations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Influence sur la cinétique d’une réaction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7760" y="637430"/>
            <a:ext cx="5734692" cy="53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58833" y="2492308"/>
            <a:ext cx="6143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Fiole jaugée </a:t>
            </a:r>
            <a:r>
              <a:rPr lang="fr-FR" dirty="0" smtClean="0"/>
              <a:t>100 </a:t>
            </a:r>
            <a:r>
              <a:rPr lang="fr-FR" dirty="0" err="1" smtClean="0"/>
              <a:t>mL</a:t>
            </a:r>
            <a:r>
              <a:rPr lang="fr-FR" dirty="0" smtClean="0"/>
              <a:t> : 0,2 g de I</a:t>
            </a:r>
            <a:r>
              <a:rPr lang="fr-FR" baseline="-25000" dirty="0" smtClean="0"/>
              <a:t>2</a:t>
            </a:r>
            <a:r>
              <a:rPr lang="fr-FR" dirty="0" smtClean="0"/>
              <a:t> dans du cyclohexane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b="1" dirty="0" smtClean="0"/>
              <a:t>Erlenmeyer</a:t>
            </a:r>
            <a:r>
              <a:rPr lang="fr-FR" dirty="0" smtClean="0"/>
              <a:t> : 20 </a:t>
            </a:r>
            <a:r>
              <a:rPr lang="fr-FR" dirty="0" err="1" smtClean="0"/>
              <a:t>mL</a:t>
            </a:r>
            <a:r>
              <a:rPr lang="fr-FR" dirty="0" smtClean="0"/>
              <a:t> de la solution précédente + 200 </a:t>
            </a:r>
            <a:r>
              <a:rPr lang="fr-FR" dirty="0" err="1" smtClean="0"/>
              <a:t>mL</a:t>
            </a:r>
            <a:r>
              <a:rPr lang="fr-FR" dirty="0" smtClean="0"/>
              <a:t> d’eau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b="1" dirty="0" smtClean="0"/>
              <a:t>Agitation</a:t>
            </a:r>
            <a:r>
              <a:rPr lang="fr-FR" dirty="0" smtClean="0"/>
              <a:t> pendant 30 min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b="1" dirty="0" smtClean="0"/>
              <a:t>Ampoule à décanter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228296" y="2920489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3228297" y="3703184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3230444" y="4538164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650A-9155-421D-96DB-BF964770A418}" type="slidenum">
              <a:rPr lang="fr-FR" smtClean="0"/>
              <a:t>7</a:t>
            </a:fld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III. Utilisations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Extraction liquide-liquide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-1" y="6441465"/>
            <a:ext cx="10836323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00" dirty="0" smtClean="0">
                <a:solidFill>
                  <a:schemeClr val="bg1"/>
                </a:solidFill>
              </a:rPr>
              <a:t>Technique de l’extraction liquide-liquide (</a:t>
            </a:r>
            <a:r>
              <a:rPr lang="fr-FR" sz="1900" i="1" dirty="0" smtClean="0">
                <a:solidFill>
                  <a:schemeClr val="bg1"/>
                </a:solidFill>
              </a:rPr>
              <a:t>Techniques expérimentales en chimie</a:t>
            </a:r>
            <a:r>
              <a:rPr lang="fr-FR" sz="1900" dirty="0" smtClean="0">
                <a:solidFill>
                  <a:schemeClr val="bg1"/>
                </a:solidFill>
              </a:rPr>
              <a:t>, A.-S. Bernard et al., </a:t>
            </a:r>
            <a:r>
              <a:rPr lang="fr-FR" sz="1900" dirty="0" err="1" smtClean="0">
                <a:solidFill>
                  <a:schemeClr val="bg1"/>
                </a:solidFill>
              </a:rPr>
              <a:t>Dunod</a:t>
            </a:r>
            <a:r>
              <a:rPr lang="fr-FR" sz="1900" dirty="0" smtClean="0">
                <a:solidFill>
                  <a:schemeClr val="bg1"/>
                </a:solidFill>
              </a:rPr>
              <a:t>)</a:t>
            </a:r>
            <a:endParaRPr lang="fr-FR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583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969</TotalTime>
  <Words>358</Words>
  <Application>Microsoft Office PowerPoint</Application>
  <PresentationFormat>Grand écran</PresentationFormat>
  <Paragraphs>157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LC16 - Solvants</vt:lpstr>
      <vt:lpstr>I. Modifications macroscopiques des molécules  3. Différents types de réaction</vt:lpstr>
      <vt:lpstr>II. Mélanges  3. Coefficient de partage</vt:lpstr>
      <vt:lpstr>II. Mélanges  3. Coefficient de partage</vt:lpstr>
      <vt:lpstr>III. Utilisations  1. Influence sur la cinétique d’une réaction</vt:lpstr>
      <vt:lpstr>III. Utilisations  1. Influence sur la cinétique d’une réaction</vt:lpstr>
      <vt:lpstr>III. Utilisations  2. Extraction liquide-liquide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18</cp:revision>
  <dcterms:created xsi:type="dcterms:W3CDTF">2019-02-02T09:11:16Z</dcterms:created>
  <dcterms:modified xsi:type="dcterms:W3CDTF">2019-05-14T13:47:50Z</dcterms:modified>
</cp:coreProperties>
</file>