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1"/>
  </p:notesMasterIdLst>
  <p:sldIdLst>
    <p:sldId id="256" r:id="rId3"/>
    <p:sldId id="269" r:id="rId4"/>
    <p:sldId id="270" r:id="rId5"/>
    <p:sldId id="271" r:id="rId6"/>
    <p:sldId id="272" r:id="rId7"/>
    <p:sldId id="273" r:id="rId8"/>
    <p:sldId id="267" r:id="rId9"/>
    <p:sldId id="268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B1061-33F0-4FA6-8752-45EF671638C7}" type="datetimeFigureOut">
              <a:rPr lang="fr-FR" smtClean="0"/>
              <a:t>16/06/2019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6ABA6-218F-4B19-B8E0-07845D048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02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61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F54D-0F2F-4A86-AE34-FE926D65982D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7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28EC-AC55-4E7E-AA5F-BE6AADC01B8E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78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7BC4-5C28-4FC9-A0D4-6971C978499A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554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52BB-C918-4685-9ACA-DAA3E6E5BBE3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08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FB41-14DB-4F2A-AC3F-673E9481F33E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26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2556-2613-4110-A241-3FECE1526F03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130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DE4B-32B0-45B9-B57A-F011DAAB0A72}" type="datetime1">
              <a:rPr lang="fr-FR" smtClean="0"/>
              <a:t>16/06/2019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40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5C42-32A5-49C0-A71B-D1235F1FA3D1}" type="datetime1">
              <a:rPr lang="fr-FR" smtClean="0"/>
              <a:t>16/06/2019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73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1B2B-6093-4A01-A005-831C7F0A9790}" type="datetime1">
              <a:rPr lang="fr-FR" smtClean="0"/>
              <a:t>16/06/2019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459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9D5B-CB14-460B-AE36-E938895BF635}" type="datetime1">
              <a:rPr lang="fr-FR" smtClean="0"/>
              <a:t>16/06/2019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15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F166-3775-4AC7-BCFD-9A7C8FCBFFA4}" type="datetime1">
              <a:rPr lang="fr-FR" smtClean="0"/>
              <a:t>16/06/2019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31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E692-6FF2-4458-9E3D-C3423ED09DEB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911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8983-C0D2-415A-AF58-D016C8EEE52D}" type="datetime1">
              <a:rPr lang="fr-FR" smtClean="0"/>
              <a:t>16/06/2019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75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1A49-34DF-4CF3-B952-93B4D03B25D1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164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66F6-98A1-4E58-A25C-6B708E27BD14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92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64FE-9EFB-43CF-9ABE-31BFB47AE47C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76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97C2-D050-4889-A757-41BD42C0A751}" type="datetime1">
              <a:rPr lang="fr-FR" smtClean="0"/>
              <a:t>16/06/2019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55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667-2C23-4DDC-BE68-5CEA88192AD8}" type="datetime1">
              <a:rPr lang="fr-FR" smtClean="0"/>
              <a:t>16/06/2019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75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4BBB-64D8-43D2-B84D-DE5C7940AD5E}" type="datetime1">
              <a:rPr lang="fr-FR" smtClean="0"/>
              <a:t>16/06/2019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91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1073-2A49-4BBB-B975-5D14169AF628}" type="datetime1">
              <a:rPr lang="fr-FR" smtClean="0"/>
              <a:t>16/06/2019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2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49B9DA-71D5-43E8-8D79-9EF1E46DC512}" type="datetime1">
              <a:rPr lang="fr-FR" smtClean="0"/>
              <a:t>16/06/2019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56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316-FC42-45E2-9B20-38F32EBB3D0F}" type="datetime1">
              <a:rPr lang="fr-FR" smtClean="0"/>
              <a:t>16/06/2019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1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3F3321-C59B-4222-8E48-51AF36706380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009D5-A797-4558-974F-46E8F41648E6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0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97693" y="745304"/>
            <a:ext cx="10263116" cy="3566160"/>
          </a:xfrm>
        </p:spPr>
        <p:txBody>
          <a:bodyPr>
            <a:noAutofit/>
          </a:bodyPr>
          <a:lstStyle/>
          <a:p>
            <a:pPr algn="just"/>
            <a:r>
              <a:rPr lang="fr-FR" sz="6000" dirty="0" smtClean="0"/>
              <a:t>LC17 – Classification périodique</a:t>
            </a:r>
            <a:endParaRPr lang="fr-FR" sz="6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Agrégation externe de Physique-chimie, option Physique</a:t>
            </a:r>
          </a:p>
        </p:txBody>
      </p:sp>
      <p:sp>
        <p:nvSpPr>
          <p:cNvPr id="4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Jules FILLETTE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1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66" y="2016430"/>
            <a:ext cx="2112443" cy="2505209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467849" y="4664162"/>
            <a:ext cx="1895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Guyton</a:t>
            </a:r>
            <a:r>
              <a:rPr lang="fr-FR" dirty="0" smtClean="0"/>
              <a:t> – 1782 </a:t>
            </a:r>
          </a:p>
          <a:p>
            <a:pPr algn="ctr"/>
            <a:r>
              <a:rPr lang="fr-FR" dirty="0" smtClean="0"/>
              <a:t>Premières règles 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229" y="3582819"/>
            <a:ext cx="2779430" cy="2681168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255582" y="2936488"/>
            <a:ext cx="2021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Lavoisier – 1789 </a:t>
            </a:r>
          </a:p>
          <a:p>
            <a:pPr algn="ctr"/>
            <a:r>
              <a:rPr lang="fr-FR" dirty="0" smtClean="0"/>
              <a:t>Classement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222" y="1873908"/>
            <a:ext cx="2315317" cy="2790254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6453256" y="4664162"/>
            <a:ext cx="1954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Dalton – 1808</a:t>
            </a:r>
          </a:p>
          <a:p>
            <a:pPr algn="ctr"/>
            <a:r>
              <a:rPr lang="fr-FR" dirty="0" smtClean="0"/>
              <a:t>Notion de poids atomique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2834" y="3582820"/>
            <a:ext cx="2303917" cy="2681167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9222833" y="2936489"/>
            <a:ext cx="2303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Döbereiner</a:t>
            </a:r>
            <a:r>
              <a:rPr lang="fr-FR" dirty="0" smtClean="0"/>
              <a:t> – 1829</a:t>
            </a:r>
          </a:p>
          <a:p>
            <a:pPr algn="ctr"/>
            <a:r>
              <a:rPr lang="fr-FR" dirty="0" smtClean="0"/>
              <a:t>Triades</a:t>
            </a:r>
            <a:endParaRPr lang="fr-FR" dirty="0"/>
          </a:p>
        </p:txBody>
      </p:sp>
      <p:sp>
        <p:nvSpPr>
          <p:cNvPr id="11" name="Espace réservé du pied de page 5">
            <a:extLst>
              <a:ext uri="{FF2B5EF4-FFF2-40B4-BE49-F238E27FC236}">
                <a16:creationId xmlns="" xmlns:a16="http://schemas.microsoft.com/office/drawing/2014/main" id="{F07CF9DE-11B9-469F-B56E-1335DD67F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3423" y="6492875"/>
            <a:ext cx="4114800" cy="365125"/>
          </a:xfrm>
        </p:spPr>
        <p:txBody>
          <a:bodyPr/>
          <a:lstStyle/>
          <a:p>
            <a:r>
              <a:rPr lang="fr-FR" sz="1400" dirty="0"/>
              <a:t>http://culturesciences.chimie.ens.fr</a:t>
            </a:r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905896" y="280628"/>
            <a:ext cx="10620854" cy="1450757"/>
          </a:xfrm>
        </p:spPr>
        <p:txBody>
          <a:bodyPr>
            <a:normAutofit fontScale="90000"/>
          </a:bodyPr>
          <a:lstStyle/>
          <a:p>
            <a:r>
              <a:rPr lang="fr-FR" sz="4000" b="1" dirty="0" smtClean="0">
                <a:solidFill>
                  <a:schemeClr val="accent2"/>
                </a:solidFill>
              </a:rPr>
              <a:t>I. Où il est question de classer les éléments chimiques</a:t>
            </a:r>
            <a:r>
              <a:rPr lang="fr-FR" sz="4000" b="1" dirty="0" smtClean="0">
                <a:solidFill>
                  <a:schemeClr val="accent2"/>
                </a:solidFill>
              </a:rPr>
              <a:t/>
            </a:r>
            <a:br>
              <a:rPr lang="fr-FR" sz="4000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1. Des similitude de propriétés entre éléments. Notion de famille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43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5">
            <a:extLst>
              <a:ext uri="{FF2B5EF4-FFF2-40B4-BE49-F238E27FC236}">
                <a16:creationId xmlns="" xmlns:a16="http://schemas.microsoft.com/office/drawing/2014/main" id="{F07CF9DE-11B9-469F-B56E-1335DD67F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3423" y="6492875"/>
            <a:ext cx="4114800" cy="365125"/>
          </a:xfrm>
        </p:spPr>
        <p:txBody>
          <a:bodyPr/>
          <a:lstStyle/>
          <a:p>
            <a:r>
              <a:rPr lang="fr-FR" sz="1400" dirty="0"/>
              <a:t>http://culturesciences.chimie.ens.fr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l="4354" t="3215" r="4064" b="4026"/>
          <a:stretch/>
        </p:blipFill>
        <p:spPr>
          <a:xfrm>
            <a:off x="1941691" y="1845255"/>
            <a:ext cx="2988859" cy="3425588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742271" y="5417286"/>
            <a:ext cx="3387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 smtClean="0"/>
              <a:t>Chancourtois</a:t>
            </a:r>
            <a:r>
              <a:rPr lang="fr-FR" sz="2400" dirty="0" smtClean="0"/>
              <a:t> – 1862</a:t>
            </a:r>
          </a:p>
          <a:p>
            <a:pPr algn="ctr"/>
            <a:r>
              <a:rPr lang="fr-FR" sz="2400" dirty="0" smtClean="0"/>
              <a:t>La vis tellurique</a:t>
            </a:r>
            <a:endParaRPr lang="fr-FR" sz="2400" dirty="0"/>
          </a:p>
        </p:txBody>
      </p:sp>
      <p:pic>
        <p:nvPicPr>
          <p:cNvPr id="8" name="Picture 2" descr="La Vis Tellurique">
            <a:extLst>
              <a:ext uri="{FF2B5EF4-FFF2-40B4-BE49-F238E27FC236}">
                <a16:creationId xmlns="" xmlns:a16="http://schemas.microsoft.com/office/drawing/2014/main" id="{74B51912-6D64-4709-8247-6178D072A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800" y="178708"/>
            <a:ext cx="5404961" cy="583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723924" y="202855"/>
            <a:ext cx="6050377" cy="1520104"/>
          </a:xfrm>
        </p:spPr>
        <p:txBody>
          <a:bodyPr>
            <a:normAutofit fontScale="90000"/>
          </a:bodyPr>
          <a:lstStyle/>
          <a:p>
            <a:r>
              <a:rPr lang="fr-FR" sz="4000" b="1" dirty="0" smtClean="0">
                <a:solidFill>
                  <a:schemeClr val="accent2"/>
                </a:solidFill>
              </a:rPr>
              <a:t>I. Où il est question de classer</a:t>
            </a:r>
            <a:br>
              <a:rPr lang="fr-FR" sz="4000" b="1" dirty="0" smtClean="0">
                <a:solidFill>
                  <a:schemeClr val="accent2"/>
                </a:solidFill>
              </a:rPr>
            </a:br>
            <a:r>
              <a:rPr lang="fr-FR" sz="4000" b="1" dirty="0" smtClean="0">
                <a:solidFill>
                  <a:schemeClr val="accent2"/>
                </a:solidFill>
              </a:rPr>
              <a:t>les éléments chimiques</a:t>
            </a:r>
            <a:r>
              <a:rPr lang="fr-FR" sz="4000" b="1" dirty="0" smtClean="0">
                <a:solidFill>
                  <a:schemeClr val="accent2"/>
                </a:solidFill>
              </a:rPr>
              <a:t/>
            </a:r>
            <a:br>
              <a:rPr lang="fr-FR" sz="4000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1. Notion de famille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460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5">
            <a:extLst>
              <a:ext uri="{FF2B5EF4-FFF2-40B4-BE49-F238E27FC236}">
                <a16:creationId xmlns="" xmlns:a16="http://schemas.microsoft.com/office/drawing/2014/main" id="{F07CF9DE-11B9-469F-B56E-1335DD67F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3423" y="6492875"/>
            <a:ext cx="4114800" cy="365125"/>
          </a:xfrm>
        </p:spPr>
        <p:txBody>
          <a:bodyPr/>
          <a:lstStyle/>
          <a:p>
            <a:r>
              <a:rPr lang="fr-FR" sz="1400" dirty="0"/>
              <a:t>http://culturesciences.chimie.ens.fr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75951"/>
            <a:ext cx="2964181" cy="368101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202618" y="5441170"/>
            <a:ext cx="2753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 smtClean="0"/>
              <a:t>Newlands</a:t>
            </a:r>
            <a:r>
              <a:rPr lang="fr-FR" sz="2400" dirty="0" smtClean="0"/>
              <a:t> – 1863 </a:t>
            </a:r>
          </a:p>
          <a:p>
            <a:pPr algn="ctr"/>
            <a:r>
              <a:rPr lang="fr-FR" sz="2400" dirty="0" smtClean="0"/>
              <a:t>Loi des Octaves</a:t>
            </a:r>
            <a:endParaRPr lang="fr-FR" sz="2400" dirty="0"/>
          </a:p>
        </p:txBody>
      </p:sp>
      <p:pic>
        <p:nvPicPr>
          <p:cNvPr id="6" name="Picture 2" descr="Les Octaves de Newlands">
            <a:extLst>
              <a:ext uri="{FF2B5EF4-FFF2-40B4-BE49-F238E27FC236}">
                <a16:creationId xmlns="" xmlns:a16="http://schemas.microsoft.com/office/drawing/2014/main" id="{29291772-9787-40A7-B56E-3CF9D8817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689" y="1877614"/>
            <a:ext cx="6539991" cy="4244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905896" y="280628"/>
            <a:ext cx="10620854" cy="1450757"/>
          </a:xfrm>
        </p:spPr>
        <p:txBody>
          <a:bodyPr>
            <a:normAutofit fontScale="90000"/>
          </a:bodyPr>
          <a:lstStyle/>
          <a:p>
            <a:r>
              <a:rPr lang="fr-FR" sz="4000" b="1" dirty="0" smtClean="0">
                <a:solidFill>
                  <a:schemeClr val="accent2"/>
                </a:solidFill>
              </a:rPr>
              <a:t>I. Où il est question de classer les éléments chimiques</a:t>
            </a:r>
            <a:r>
              <a:rPr lang="fr-FR" sz="4000" b="1" dirty="0" smtClean="0">
                <a:solidFill>
                  <a:schemeClr val="accent2"/>
                </a:solidFill>
              </a:rPr>
              <a:t/>
            </a:r>
            <a:br>
              <a:rPr lang="fr-FR" sz="4000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1. Des similitude de propriétés entre éléments. Notion de famille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411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5">
            <a:extLst>
              <a:ext uri="{FF2B5EF4-FFF2-40B4-BE49-F238E27FC236}">
                <a16:creationId xmlns="" xmlns:a16="http://schemas.microsoft.com/office/drawing/2014/main" id="{F07CF9DE-11B9-469F-B56E-1335DD67F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3423" y="6492875"/>
            <a:ext cx="4114800" cy="365125"/>
          </a:xfrm>
        </p:spPr>
        <p:txBody>
          <a:bodyPr/>
          <a:lstStyle/>
          <a:p>
            <a:r>
              <a:rPr lang="fr-FR" sz="1400" dirty="0"/>
              <a:t>http://culturesciences.chimie.ens.fr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t="3431"/>
          <a:stretch/>
        </p:blipFill>
        <p:spPr>
          <a:xfrm>
            <a:off x="1574951" y="1856096"/>
            <a:ext cx="3067443" cy="334197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455024" y="5020692"/>
            <a:ext cx="3307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 smtClean="0"/>
              <a:t>Odling</a:t>
            </a:r>
            <a:r>
              <a:rPr lang="fr-FR" sz="2400" dirty="0" smtClean="0"/>
              <a:t> – 1865 </a:t>
            </a:r>
          </a:p>
          <a:p>
            <a:pPr algn="ctr"/>
            <a:r>
              <a:rPr lang="fr-FR" sz="2400" dirty="0" smtClean="0"/>
              <a:t>Notion d’éléments manquants</a:t>
            </a:r>
            <a:endParaRPr lang="fr-FR" sz="2400" dirty="0"/>
          </a:p>
        </p:txBody>
      </p:sp>
      <p:pic>
        <p:nvPicPr>
          <p:cNvPr id="6" name="Picture 2" descr="La Classification de William Odling">
            <a:extLst>
              <a:ext uri="{FF2B5EF4-FFF2-40B4-BE49-F238E27FC236}">
                <a16:creationId xmlns="" xmlns:a16="http://schemas.microsoft.com/office/drawing/2014/main" id="{5856A022-704F-4994-B3DE-A76DD855E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095" y="1903077"/>
            <a:ext cx="3413305" cy="431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905896" y="280628"/>
            <a:ext cx="10620854" cy="1450757"/>
          </a:xfrm>
        </p:spPr>
        <p:txBody>
          <a:bodyPr>
            <a:normAutofit fontScale="90000"/>
          </a:bodyPr>
          <a:lstStyle/>
          <a:p>
            <a:r>
              <a:rPr lang="fr-FR" sz="4000" b="1" dirty="0" smtClean="0">
                <a:solidFill>
                  <a:schemeClr val="accent2"/>
                </a:solidFill>
              </a:rPr>
              <a:t>I. Où il est question de classer les éléments chimiques</a:t>
            </a:r>
            <a:r>
              <a:rPr lang="fr-FR" sz="4000" b="1" dirty="0" smtClean="0">
                <a:solidFill>
                  <a:schemeClr val="accent2"/>
                </a:solidFill>
              </a:rPr>
              <a:t/>
            </a:r>
            <a:br>
              <a:rPr lang="fr-FR" sz="4000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1. Des similitude de propriétés entre éléments. Notion de famille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683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622" y="1806238"/>
            <a:ext cx="2740624" cy="4394657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0" y="3281132"/>
            <a:ext cx="2946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 smtClean="0"/>
              <a:t>Mendeleiev</a:t>
            </a:r>
            <a:r>
              <a:rPr lang="fr-FR" sz="2400" dirty="0" smtClean="0"/>
              <a:t> – 1869 </a:t>
            </a:r>
          </a:p>
          <a:p>
            <a:pPr algn="ctr"/>
            <a:r>
              <a:rPr lang="fr-FR" sz="2400" dirty="0" smtClean="0"/>
              <a:t>Loi générale</a:t>
            </a:r>
            <a:endParaRPr lang="fr-FR" sz="2400" dirty="0"/>
          </a:p>
        </p:txBody>
      </p:sp>
      <p:sp>
        <p:nvSpPr>
          <p:cNvPr id="11" name="Espace réservé du pied de page 5">
            <a:extLst>
              <a:ext uri="{FF2B5EF4-FFF2-40B4-BE49-F238E27FC236}">
                <a16:creationId xmlns="" xmlns:a16="http://schemas.microsoft.com/office/drawing/2014/main" id="{F07CF9DE-11B9-469F-B56E-1335DD67F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3423" y="6492875"/>
            <a:ext cx="4114800" cy="365125"/>
          </a:xfrm>
        </p:spPr>
        <p:txBody>
          <a:bodyPr/>
          <a:lstStyle/>
          <a:p>
            <a:r>
              <a:rPr lang="fr-FR" sz="1400" dirty="0"/>
              <a:t>http://culturesciences.chimie.ens.fr</a:t>
            </a:r>
          </a:p>
        </p:txBody>
      </p:sp>
      <p:pic>
        <p:nvPicPr>
          <p:cNvPr id="12" name="Picture 2" descr="Tableau pÃ©riodique de MendeleÃ¯ev, publiÃ© en 1870">
            <a:extLst>
              <a:ext uri="{FF2B5EF4-FFF2-40B4-BE49-F238E27FC236}">
                <a16:creationId xmlns="" xmlns:a16="http://schemas.microsoft.com/office/drawing/2014/main" id="{DC1613A2-B51A-4CD4-8132-0A20E11CC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972" y="1087132"/>
            <a:ext cx="4123788" cy="518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905896" y="280628"/>
            <a:ext cx="10620854" cy="1450757"/>
          </a:xfrm>
        </p:spPr>
        <p:txBody>
          <a:bodyPr>
            <a:normAutofit/>
          </a:bodyPr>
          <a:lstStyle/>
          <a:p>
            <a:r>
              <a:rPr lang="fr-FR" sz="4000" b="1" dirty="0" smtClean="0">
                <a:solidFill>
                  <a:schemeClr val="accent2"/>
                </a:solidFill>
              </a:rPr>
              <a:t>I. Où il est question de classer les éléments chimiques</a:t>
            </a:r>
            <a:r>
              <a:rPr lang="fr-FR" sz="4000" b="1" dirty="0" smtClean="0">
                <a:solidFill>
                  <a:schemeClr val="accent2"/>
                </a:solidFill>
              </a:rPr>
              <a:t/>
            </a:r>
            <a:br>
              <a:rPr lang="fr-FR" sz="4000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2. Les avancées de Mendeleïev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618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650A-9155-421D-96DB-BF964770A418}" type="slidenum">
              <a:rPr lang="fr-FR" smtClean="0"/>
              <a:t>7</a:t>
            </a:fld>
            <a:endParaRPr lang="fr-FR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sz="4000" b="1" dirty="0" smtClean="0">
                <a:solidFill>
                  <a:schemeClr val="accent2"/>
                </a:solidFill>
              </a:rPr>
              <a:t>II. L’électronégativité</a:t>
            </a:r>
            <a:br>
              <a:rPr lang="fr-FR" sz="4000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2. Différentes échelles d’électronégativité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8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Comparaison du pouvoir oxydant des </a:t>
            </a:r>
            <a:r>
              <a:rPr lang="fr-FR" dirty="0" err="1" smtClean="0">
                <a:solidFill>
                  <a:schemeClr val="bg1"/>
                </a:solidFill>
              </a:rPr>
              <a:t>dihalogènes</a:t>
            </a:r>
            <a:endParaRPr lang="fr-FR" dirty="0">
              <a:solidFill>
                <a:schemeClr val="bg1"/>
              </a:solidFill>
            </a:endParaRPr>
          </a:p>
        </p:txBody>
      </p:sp>
      <p:grpSp>
        <p:nvGrpSpPr>
          <p:cNvPr id="6" name="Grouper 38"/>
          <p:cNvGrpSpPr/>
          <p:nvPr/>
        </p:nvGrpSpPr>
        <p:grpSpPr>
          <a:xfrm>
            <a:off x="2195100" y="2062444"/>
            <a:ext cx="969648" cy="3237730"/>
            <a:chOff x="-285750" y="0"/>
            <a:chExt cx="1143000" cy="824230"/>
          </a:xfrm>
        </p:grpSpPr>
        <p:grpSp>
          <p:nvGrpSpPr>
            <p:cNvPr id="14" name="Grouper 40"/>
            <p:cNvGrpSpPr/>
            <p:nvPr/>
          </p:nvGrpSpPr>
          <p:grpSpPr>
            <a:xfrm>
              <a:off x="0" y="24130"/>
              <a:ext cx="571500" cy="800100"/>
              <a:chOff x="0" y="0"/>
              <a:chExt cx="571500" cy="800100"/>
            </a:xfrm>
          </p:grpSpPr>
          <p:sp>
            <p:nvSpPr>
              <p:cNvPr id="16" name="Arrondir un rectangle avec un coin du même côté 15"/>
              <p:cNvSpPr/>
              <p:nvPr/>
            </p:nvSpPr>
            <p:spPr>
              <a:xfrm rot="10800000">
                <a:off x="0" y="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7" name="Arrondir un rectangle avec un coin du même côté 16"/>
              <p:cNvSpPr/>
              <p:nvPr/>
            </p:nvSpPr>
            <p:spPr>
              <a:xfrm rot="10800000">
                <a:off x="0" y="457200"/>
                <a:ext cx="571500" cy="3429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15" name="Rectangle 14"/>
            <p:cNvSpPr/>
            <p:nvPr/>
          </p:nvSpPr>
          <p:spPr>
            <a:xfrm flipV="1">
              <a:off x="-285750" y="0"/>
              <a:ext cx="1143000" cy="5887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sp>
        <p:nvSpPr>
          <p:cNvPr id="2" name="Rectangle 1"/>
          <p:cNvSpPr/>
          <p:nvPr/>
        </p:nvSpPr>
        <p:spPr>
          <a:xfrm>
            <a:off x="2444076" y="2936779"/>
            <a:ext cx="475200" cy="1037066"/>
          </a:xfrm>
          <a:prstGeom prst="rect">
            <a:avLst/>
          </a:prstGeom>
          <a:solidFill>
            <a:srgbClr val="FF9900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2307136" y="3281492"/>
            <a:ext cx="4676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2307136" y="4474902"/>
            <a:ext cx="4676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658212" y="2989104"/>
            <a:ext cx="1645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err="1" smtClean="0"/>
              <a:t>Dibrome</a:t>
            </a:r>
            <a:r>
              <a:rPr lang="fr-FR" sz="1600" dirty="0" smtClean="0"/>
              <a:t> dans l’heptane</a:t>
            </a:r>
            <a:endParaRPr lang="fr-FR" sz="1600" dirty="0"/>
          </a:p>
        </p:txBody>
      </p:sp>
      <p:sp>
        <p:nvSpPr>
          <p:cNvPr id="21" name="ZoneTexte 20"/>
          <p:cNvSpPr txBox="1"/>
          <p:nvPr/>
        </p:nvSpPr>
        <p:spPr>
          <a:xfrm>
            <a:off x="658212" y="4185073"/>
            <a:ext cx="1645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smtClean="0"/>
              <a:t>Solution d’iodure de potassium KI</a:t>
            </a:r>
            <a:endParaRPr lang="fr-FR" sz="1600" dirty="0"/>
          </a:p>
        </p:txBody>
      </p:sp>
      <p:grpSp>
        <p:nvGrpSpPr>
          <p:cNvPr id="32" name="Grouper 38"/>
          <p:cNvGrpSpPr/>
          <p:nvPr/>
        </p:nvGrpSpPr>
        <p:grpSpPr>
          <a:xfrm>
            <a:off x="4793159" y="2062444"/>
            <a:ext cx="969648" cy="3237730"/>
            <a:chOff x="-285750" y="0"/>
            <a:chExt cx="1143000" cy="824230"/>
          </a:xfrm>
        </p:grpSpPr>
        <p:grpSp>
          <p:nvGrpSpPr>
            <p:cNvPr id="33" name="Grouper 40"/>
            <p:cNvGrpSpPr/>
            <p:nvPr/>
          </p:nvGrpSpPr>
          <p:grpSpPr>
            <a:xfrm>
              <a:off x="0" y="24130"/>
              <a:ext cx="571500" cy="800100"/>
              <a:chOff x="0" y="0"/>
              <a:chExt cx="571500" cy="800100"/>
            </a:xfrm>
          </p:grpSpPr>
          <p:sp>
            <p:nvSpPr>
              <p:cNvPr id="35" name="Arrondir un rectangle avec un coin du même côté 34"/>
              <p:cNvSpPr/>
              <p:nvPr/>
            </p:nvSpPr>
            <p:spPr>
              <a:xfrm rot="10800000">
                <a:off x="0" y="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6" name="Arrondir un rectangle avec un coin du même côté 35"/>
              <p:cNvSpPr/>
              <p:nvPr/>
            </p:nvSpPr>
            <p:spPr>
              <a:xfrm rot="10800000">
                <a:off x="0" y="457200"/>
                <a:ext cx="571500" cy="3429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34" name="Rectangle 33"/>
            <p:cNvSpPr/>
            <p:nvPr/>
          </p:nvSpPr>
          <p:spPr>
            <a:xfrm flipV="1">
              <a:off x="-285750" y="0"/>
              <a:ext cx="1143000" cy="5887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5042135" y="2936779"/>
            <a:ext cx="475200" cy="1037066"/>
          </a:xfrm>
          <a:prstGeom prst="rect">
            <a:avLst/>
          </a:prstGeom>
          <a:solidFill>
            <a:srgbClr val="7030A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avec flèche 37"/>
          <p:cNvCxnSpPr/>
          <p:nvPr/>
        </p:nvCxnSpPr>
        <p:spPr>
          <a:xfrm>
            <a:off x="4905195" y="3281492"/>
            <a:ext cx="4676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4905195" y="4474902"/>
            <a:ext cx="4676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3256271" y="2989104"/>
            <a:ext cx="1645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err="1" smtClean="0"/>
              <a:t>Diiode</a:t>
            </a:r>
            <a:r>
              <a:rPr lang="fr-FR" sz="1600" dirty="0" smtClean="0"/>
              <a:t> dans l’heptane</a:t>
            </a:r>
            <a:endParaRPr lang="fr-FR" sz="1600" dirty="0"/>
          </a:p>
        </p:txBody>
      </p:sp>
      <p:sp>
        <p:nvSpPr>
          <p:cNvPr id="41" name="ZoneTexte 40"/>
          <p:cNvSpPr txBox="1"/>
          <p:nvPr/>
        </p:nvSpPr>
        <p:spPr>
          <a:xfrm>
            <a:off x="3002941" y="4185073"/>
            <a:ext cx="1898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smtClean="0"/>
              <a:t>Solution de bromure de potassium </a:t>
            </a:r>
            <a:r>
              <a:rPr lang="fr-FR" sz="1600" dirty="0" err="1" smtClean="0"/>
              <a:t>KBr</a:t>
            </a:r>
            <a:endParaRPr lang="fr-FR" sz="1600" dirty="0"/>
          </a:p>
        </p:txBody>
      </p:sp>
      <p:grpSp>
        <p:nvGrpSpPr>
          <p:cNvPr id="42" name="Grouper 38"/>
          <p:cNvGrpSpPr/>
          <p:nvPr/>
        </p:nvGrpSpPr>
        <p:grpSpPr>
          <a:xfrm>
            <a:off x="7476005" y="2062444"/>
            <a:ext cx="969648" cy="3237730"/>
            <a:chOff x="-285750" y="0"/>
            <a:chExt cx="1143000" cy="824230"/>
          </a:xfrm>
        </p:grpSpPr>
        <p:grpSp>
          <p:nvGrpSpPr>
            <p:cNvPr id="43" name="Grouper 40"/>
            <p:cNvGrpSpPr/>
            <p:nvPr/>
          </p:nvGrpSpPr>
          <p:grpSpPr>
            <a:xfrm>
              <a:off x="0" y="24130"/>
              <a:ext cx="571500" cy="800100"/>
              <a:chOff x="0" y="0"/>
              <a:chExt cx="571500" cy="800100"/>
            </a:xfrm>
          </p:grpSpPr>
          <p:sp>
            <p:nvSpPr>
              <p:cNvPr id="45" name="Arrondir un rectangle avec un coin du même côté 44"/>
              <p:cNvSpPr/>
              <p:nvPr/>
            </p:nvSpPr>
            <p:spPr>
              <a:xfrm rot="10800000">
                <a:off x="0" y="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46" name="Arrondir un rectangle avec un coin du même côté 45"/>
              <p:cNvSpPr/>
              <p:nvPr/>
            </p:nvSpPr>
            <p:spPr>
              <a:xfrm rot="10800000">
                <a:off x="0" y="457200"/>
                <a:ext cx="571500" cy="3429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44" name="Rectangle 43"/>
            <p:cNvSpPr/>
            <p:nvPr/>
          </p:nvSpPr>
          <p:spPr>
            <a:xfrm flipV="1">
              <a:off x="-285750" y="0"/>
              <a:ext cx="1143000" cy="5887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sp>
        <p:nvSpPr>
          <p:cNvPr id="47" name="Rectangle 46"/>
          <p:cNvSpPr/>
          <p:nvPr/>
        </p:nvSpPr>
        <p:spPr>
          <a:xfrm>
            <a:off x="7724981" y="2936779"/>
            <a:ext cx="475200" cy="1037066"/>
          </a:xfrm>
          <a:prstGeom prst="rect">
            <a:avLst/>
          </a:prstGeom>
          <a:solidFill>
            <a:srgbClr val="FF9900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avec flèche 47"/>
          <p:cNvCxnSpPr/>
          <p:nvPr/>
        </p:nvCxnSpPr>
        <p:spPr>
          <a:xfrm>
            <a:off x="7588041" y="3281492"/>
            <a:ext cx="4676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>
            <a:off x="7588041" y="4474902"/>
            <a:ext cx="4676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5939117" y="2989104"/>
            <a:ext cx="1645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err="1" smtClean="0"/>
              <a:t>Dibrome</a:t>
            </a:r>
            <a:r>
              <a:rPr lang="fr-FR" sz="1600" dirty="0" smtClean="0"/>
              <a:t> dans l’heptane</a:t>
            </a:r>
            <a:endParaRPr lang="fr-FR" sz="1600" dirty="0"/>
          </a:p>
        </p:txBody>
      </p:sp>
      <p:sp>
        <p:nvSpPr>
          <p:cNvPr id="51" name="ZoneTexte 50"/>
          <p:cNvSpPr txBox="1"/>
          <p:nvPr/>
        </p:nvSpPr>
        <p:spPr>
          <a:xfrm>
            <a:off x="5718353" y="4185073"/>
            <a:ext cx="1866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smtClean="0"/>
              <a:t>Solution de chlorure de potassium </a:t>
            </a:r>
            <a:r>
              <a:rPr lang="fr-FR" sz="1600" dirty="0" err="1" smtClean="0"/>
              <a:t>KCl</a:t>
            </a:r>
            <a:endParaRPr lang="fr-FR" sz="1600" dirty="0"/>
          </a:p>
        </p:txBody>
      </p:sp>
      <p:grpSp>
        <p:nvGrpSpPr>
          <p:cNvPr id="52" name="Grouper 38"/>
          <p:cNvGrpSpPr/>
          <p:nvPr/>
        </p:nvGrpSpPr>
        <p:grpSpPr>
          <a:xfrm>
            <a:off x="10186032" y="2062444"/>
            <a:ext cx="969648" cy="3237730"/>
            <a:chOff x="-285750" y="0"/>
            <a:chExt cx="1143000" cy="824230"/>
          </a:xfrm>
        </p:grpSpPr>
        <p:grpSp>
          <p:nvGrpSpPr>
            <p:cNvPr id="53" name="Grouper 40"/>
            <p:cNvGrpSpPr/>
            <p:nvPr/>
          </p:nvGrpSpPr>
          <p:grpSpPr>
            <a:xfrm>
              <a:off x="0" y="24130"/>
              <a:ext cx="571500" cy="800100"/>
              <a:chOff x="0" y="0"/>
              <a:chExt cx="571500" cy="800100"/>
            </a:xfrm>
          </p:grpSpPr>
          <p:sp>
            <p:nvSpPr>
              <p:cNvPr id="55" name="Arrondir un rectangle avec un coin du même côté 54"/>
              <p:cNvSpPr/>
              <p:nvPr/>
            </p:nvSpPr>
            <p:spPr>
              <a:xfrm rot="10800000">
                <a:off x="0" y="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56" name="Arrondir un rectangle avec un coin du même côté 55"/>
              <p:cNvSpPr/>
              <p:nvPr/>
            </p:nvSpPr>
            <p:spPr>
              <a:xfrm rot="10800000">
                <a:off x="0" y="457200"/>
                <a:ext cx="571500" cy="3429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54" name="Rectangle 53"/>
            <p:cNvSpPr/>
            <p:nvPr/>
          </p:nvSpPr>
          <p:spPr>
            <a:xfrm flipV="1">
              <a:off x="-285750" y="0"/>
              <a:ext cx="1143000" cy="5887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sp>
        <p:nvSpPr>
          <p:cNvPr id="57" name="Rectangle 56"/>
          <p:cNvSpPr/>
          <p:nvPr/>
        </p:nvSpPr>
        <p:spPr>
          <a:xfrm>
            <a:off x="10435008" y="2936779"/>
            <a:ext cx="478800" cy="1037066"/>
          </a:xfrm>
          <a:prstGeom prst="rect">
            <a:avLst/>
          </a:prstGeom>
          <a:solidFill>
            <a:srgbClr val="7030A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8" name="Connecteur droit avec flèche 57"/>
          <p:cNvCxnSpPr/>
          <p:nvPr/>
        </p:nvCxnSpPr>
        <p:spPr>
          <a:xfrm>
            <a:off x="10298068" y="3281492"/>
            <a:ext cx="4676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>
            <a:off x="10298068" y="4474902"/>
            <a:ext cx="4676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8649144" y="2989104"/>
            <a:ext cx="1645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err="1" smtClean="0"/>
              <a:t>Diiode</a:t>
            </a:r>
            <a:r>
              <a:rPr lang="fr-FR" sz="1600" dirty="0" smtClean="0"/>
              <a:t> dans l’heptane</a:t>
            </a:r>
            <a:endParaRPr lang="fr-FR" sz="1600" dirty="0"/>
          </a:p>
        </p:txBody>
      </p:sp>
      <p:sp>
        <p:nvSpPr>
          <p:cNvPr id="62" name="ZoneTexte 61"/>
          <p:cNvSpPr txBox="1"/>
          <p:nvPr/>
        </p:nvSpPr>
        <p:spPr>
          <a:xfrm>
            <a:off x="8430270" y="4182514"/>
            <a:ext cx="1866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smtClean="0"/>
              <a:t>Solution de chlorure de potassium </a:t>
            </a:r>
            <a:r>
              <a:rPr lang="fr-FR" sz="1600" dirty="0" err="1" smtClean="0"/>
              <a:t>KCl</a:t>
            </a:r>
            <a:endParaRPr lang="fr-FR" sz="1600" dirty="0"/>
          </a:p>
        </p:txBody>
      </p:sp>
      <p:sp>
        <p:nvSpPr>
          <p:cNvPr id="63" name="ZoneTexte 62"/>
          <p:cNvSpPr txBox="1"/>
          <p:nvPr/>
        </p:nvSpPr>
        <p:spPr>
          <a:xfrm>
            <a:off x="-2" y="1769584"/>
            <a:ext cx="12192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 smtClean="0"/>
              <a:t>Avant agitation :</a:t>
            </a:r>
            <a:endParaRPr lang="fr-FR" sz="2400" b="1" u="sng" dirty="0"/>
          </a:p>
        </p:txBody>
      </p:sp>
      <p:sp>
        <p:nvSpPr>
          <p:cNvPr id="65" name="ZoneTexte 64"/>
          <p:cNvSpPr txBox="1"/>
          <p:nvPr/>
        </p:nvSpPr>
        <p:spPr>
          <a:xfrm>
            <a:off x="2064340" y="5496768"/>
            <a:ext cx="1231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Tube n°1</a:t>
            </a:r>
            <a:endParaRPr lang="fr-FR" sz="2000" b="1" dirty="0"/>
          </a:p>
        </p:txBody>
      </p:sp>
      <p:sp>
        <p:nvSpPr>
          <p:cNvPr id="66" name="ZoneTexte 65"/>
          <p:cNvSpPr txBox="1"/>
          <p:nvPr/>
        </p:nvSpPr>
        <p:spPr>
          <a:xfrm>
            <a:off x="4662399" y="5496768"/>
            <a:ext cx="1231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Tube n°2</a:t>
            </a:r>
            <a:endParaRPr lang="fr-FR" sz="2000" b="1" dirty="0"/>
          </a:p>
        </p:txBody>
      </p:sp>
      <p:sp>
        <p:nvSpPr>
          <p:cNvPr id="67" name="ZoneTexte 66"/>
          <p:cNvSpPr txBox="1"/>
          <p:nvPr/>
        </p:nvSpPr>
        <p:spPr>
          <a:xfrm>
            <a:off x="7345245" y="5492335"/>
            <a:ext cx="1231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Tube n°3</a:t>
            </a:r>
            <a:endParaRPr lang="fr-FR" sz="2000" b="1" dirty="0"/>
          </a:p>
        </p:txBody>
      </p:sp>
      <p:sp>
        <p:nvSpPr>
          <p:cNvPr id="68" name="ZoneTexte 67"/>
          <p:cNvSpPr txBox="1"/>
          <p:nvPr/>
        </p:nvSpPr>
        <p:spPr>
          <a:xfrm>
            <a:off x="10055273" y="5492335"/>
            <a:ext cx="1231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Tube n°4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238335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650A-9155-421D-96DB-BF964770A418}" type="slidenum">
              <a:rPr lang="fr-FR" smtClean="0"/>
              <a:t>8</a:t>
            </a:fld>
            <a:endParaRPr lang="fr-FR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sz="4000" b="1" dirty="0" smtClean="0">
                <a:solidFill>
                  <a:schemeClr val="accent2"/>
                </a:solidFill>
              </a:rPr>
              <a:t>II. L’électronégativité</a:t>
            </a:r>
            <a:br>
              <a:rPr lang="fr-FR" sz="4000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2. Différentes échelles d’électronégativité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8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Comparaison du pouvoir oxydant des </a:t>
            </a:r>
            <a:r>
              <a:rPr lang="fr-FR" dirty="0" err="1" smtClean="0">
                <a:solidFill>
                  <a:schemeClr val="bg1"/>
                </a:solidFill>
              </a:rPr>
              <a:t>dihalogènes</a:t>
            </a:r>
            <a:endParaRPr lang="fr-FR" dirty="0">
              <a:solidFill>
                <a:schemeClr val="bg1"/>
              </a:solidFill>
            </a:endParaRPr>
          </a:p>
        </p:txBody>
      </p:sp>
      <p:grpSp>
        <p:nvGrpSpPr>
          <p:cNvPr id="6" name="Grouper 38"/>
          <p:cNvGrpSpPr/>
          <p:nvPr/>
        </p:nvGrpSpPr>
        <p:grpSpPr>
          <a:xfrm>
            <a:off x="1239385" y="2060043"/>
            <a:ext cx="969648" cy="3237730"/>
            <a:chOff x="-285750" y="0"/>
            <a:chExt cx="1143000" cy="824230"/>
          </a:xfrm>
        </p:grpSpPr>
        <p:grpSp>
          <p:nvGrpSpPr>
            <p:cNvPr id="14" name="Grouper 40"/>
            <p:cNvGrpSpPr/>
            <p:nvPr/>
          </p:nvGrpSpPr>
          <p:grpSpPr>
            <a:xfrm>
              <a:off x="0" y="24130"/>
              <a:ext cx="571500" cy="800100"/>
              <a:chOff x="0" y="0"/>
              <a:chExt cx="571500" cy="800100"/>
            </a:xfrm>
          </p:grpSpPr>
          <p:sp>
            <p:nvSpPr>
              <p:cNvPr id="16" name="Arrondir un rectangle avec un coin du même côté 15"/>
              <p:cNvSpPr/>
              <p:nvPr/>
            </p:nvSpPr>
            <p:spPr>
              <a:xfrm rot="10800000">
                <a:off x="0" y="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7" name="Arrondir un rectangle avec un coin du même côté 16"/>
              <p:cNvSpPr/>
              <p:nvPr/>
            </p:nvSpPr>
            <p:spPr>
              <a:xfrm rot="10800000">
                <a:off x="0" y="457200"/>
                <a:ext cx="571500" cy="3429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15" name="Rectangle 14"/>
            <p:cNvSpPr/>
            <p:nvPr/>
          </p:nvSpPr>
          <p:spPr>
            <a:xfrm flipV="1">
              <a:off x="-285750" y="0"/>
              <a:ext cx="1143000" cy="5887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sp>
        <p:nvSpPr>
          <p:cNvPr id="2" name="Rectangle 1"/>
          <p:cNvSpPr/>
          <p:nvPr/>
        </p:nvSpPr>
        <p:spPr>
          <a:xfrm>
            <a:off x="1488361" y="2934378"/>
            <a:ext cx="475200" cy="1037066"/>
          </a:xfrm>
          <a:prstGeom prst="rect">
            <a:avLst/>
          </a:prstGeom>
          <a:solidFill>
            <a:srgbClr val="FF9900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avec flèche 17"/>
          <p:cNvCxnSpPr/>
          <p:nvPr/>
        </p:nvCxnSpPr>
        <p:spPr>
          <a:xfrm flipV="1">
            <a:off x="2027593" y="3940448"/>
            <a:ext cx="249029" cy="37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337706" y="3105535"/>
            <a:ext cx="916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err="1" smtClean="0"/>
              <a:t>Dibrome</a:t>
            </a:r>
            <a:endParaRPr lang="fr-FR" sz="1600" dirty="0"/>
          </a:p>
        </p:txBody>
      </p:sp>
      <p:sp>
        <p:nvSpPr>
          <p:cNvPr id="21" name="ZoneTexte 20"/>
          <p:cNvSpPr txBox="1"/>
          <p:nvPr/>
        </p:nvSpPr>
        <p:spPr>
          <a:xfrm>
            <a:off x="497119" y="4301449"/>
            <a:ext cx="748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smtClean="0"/>
              <a:t>Iodure</a:t>
            </a:r>
            <a:endParaRPr lang="fr-FR" sz="1600" dirty="0"/>
          </a:p>
        </p:txBody>
      </p:sp>
      <p:grpSp>
        <p:nvGrpSpPr>
          <p:cNvPr id="32" name="Grouper 38"/>
          <p:cNvGrpSpPr/>
          <p:nvPr/>
        </p:nvGrpSpPr>
        <p:grpSpPr>
          <a:xfrm>
            <a:off x="5032309" y="2048376"/>
            <a:ext cx="969648" cy="3237730"/>
            <a:chOff x="-285750" y="0"/>
            <a:chExt cx="1143000" cy="824230"/>
          </a:xfrm>
        </p:grpSpPr>
        <p:grpSp>
          <p:nvGrpSpPr>
            <p:cNvPr id="33" name="Grouper 40"/>
            <p:cNvGrpSpPr/>
            <p:nvPr/>
          </p:nvGrpSpPr>
          <p:grpSpPr>
            <a:xfrm>
              <a:off x="0" y="24130"/>
              <a:ext cx="571500" cy="800100"/>
              <a:chOff x="0" y="0"/>
              <a:chExt cx="571500" cy="800100"/>
            </a:xfrm>
          </p:grpSpPr>
          <p:sp>
            <p:nvSpPr>
              <p:cNvPr id="35" name="Arrondir un rectangle avec un coin du même côté 34"/>
              <p:cNvSpPr/>
              <p:nvPr/>
            </p:nvSpPr>
            <p:spPr>
              <a:xfrm rot="10800000">
                <a:off x="0" y="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6" name="Arrondir un rectangle avec un coin du même côté 35"/>
              <p:cNvSpPr/>
              <p:nvPr/>
            </p:nvSpPr>
            <p:spPr>
              <a:xfrm rot="10800000">
                <a:off x="0" y="457200"/>
                <a:ext cx="571500" cy="3429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34" name="Rectangle 33"/>
            <p:cNvSpPr/>
            <p:nvPr/>
          </p:nvSpPr>
          <p:spPr>
            <a:xfrm flipV="1">
              <a:off x="-285750" y="0"/>
              <a:ext cx="1143000" cy="5887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5281285" y="2922711"/>
            <a:ext cx="478800" cy="1037066"/>
          </a:xfrm>
          <a:prstGeom prst="rect">
            <a:avLst/>
          </a:prstGeom>
          <a:solidFill>
            <a:srgbClr val="7030A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3440532" y="3066564"/>
            <a:ext cx="164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err="1" smtClean="0"/>
              <a:t>Diiode</a:t>
            </a:r>
            <a:endParaRPr lang="fr-FR" sz="1600" dirty="0"/>
          </a:p>
        </p:txBody>
      </p:sp>
      <p:sp>
        <p:nvSpPr>
          <p:cNvPr id="41" name="ZoneTexte 40"/>
          <p:cNvSpPr txBox="1"/>
          <p:nvPr/>
        </p:nvSpPr>
        <p:spPr>
          <a:xfrm>
            <a:off x="3197444" y="4291556"/>
            <a:ext cx="189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smtClean="0"/>
              <a:t>Bromure</a:t>
            </a:r>
            <a:endParaRPr lang="fr-FR" sz="1600" dirty="0"/>
          </a:p>
        </p:txBody>
      </p:sp>
      <p:grpSp>
        <p:nvGrpSpPr>
          <p:cNvPr id="42" name="Grouper 38"/>
          <p:cNvGrpSpPr/>
          <p:nvPr/>
        </p:nvGrpSpPr>
        <p:grpSpPr>
          <a:xfrm>
            <a:off x="7715155" y="2048376"/>
            <a:ext cx="969648" cy="3237730"/>
            <a:chOff x="-285750" y="0"/>
            <a:chExt cx="1143000" cy="824230"/>
          </a:xfrm>
        </p:grpSpPr>
        <p:grpSp>
          <p:nvGrpSpPr>
            <p:cNvPr id="43" name="Grouper 40"/>
            <p:cNvGrpSpPr/>
            <p:nvPr/>
          </p:nvGrpSpPr>
          <p:grpSpPr>
            <a:xfrm>
              <a:off x="0" y="24130"/>
              <a:ext cx="571500" cy="800100"/>
              <a:chOff x="0" y="0"/>
              <a:chExt cx="571500" cy="800100"/>
            </a:xfrm>
          </p:grpSpPr>
          <p:sp>
            <p:nvSpPr>
              <p:cNvPr id="45" name="Arrondir un rectangle avec un coin du même côté 44"/>
              <p:cNvSpPr/>
              <p:nvPr/>
            </p:nvSpPr>
            <p:spPr>
              <a:xfrm rot="10800000">
                <a:off x="0" y="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46" name="Arrondir un rectangle avec un coin du même côté 45"/>
              <p:cNvSpPr/>
              <p:nvPr/>
            </p:nvSpPr>
            <p:spPr>
              <a:xfrm rot="10800000">
                <a:off x="0" y="457200"/>
                <a:ext cx="571500" cy="3429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44" name="Rectangle 43"/>
            <p:cNvSpPr/>
            <p:nvPr/>
          </p:nvSpPr>
          <p:spPr>
            <a:xfrm flipV="1">
              <a:off x="-285750" y="0"/>
              <a:ext cx="1143000" cy="5887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sp>
        <p:nvSpPr>
          <p:cNvPr id="47" name="Rectangle 46"/>
          <p:cNvSpPr/>
          <p:nvPr/>
        </p:nvSpPr>
        <p:spPr>
          <a:xfrm>
            <a:off x="7964131" y="2922711"/>
            <a:ext cx="475200" cy="1037066"/>
          </a:xfrm>
          <a:prstGeom prst="rect">
            <a:avLst/>
          </a:prstGeom>
          <a:solidFill>
            <a:srgbClr val="FF9900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avec flèche 47"/>
          <p:cNvCxnSpPr/>
          <p:nvPr/>
        </p:nvCxnSpPr>
        <p:spPr>
          <a:xfrm>
            <a:off x="7827191" y="3267424"/>
            <a:ext cx="4676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>
            <a:off x="7827191" y="4460833"/>
            <a:ext cx="4676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6135146" y="3072505"/>
            <a:ext cx="164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err="1" smtClean="0"/>
              <a:t>Dibrome</a:t>
            </a:r>
            <a:endParaRPr lang="fr-FR" sz="1600" dirty="0"/>
          </a:p>
        </p:txBody>
      </p:sp>
      <p:sp>
        <p:nvSpPr>
          <p:cNvPr id="51" name="ZoneTexte 50"/>
          <p:cNvSpPr txBox="1"/>
          <p:nvPr/>
        </p:nvSpPr>
        <p:spPr>
          <a:xfrm>
            <a:off x="5957502" y="4297484"/>
            <a:ext cx="1866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smtClean="0"/>
              <a:t>Chlorure</a:t>
            </a:r>
            <a:endParaRPr lang="fr-FR" sz="1600" dirty="0"/>
          </a:p>
        </p:txBody>
      </p:sp>
      <p:grpSp>
        <p:nvGrpSpPr>
          <p:cNvPr id="52" name="Grouper 38"/>
          <p:cNvGrpSpPr/>
          <p:nvPr/>
        </p:nvGrpSpPr>
        <p:grpSpPr>
          <a:xfrm>
            <a:off x="10425182" y="2048376"/>
            <a:ext cx="969648" cy="3237730"/>
            <a:chOff x="-285750" y="0"/>
            <a:chExt cx="1143000" cy="824230"/>
          </a:xfrm>
        </p:grpSpPr>
        <p:grpSp>
          <p:nvGrpSpPr>
            <p:cNvPr id="53" name="Grouper 40"/>
            <p:cNvGrpSpPr/>
            <p:nvPr/>
          </p:nvGrpSpPr>
          <p:grpSpPr>
            <a:xfrm>
              <a:off x="0" y="24130"/>
              <a:ext cx="571500" cy="800100"/>
              <a:chOff x="0" y="0"/>
              <a:chExt cx="571500" cy="800100"/>
            </a:xfrm>
          </p:grpSpPr>
          <p:sp>
            <p:nvSpPr>
              <p:cNvPr id="55" name="Arrondir un rectangle avec un coin du même côté 54"/>
              <p:cNvSpPr/>
              <p:nvPr/>
            </p:nvSpPr>
            <p:spPr>
              <a:xfrm rot="10800000">
                <a:off x="0" y="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56" name="Arrondir un rectangle avec un coin du même côté 55"/>
              <p:cNvSpPr/>
              <p:nvPr/>
            </p:nvSpPr>
            <p:spPr>
              <a:xfrm rot="10800000">
                <a:off x="0" y="457200"/>
                <a:ext cx="571500" cy="3429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54" name="Rectangle 53"/>
            <p:cNvSpPr/>
            <p:nvPr/>
          </p:nvSpPr>
          <p:spPr>
            <a:xfrm flipV="1">
              <a:off x="-285750" y="0"/>
              <a:ext cx="1143000" cy="5887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sp>
        <p:nvSpPr>
          <p:cNvPr id="57" name="Rectangle 56"/>
          <p:cNvSpPr/>
          <p:nvPr/>
        </p:nvSpPr>
        <p:spPr>
          <a:xfrm>
            <a:off x="10674158" y="2922711"/>
            <a:ext cx="478800" cy="1037066"/>
          </a:xfrm>
          <a:prstGeom prst="rect">
            <a:avLst/>
          </a:prstGeom>
          <a:solidFill>
            <a:srgbClr val="7030A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8" name="Connecteur droit avec flèche 57"/>
          <p:cNvCxnSpPr/>
          <p:nvPr/>
        </p:nvCxnSpPr>
        <p:spPr>
          <a:xfrm>
            <a:off x="10454047" y="3298456"/>
            <a:ext cx="4676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>
            <a:off x="10551208" y="4460833"/>
            <a:ext cx="4676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8795184" y="3102281"/>
            <a:ext cx="164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err="1" smtClean="0"/>
              <a:t>Diiode</a:t>
            </a:r>
            <a:endParaRPr lang="fr-FR" sz="1600" dirty="0"/>
          </a:p>
        </p:txBody>
      </p:sp>
      <p:sp>
        <p:nvSpPr>
          <p:cNvPr id="62" name="ZoneTexte 61"/>
          <p:cNvSpPr txBox="1"/>
          <p:nvPr/>
        </p:nvSpPr>
        <p:spPr>
          <a:xfrm>
            <a:off x="8684802" y="4297484"/>
            <a:ext cx="1866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smtClean="0"/>
              <a:t>Chlorure</a:t>
            </a:r>
            <a:endParaRPr lang="fr-FR" sz="1600" dirty="0"/>
          </a:p>
        </p:txBody>
      </p:sp>
      <p:sp>
        <p:nvSpPr>
          <p:cNvPr id="63" name="ZoneTexte 62"/>
          <p:cNvSpPr txBox="1"/>
          <p:nvPr/>
        </p:nvSpPr>
        <p:spPr>
          <a:xfrm>
            <a:off x="-2" y="1769584"/>
            <a:ext cx="12192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 smtClean="0"/>
              <a:t>Après agitation :</a:t>
            </a:r>
            <a:endParaRPr lang="fr-FR" sz="2400" b="1" u="sng" dirty="0"/>
          </a:p>
        </p:txBody>
      </p:sp>
      <p:sp>
        <p:nvSpPr>
          <p:cNvPr id="65" name="ZoneTexte 64"/>
          <p:cNvSpPr txBox="1"/>
          <p:nvPr/>
        </p:nvSpPr>
        <p:spPr>
          <a:xfrm>
            <a:off x="1522719" y="5483314"/>
            <a:ext cx="1231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Tube n°1</a:t>
            </a:r>
            <a:endParaRPr lang="fr-FR" sz="2000" b="1" dirty="0"/>
          </a:p>
        </p:txBody>
      </p:sp>
      <p:sp>
        <p:nvSpPr>
          <p:cNvPr id="66" name="ZoneTexte 65"/>
          <p:cNvSpPr txBox="1"/>
          <p:nvPr/>
        </p:nvSpPr>
        <p:spPr>
          <a:xfrm>
            <a:off x="4901549" y="5482700"/>
            <a:ext cx="1231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Tube n°2</a:t>
            </a:r>
            <a:endParaRPr lang="fr-FR" sz="2000" b="1" dirty="0"/>
          </a:p>
        </p:txBody>
      </p:sp>
      <p:sp>
        <p:nvSpPr>
          <p:cNvPr id="67" name="ZoneTexte 66"/>
          <p:cNvSpPr txBox="1"/>
          <p:nvPr/>
        </p:nvSpPr>
        <p:spPr>
          <a:xfrm>
            <a:off x="7584395" y="5478267"/>
            <a:ext cx="1231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Tube n°3</a:t>
            </a:r>
            <a:endParaRPr lang="fr-FR" sz="2000" b="1" dirty="0"/>
          </a:p>
        </p:txBody>
      </p:sp>
      <p:sp>
        <p:nvSpPr>
          <p:cNvPr id="68" name="ZoneTexte 67"/>
          <p:cNvSpPr txBox="1"/>
          <p:nvPr/>
        </p:nvSpPr>
        <p:spPr>
          <a:xfrm>
            <a:off x="10294423" y="5478267"/>
            <a:ext cx="1231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Tube n°4</a:t>
            </a:r>
            <a:endParaRPr lang="fr-FR" sz="2000" b="1" dirty="0"/>
          </a:p>
        </p:txBody>
      </p:sp>
      <p:grpSp>
        <p:nvGrpSpPr>
          <p:cNvPr id="61" name="Grouper 38"/>
          <p:cNvGrpSpPr/>
          <p:nvPr/>
        </p:nvGrpSpPr>
        <p:grpSpPr>
          <a:xfrm>
            <a:off x="2049492" y="2059322"/>
            <a:ext cx="969648" cy="3237730"/>
            <a:chOff x="-285750" y="0"/>
            <a:chExt cx="1143000" cy="824230"/>
          </a:xfrm>
        </p:grpSpPr>
        <p:grpSp>
          <p:nvGrpSpPr>
            <p:cNvPr id="64" name="Grouper 40"/>
            <p:cNvGrpSpPr/>
            <p:nvPr/>
          </p:nvGrpSpPr>
          <p:grpSpPr>
            <a:xfrm>
              <a:off x="0" y="24130"/>
              <a:ext cx="571500" cy="800100"/>
              <a:chOff x="0" y="0"/>
              <a:chExt cx="571500" cy="800100"/>
            </a:xfrm>
          </p:grpSpPr>
          <p:sp>
            <p:nvSpPr>
              <p:cNvPr id="70" name="Arrondir un rectangle avec un coin du même côté 69"/>
              <p:cNvSpPr/>
              <p:nvPr/>
            </p:nvSpPr>
            <p:spPr>
              <a:xfrm rot="10800000">
                <a:off x="0" y="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71" name="Arrondir un rectangle avec un coin du même côté 70"/>
              <p:cNvSpPr/>
              <p:nvPr/>
            </p:nvSpPr>
            <p:spPr>
              <a:xfrm rot="10800000">
                <a:off x="0" y="457200"/>
                <a:ext cx="571500" cy="3429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69" name="Rectangle 68"/>
            <p:cNvSpPr/>
            <p:nvPr/>
          </p:nvSpPr>
          <p:spPr>
            <a:xfrm flipV="1">
              <a:off x="-285750" y="0"/>
              <a:ext cx="1143000" cy="5887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sp>
        <p:nvSpPr>
          <p:cNvPr id="72" name="Rectangle 71"/>
          <p:cNvSpPr/>
          <p:nvPr/>
        </p:nvSpPr>
        <p:spPr>
          <a:xfrm>
            <a:off x="2298468" y="2933657"/>
            <a:ext cx="475200" cy="1037066"/>
          </a:xfrm>
          <a:prstGeom prst="rect">
            <a:avLst/>
          </a:prstGeom>
          <a:solidFill>
            <a:srgbClr val="7030A0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ZoneTexte 72"/>
          <p:cNvSpPr txBox="1"/>
          <p:nvPr/>
        </p:nvSpPr>
        <p:spPr>
          <a:xfrm>
            <a:off x="2924364" y="3081929"/>
            <a:ext cx="748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err="1" smtClean="0"/>
              <a:t>Diiode</a:t>
            </a:r>
            <a:endParaRPr lang="fr-F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881436" y="5843305"/>
                <a:ext cx="25137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𝐵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436" y="5843305"/>
                <a:ext cx="2513730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necteur droit avec flèche 75"/>
          <p:cNvCxnSpPr/>
          <p:nvPr/>
        </p:nvCxnSpPr>
        <p:spPr>
          <a:xfrm>
            <a:off x="1239385" y="3267424"/>
            <a:ext cx="4676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/>
          <p:cNvCxnSpPr/>
          <p:nvPr/>
        </p:nvCxnSpPr>
        <p:spPr>
          <a:xfrm>
            <a:off x="1254551" y="4460833"/>
            <a:ext cx="4676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/>
          <p:nvPr/>
        </p:nvCxnSpPr>
        <p:spPr>
          <a:xfrm>
            <a:off x="5049512" y="3281343"/>
            <a:ext cx="4676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avec flèche 78"/>
          <p:cNvCxnSpPr/>
          <p:nvPr/>
        </p:nvCxnSpPr>
        <p:spPr>
          <a:xfrm>
            <a:off x="5049512" y="4474753"/>
            <a:ext cx="4676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4419774" y="5829447"/>
                <a:ext cx="21947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dirty="0" smtClean="0"/>
                  <a:t> n’a pas oxydé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774" y="5829447"/>
                <a:ext cx="2194714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7052678" y="5843027"/>
                <a:ext cx="22945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𝐵𝑟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dirty="0" smtClean="0"/>
                  <a:t> n’a pas oxydé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𝐶𝑙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678" y="5843027"/>
                <a:ext cx="2294598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9839199" y="5843027"/>
                <a:ext cx="21416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dirty="0" smtClean="0"/>
                  <a:t> n’a pas oxydé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𝐶𝑙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9199" y="5843027"/>
                <a:ext cx="2141612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eur droit avec flèche 12"/>
          <p:cNvCxnSpPr/>
          <p:nvPr/>
        </p:nvCxnSpPr>
        <p:spPr>
          <a:xfrm flipH="1">
            <a:off x="2533266" y="3255477"/>
            <a:ext cx="417181" cy="69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53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Orange roug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1012</TotalTime>
  <Words>211</Words>
  <Application>Microsoft Office PowerPoint</Application>
  <PresentationFormat>Grand écran</PresentationFormat>
  <Paragraphs>67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Rétrospective</vt:lpstr>
      <vt:lpstr>Conception personnalisée</vt:lpstr>
      <vt:lpstr>LC17 – Classification périodique</vt:lpstr>
      <vt:lpstr>I. Où il est question de classer les éléments chimiques  1. Des similitude de propriétés entre éléments. Notion de famille</vt:lpstr>
      <vt:lpstr>I. Où il est question de classer les éléments chimiques  1. Notion de famille</vt:lpstr>
      <vt:lpstr>I. Où il est question de classer les éléments chimiques  1. Des similitude de propriétés entre éléments. Notion de famille</vt:lpstr>
      <vt:lpstr>I. Où il est question de classer les éléments chimiques  1. Des similitude de propriétés entre éléments. Notion de famille</vt:lpstr>
      <vt:lpstr>I. Où il est question de classer les éléments chimiques  2. Les avancées de Mendeleïev</vt:lpstr>
      <vt:lpstr>II. L’électronégativité  2. Différentes échelles d’électronégativité</vt:lpstr>
      <vt:lpstr>II. L’électronégativité  2. Différentes échelles d’électronégativité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Jules FILLETTE</dc:creator>
  <cp:lastModifiedBy>Jules FILLETTE</cp:lastModifiedBy>
  <cp:revision>25</cp:revision>
  <dcterms:created xsi:type="dcterms:W3CDTF">2019-02-02T09:11:16Z</dcterms:created>
  <dcterms:modified xsi:type="dcterms:W3CDTF">2019-06-16T12:57:57Z</dcterms:modified>
</cp:coreProperties>
</file>