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74" r:id="rId4"/>
    <p:sldId id="275" r:id="rId5"/>
    <p:sldId id="276" r:id="rId6"/>
    <p:sldId id="278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pPr algn="just"/>
            <a:r>
              <a:rPr lang="fr-FR" dirty="0" smtClean="0"/>
              <a:t>LC18 – Solides cristallins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29" y="1917146"/>
            <a:ext cx="7317787" cy="413338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Modèle du cristal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</a:t>
            </a:r>
            <a:r>
              <a:rPr lang="fr-FR" sz="3200" b="1" dirty="0" smtClean="0">
                <a:solidFill>
                  <a:srgbClr val="00B050"/>
                </a:solidFill>
              </a:rPr>
              <a:t>Construction géométrique du modèle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Nœuds disposés de manière périodique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-1045" r="8798" b="1045"/>
          <a:stretch/>
        </p:blipFill>
        <p:spPr>
          <a:xfrm>
            <a:off x="238160" y="1916755"/>
            <a:ext cx="6606862" cy="2464166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Modèle du cristal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</a:t>
            </a:r>
            <a:r>
              <a:rPr lang="fr-FR" sz="3200" b="1" dirty="0" smtClean="0">
                <a:solidFill>
                  <a:srgbClr val="00B050"/>
                </a:solidFill>
              </a:rPr>
              <a:t>Construction géométrique du modèle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r="8962"/>
          <a:stretch/>
        </p:blipFill>
        <p:spPr>
          <a:xfrm>
            <a:off x="6304041" y="1912380"/>
            <a:ext cx="5550794" cy="31059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6" y="4561916"/>
            <a:ext cx="7918459" cy="15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74"/>
          <a:stretch/>
        </p:blipFill>
        <p:spPr>
          <a:xfrm>
            <a:off x="7096259" y="2255607"/>
            <a:ext cx="4890443" cy="24966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0" t="10321" r="-1" b="12555"/>
          <a:stretch/>
        </p:blipFill>
        <p:spPr>
          <a:xfrm>
            <a:off x="1097280" y="1768057"/>
            <a:ext cx="2859110" cy="45764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r="52954"/>
          <a:stretch/>
        </p:blipFill>
        <p:spPr>
          <a:xfrm>
            <a:off x="3956390" y="1138451"/>
            <a:ext cx="3001403" cy="59437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89575" y="4959713"/>
            <a:ext cx="31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Coordinence d’un atome dans une maille CFC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Modèle du cristal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</a:t>
            </a:r>
            <a:r>
              <a:rPr lang="fr-FR" sz="3200" b="1" dirty="0" smtClean="0">
                <a:solidFill>
                  <a:srgbClr val="00B050"/>
                </a:solidFill>
              </a:rPr>
              <a:t>Empilement compact de sphère dures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1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6726833" y="2021407"/>
            <a:ext cx="3790439" cy="2982233"/>
            <a:chOff x="6972293" y="1842448"/>
            <a:chExt cx="3790439" cy="2982233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93988F6C-6406-48C0-B67F-5DD73AF10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677"/>
            <a:stretch/>
          </p:blipFill>
          <p:spPr>
            <a:xfrm>
              <a:off x="6972293" y="1842448"/>
              <a:ext cx="2228850" cy="2894228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="" xmlns:a16="http://schemas.microsoft.com/office/drawing/2014/main" id="{9948C376-B192-4393-A153-1EC537257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96"/>
            <a:stretch/>
          </p:blipFill>
          <p:spPr>
            <a:xfrm>
              <a:off x="8819632" y="1842448"/>
              <a:ext cx="1943100" cy="298223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391AAEF-0076-4FDC-8FDD-8C7CE365FC7D}"/>
                </a:ext>
              </a:extLst>
            </p:cNvPr>
            <p:cNvSpPr/>
            <p:nvPr/>
          </p:nvSpPr>
          <p:spPr>
            <a:xfrm rot="19305376">
              <a:off x="9749673" y="3645512"/>
              <a:ext cx="153822" cy="614149"/>
            </a:xfrm>
            <a:prstGeom prst="rect">
              <a:avLst/>
            </a:prstGeom>
            <a:solidFill>
              <a:srgbClr val="9A600A">
                <a:alpha val="83137"/>
              </a:srgbClr>
            </a:solidFill>
            <a:ln>
              <a:solidFill>
                <a:srgbClr val="9A6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454BADF-34C0-42E3-B108-7196391C7657}"/>
                </a:ext>
              </a:extLst>
            </p:cNvPr>
            <p:cNvSpPr/>
            <p:nvPr/>
          </p:nvSpPr>
          <p:spPr>
            <a:xfrm rot="19305376">
              <a:off x="7997638" y="3561719"/>
              <a:ext cx="153822" cy="614149"/>
            </a:xfrm>
            <a:prstGeom prst="rect">
              <a:avLst/>
            </a:prstGeom>
            <a:solidFill>
              <a:srgbClr val="9A600A">
                <a:alpha val="83137"/>
              </a:srgbClr>
            </a:solidFill>
            <a:ln>
              <a:solidFill>
                <a:srgbClr val="9A6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68440FE-B4B3-4706-8BDA-776EC4903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4" b="10576"/>
          <a:stretch/>
        </p:blipFill>
        <p:spPr>
          <a:xfrm>
            <a:off x="1104359" y="1875565"/>
            <a:ext cx="2228850" cy="25521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81739124-9CA9-4F97-B764-6960DC92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3" b="13267"/>
          <a:stretch/>
        </p:blipFill>
        <p:spPr>
          <a:xfrm>
            <a:off x="2944046" y="1871944"/>
            <a:ext cx="1943100" cy="2470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id="{FADD82E7-620A-4492-BF7E-C8617C13D8CF}"/>
                  </a:ext>
                </a:extLst>
              </p:cNvPr>
              <p:cNvSpPr txBox="1"/>
              <p:nvPr/>
            </p:nvSpPr>
            <p:spPr>
              <a:xfrm>
                <a:off x="2464971" y="4267681"/>
                <a:ext cx="298885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1+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ADD82E7-620A-4492-BF7E-C8617C13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71" y="4267681"/>
                <a:ext cx="2988859" cy="4247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="" xmlns:a16="http://schemas.microsoft.com/office/drawing/2014/main" id="{23111ED8-A400-4D47-951A-BDB90550BCD3}"/>
                  </a:ext>
                </a:extLst>
              </p:cNvPr>
              <p:cNvSpPr txBox="1"/>
              <p:nvPr/>
            </p:nvSpPr>
            <p:spPr>
              <a:xfrm>
                <a:off x="8223624" y="4449826"/>
                <a:ext cx="2988859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2+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111ED8-A400-4D47-951A-BDB90550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624" y="4449826"/>
                <a:ext cx="2988859" cy="438582"/>
              </a:xfrm>
              <a:prstGeom prst="rect">
                <a:avLst/>
              </a:prstGeom>
              <a:blipFill rotWithShape="0"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="" xmlns:a16="http://schemas.microsoft.com/office/drawing/2014/main" id="{B2B7812C-D2E8-475A-913D-E36A5B3FED62}"/>
                  </a:ext>
                </a:extLst>
              </p:cNvPr>
              <p:cNvSpPr txBox="1"/>
              <p:nvPr/>
            </p:nvSpPr>
            <p:spPr>
              <a:xfrm>
                <a:off x="-991532" y="5185896"/>
                <a:ext cx="6235890" cy="116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B7812C-D2E8-475A-913D-E36A5B3F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532" y="5185896"/>
                <a:ext cx="6235890" cy="11675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3743F971-AF40-4472-8DFC-8323B8705619}"/>
                  </a:ext>
                </a:extLst>
              </p:cNvPr>
              <p:cNvSpPr txBox="1"/>
              <p:nvPr/>
            </p:nvSpPr>
            <p:spPr>
              <a:xfrm>
                <a:off x="6177612" y="4446407"/>
                <a:ext cx="2988859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43F971-AF40-4472-8DFC-8323B870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12" y="4446407"/>
                <a:ext cx="2988859" cy="438582"/>
              </a:xfrm>
              <a:prstGeom prst="rect">
                <a:avLst/>
              </a:prstGeom>
              <a:blipFill rotWithShape="0">
                <a:blip r:embed="rId7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89E3F2FC-14C8-40C3-BECE-2A970469F5D8}"/>
                  </a:ext>
                </a:extLst>
              </p:cNvPr>
              <p:cNvSpPr txBox="1"/>
              <p:nvPr/>
            </p:nvSpPr>
            <p:spPr>
              <a:xfrm>
                <a:off x="662179" y="4228684"/>
                <a:ext cx="298885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E3F2FC-14C8-40C3-BECE-2A970469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9" y="4228684"/>
                <a:ext cx="2988859" cy="424732"/>
              </a:xfrm>
              <a:prstGeom prst="rect">
                <a:avLst/>
              </a:prstGeom>
              <a:blipFill rotWithShape="0">
                <a:blip r:embed="rId8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="" xmlns:a16="http://schemas.microsoft.com/office/drawing/2014/main" id="{1354E398-ED74-401D-B723-5924EB64F48F}"/>
                  </a:ext>
                </a:extLst>
              </p:cNvPr>
              <p:cNvSpPr txBox="1"/>
              <p:nvPr/>
            </p:nvSpPr>
            <p:spPr>
              <a:xfrm>
                <a:off x="4935518" y="5314867"/>
                <a:ext cx="8437255" cy="94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𝑓𝑖𝑜𝑙𝑒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𝑒𝑎𝑢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𝑐𝑢𝑖𝑣𝑟𝑒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𝑓𝑖𝑜𝑙𝑒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𝑐𝑢𝑖𝑣𝑟𝑒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54E398-ED74-401D-B723-5924EB64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18" y="5314867"/>
                <a:ext cx="8437255" cy="9435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 : droite 68">
            <a:extLst>
              <a:ext uri="{FF2B5EF4-FFF2-40B4-BE49-F238E27FC236}">
                <a16:creationId xmlns="" xmlns:a16="http://schemas.microsoft.com/office/drawing/2014/main" id="{4E738E46-1708-47A0-B5C3-19DEB4E4FF3C}"/>
              </a:ext>
            </a:extLst>
          </p:cNvPr>
          <p:cNvSpPr/>
          <p:nvPr/>
        </p:nvSpPr>
        <p:spPr>
          <a:xfrm>
            <a:off x="3915999" y="5554565"/>
            <a:ext cx="851400" cy="23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Expérience : mesure de la masse volumique d’un cristal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I. Propriétés des mailles cristallines illustrées sur la CFC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Définitions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6739"/>
          <a:stretch/>
        </p:blipFill>
        <p:spPr>
          <a:xfrm>
            <a:off x="661182" y="2294703"/>
            <a:ext cx="6879102" cy="34254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30" y="2294703"/>
            <a:ext cx="3928056" cy="334269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I. Propriétés des mailles cristallines illustrées sur la CFC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Sites interstitiels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Emplacement des sites interstitiels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EDB5BA48-BD3C-4343-B04F-9AD959353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69346"/>
              </p:ext>
            </p:extLst>
          </p:nvPr>
        </p:nvGraphicFramePr>
        <p:xfrm>
          <a:off x="1957445" y="2088969"/>
          <a:ext cx="8567313" cy="387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771">
                  <a:extLst>
                    <a:ext uri="{9D8B030D-6E8A-4147-A177-3AD203B41FA5}">
                      <a16:colId xmlns="" xmlns:a16="http://schemas.microsoft.com/office/drawing/2014/main" val="2794448011"/>
                    </a:ext>
                  </a:extLst>
                </a:gridCol>
                <a:gridCol w="2855771">
                  <a:extLst>
                    <a:ext uri="{9D8B030D-6E8A-4147-A177-3AD203B41FA5}">
                      <a16:colId xmlns="" xmlns:a16="http://schemas.microsoft.com/office/drawing/2014/main" val="386903550"/>
                    </a:ext>
                  </a:extLst>
                </a:gridCol>
                <a:gridCol w="2855771">
                  <a:extLst>
                    <a:ext uri="{9D8B030D-6E8A-4147-A177-3AD203B41FA5}">
                      <a16:colId xmlns="" xmlns:a16="http://schemas.microsoft.com/office/drawing/2014/main" val="4215505277"/>
                    </a:ext>
                  </a:extLst>
                </a:gridCol>
              </a:tblGrid>
              <a:tr h="60122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Diamant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Graphite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054761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r>
                        <a:rPr lang="fr-FR" dirty="0"/>
                        <a:t>Température de changement d’état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3500 °C (fusion)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3642 °C (sublimation)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2904335"/>
                  </a:ext>
                </a:extLst>
              </a:tr>
              <a:tr h="601226">
                <a:tc>
                  <a:txBody>
                    <a:bodyPr/>
                    <a:lstStyle/>
                    <a:p>
                      <a:r>
                        <a:rPr lang="fr-FR" dirty="0"/>
                        <a:t>Dureté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Extrêmement 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43814"/>
                  </a:ext>
                </a:extLst>
              </a:tr>
              <a:tr h="601226">
                <a:tc>
                  <a:txBody>
                    <a:bodyPr/>
                    <a:lstStyle/>
                    <a:p>
                      <a:r>
                        <a:rPr lang="fr-FR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Noir opaque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415848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r>
                        <a:rPr lang="fr-FR"/>
                        <a:t>Propriétés électriques </a:t>
                      </a:r>
                      <a:r>
                        <a:rPr lang="fr-FR" dirty="0"/>
                        <a:t>et thermiques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Isolant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Conducteur dans </a:t>
                      </a:r>
                      <a:r>
                        <a:rPr lang="fr-FR" dirty="0" smtClean="0"/>
                        <a:t>deux </a:t>
                      </a:r>
                      <a:r>
                        <a:rPr lang="fr-FR" dirty="0"/>
                        <a:t>directions de l’espace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8149974"/>
                  </a:ext>
                </a:extLst>
              </a:tr>
            </a:tbl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Diversité des cristaux et des propriétés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Cristaux covalents, influence de l’agencement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Propriétés des assemblages de carbone sous forme diamant ou graphite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1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27" y="1785977"/>
            <a:ext cx="6124543" cy="451131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Diversité des cristaux et des propriétés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Cristaux covalents, influence de l’agencement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Graphite : assemblage de feuilles de </a:t>
            </a:r>
            <a:r>
              <a:rPr lang="fr-FR" dirty="0" err="1" smtClean="0">
                <a:solidFill>
                  <a:schemeClr val="bg1"/>
                </a:solidFill>
              </a:rPr>
              <a:t>graphène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4831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1056</TotalTime>
  <Words>151</Words>
  <Application>Microsoft Office PowerPoint</Application>
  <PresentationFormat>Grand écran</PresentationFormat>
  <Paragraphs>45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LC18 – Solides cristallins</vt:lpstr>
      <vt:lpstr>I. Modèle du cristal  1. Construction géométrique du modèle</vt:lpstr>
      <vt:lpstr>I. Modèle du cristal  1. Construction géométrique du modèle</vt:lpstr>
      <vt:lpstr>I. Modèle du cristal  1. Empilement compact de sphère dures</vt:lpstr>
      <vt:lpstr>II. Propriétés des mailles cristallines illustrées sur la CFC  1. Définitions</vt:lpstr>
      <vt:lpstr>II. Propriétés des mailles cristallines illustrées sur la CFC  2. Sites interstitiels</vt:lpstr>
      <vt:lpstr>III. Diversité des cristaux et des propriétés  2. Cristaux covalents, influence de l’agencement</vt:lpstr>
      <vt:lpstr>III. Diversité des cristaux et des propriétés  2. Cristaux covalents, influence de l’agencement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28</cp:revision>
  <dcterms:created xsi:type="dcterms:W3CDTF">2019-02-02T09:11:16Z</dcterms:created>
  <dcterms:modified xsi:type="dcterms:W3CDTF">2019-06-16T13:43:59Z</dcterms:modified>
</cp:coreProperties>
</file>