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261" r:id="rId4"/>
    <p:sldId id="267" r:id="rId5"/>
    <p:sldId id="266" r:id="rId6"/>
    <p:sldId id="265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15/06/2019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15/06/2019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15/06/2019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15/06/2019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15/06/2019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15/06/2019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394135" cy="3566160"/>
          </a:xfrm>
        </p:spPr>
        <p:txBody>
          <a:bodyPr>
            <a:normAutofit/>
          </a:bodyPr>
          <a:lstStyle/>
          <a:p>
            <a:r>
              <a:rPr lang="fr-FR" sz="7200" dirty="0" smtClean="0"/>
              <a:t>LC22 – Cinétique homogène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EC22-C75E-46CB-915C-C6D78268BF8F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4">
                <a:extLst>
                  <a:ext uri="{FF2B5EF4-FFF2-40B4-BE49-F238E27FC236}">
                    <a16:creationId xmlns="" xmlns:a16="http://schemas.microsoft.com/office/drawing/2014/main" id="{BDAE8FFC-4702-46C6-8262-FB5DAF0A07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680" y="2012227"/>
                <a:ext cx="10515600" cy="379730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fr-FR" sz="2800" dirty="0" smtClean="0"/>
                  <a:t> Réaction rapide : 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𝐴𝑔𝑁</m:t>
                      </m:r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3 (</m:t>
                          </m:r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𝐴𝑔𝐼</m:t>
                          </m:r>
                        </m:e>
                        <m:sub>
                          <m:d>
                            <m:dPr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</m:sSub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2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2800" i="1" dirty="0"/>
              </a:p>
              <a:p>
                <a:endParaRPr lang="fr-FR" sz="2800" dirty="0"/>
              </a:p>
              <a:p>
                <a:pPr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r-FR" sz="2800" dirty="0" smtClean="0"/>
                  <a:t> Réaction </a:t>
                </a:r>
                <a:r>
                  <a:rPr lang="fr-FR" sz="2800" dirty="0"/>
                  <a:t>lente :   </a:t>
                </a:r>
                <a:endParaRPr lang="fr-FR" sz="2800" i="1" dirty="0"/>
              </a:p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fr-FR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e>
                      <m:sub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28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sz="28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fr-FR" sz="28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</m:sup>
                        </m:sSubSup>
                      </m:e>
                      <m:sub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𝑎𝑞</m:t>
                        </m:r>
                        <m:r>
                          <a:rPr lang="fr-FR" sz="280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2800" dirty="0"/>
                  <a:t> </a:t>
                </a:r>
              </a:p>
            </p:txBody>
          </p:sp>
        </mc:Choice>
        <mc:Fallback>
          <p:sp>
            <p:nvSpPr>
              <p:cNvPr id="4" name="Espace réservé du texte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AE8FFC-4702-46C6-8262-FB5DAF0A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012227"/>
                <a:ext cx="10515600" cy="3797300"/>
              </a:xfrm>
              <a:prstGeom prst="rect">
                <a:avLst/>
              </a:prstGeom>
              <a:blipFill rotWithShape="0">
                <a:blip r:embed="rId2"/>
                <a:stretch>
                  <a:fillRect l="-1043" t="-14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Introduction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0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EC22-C75E-46CB-915C-C6D78268BF8F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>
                <a:solidFill>
                  <a:schemeClr val="bg1"/>
                </a:solidFill>
              </a:rPr>
              <a:t>A</a:t>
            </a:r>
            <a:r>
              <a:rPr lang="fr-FR" dirty="0" smtClean="0">
                <a:solidFill>
                  <a:schemeClr val="bg1"/>
                </a:solidFill>
              </a:rPr>
              <a:t> est un réactif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53272" y="288296"/>
            <a:ext cx="10885454" cy="1450757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2"/>
                </a:solidFill>
              </a:rPr>
              <a:t>I. Décrire et analyser le déroulemen</a:t>
            </a:r>
            <a:r>
              <a:rPr lang="fr-FR" sz="4000" b="1" dirty="0" smtClean="0">
                <a:solidFill>
                  <a:schemeClr val="accent2"/>
                </a:solidFill>
              </a:rPr>
              <a:t>t d’une réaction chimique</a:t>
            </a:r>
            <a:r>
              <a:rPr lang="fr-FR" b="1" dirty="0" smtClean="0">
                <a:solidFill>
                  <a:schemeClr val="accent2"/>
                </a:solidFill>
              </a:rPr>
              <a:t/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Equation de vitesse, notion d’ordre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100794"/>
                  </p:ext>
                </p:extLst>
              </p:nvPr>
            </p:nvGraphicFramePr>
            <p:xfrm>
              <a:off x="168973" y="1869100"/>
              <a:ext cx="6054406" cy="4312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742"/>
                    <a:gridCol w="3159978"/>
                    <a:gridCol w="1910686"/>
                  </a:tblGrid>
                  <a:tr h="654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Ordre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Vitesse de réaction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Unité</a:t>
                          </a:r>
                          <a:r>
                            <a:rPr lang="fr-FR" sz="2400" baseline="0" dirty="0" smtClean="0"/>
                            <a:t> des constantes de vitesse</a:t>
                          </a:r>
                          <a:endParaRPr lang="fr-FR" sz="2400" dirty="0"/>
                        </a:p>
                      </a:txBody>
                      <a:tcPr anchor="ctr"/>
                    </a:tc>
                  </a:tr>
                  <a:tr h="654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0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  <a:tr h="654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  <a:tr h="1153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𝑚𝑜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100794"/>
                  </p:ext>
                </p:extLst>
              </p:nvPr>
            </p:nvGraphicFramePr>
            <p:xfrm>
              <a:off x="168973" y="1869100"/>
              <a:ext cx="6054406" cy="4312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742"/>
                    <a:gridCol w="3159978"/>
                    <a:gridCol w="1910686"/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Ordre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Vitesse de réaction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Unité</a:t>
                          </a:r>
                          <a:r>
                            <a:rPr lang="fr-FR" sz="2400" baseline="0" dirty="0" smtClean="0"/>
                            <a:t> des constantes de vitesse</a:t>
                          </a:r>
                          <a:endParaRPr lang="fr-FR" sz="2400" dirty="0"/>
                        </a:p>
                      </a:txBody>
                      <a:tcPr anchor="ctr"/>
                    </a:tc>
                  </a:tr>
                  <a:tr h="8020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0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467" t="-153030" r="-61583" b="-2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16879" t="-153030" r="-1592" b="-290909"/>
                          </a:stretch>
                        </a:blipFill>
                      </a:tcPr>
                    </a:tc>
                  </a:tr>
                  <a:tr h="11677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467" t="-173958" r="-6158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16879" t="-173958" r="-1592" b="-100000"/>
                          </a:stretch>
                        </a:blipFill>
                      </a:tcPr>
                    </a:tc>
                  </a:tr>
                  <a:tr h="1153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467" t="-276842" r="-61583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16879" t="-276842" r="-1592" b="-10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673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EC22-C75E-46CB-915C-C6D78268BF8F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>
                <a:solidFill>
                  <a:schemeClr val="bg1"/>
                </a:solidFill>
              </a:rPr>
              <a:t>A</a:t>
            </a:r>
            <a:r>
              <a:rPr lang="fr-FR" dirty="0" smtClean="0">
                <a:solidFill>
                  <a:schemeClr val="bg1"/>
                </a:solidFill>
              </a:rPr>
              <a:t> est un réactif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Déterminer l’ordre d’une réaction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Méthodes graphiques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552710"/>
                  </p:ext>
                </p:extLst>
              </p:nvPr>
            </p:nvGraphicFramePr>
            <p:xfrm>
              <a:off x="168973" y="1869100"/>
              <a:ext cx="9193391" cy="4312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742"/>
                    <a:gridCol w="3159978"/>
                    <a:gridCol w="1910686"/>
                    <a:gridCol w="3138985"/>
                  </a:tblGrid>
                  <a:tr h="654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Ordre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Vitesse de réaction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Unité</a:t>
                          </a:r>
                          <a:r>
                            <a:rPr lang="fr-FR" sz="2400" baseline="0" dirty="0" smtClean="0"/>
                            <a:t> des constantes de vitesse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Représentation</a:t>
                          </a:r>
                          <a:r>
                            <a:rPr lang="fr-FR" sz="2400" baseline="0" dirty="0" smtClean="0"/>
                            <a:t> linéarisée</a:t>
                          </a:r>
                          <a:endParaRPr lang="fr-FR" sz="2400" dirty="0"/>
                        </a:p>
                      </a:txBody>
                      <a:tcPr anchor="ctr"/>
                    </a:tc>
                  </a:tr>
                  <a:tr h="654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0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2400" smtClean="0"/>
                                    </m:ctrlPr>
                                  </m:dPr>
                                  <m:e>
                                    <m:r>
                                      <a:rPr lang="fr-FR" sz="2400" smtClean="0"/>
                                      <m:t>𝐴</m:t>
                                    </m:r>
                                  </m:e>
                                </m:d>
                                <m:r>
                                  <a:rPr lang="fr-FR" sz="2400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400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smtClean="0"/>
                                        </m:ctrlPr>
                                      </m:dPr>
                                      <m:e>
                                        <m:r>
                                          <a:rPr lang="fr-FR" sz="2400" smtClean="0"/>
                                          <m:t>𝐴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sz="2400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fr-FR" sz="2400" smtClean="0"/>
                                  <m:t>−</m:t>
                                </m:r>
                                <m:r>
                                  <a:rPr lang="fr-FR" sz="2400" smtClean="0"/>
                                  <m:t>𝑘𝑡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  <a:tr h="654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fr-FR" sz="2400" smtClean="0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400" smtClean="0"/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smtClean="0"/>
                                        </m:ctrlPr>
                                      </m:dPr>
                                      <m:e>
                                        <m:r>
                                          <a:rPr lang="fr-FR" sz="2400" smtClean="0"/>
                                          <m:t>𝐴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fr-FR" sz="2400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400" smtClean="0"/>
                                    </m:ctrlPr>
                                  </m:sSubPr>
                                  <m:e>
                                    <m:func>
                                      <m:funcPr>
                                        <m:ctrlPr>
                                          <a:rPr lang="fr-FR" sz="2400" smtClean="0"/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400" smtClean="0"/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400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sz="2400" smtClean="0"/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  <m:sub>
                                    <m:r>
                                      <a:rPr lang="fr-FR" sz="2400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fr-FR" sz="2400" smtClean="0"/>
                                  <m:t>−</m:t>
                                </m:r>
                                <m:r>
                                  <a:rPr lang="fr-FR" sz="2400" smtClean="0"/>
                                  <m:t>𝑘𝑡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  <a:tr h="1153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𝑚𝑜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400" smtClean="0"/>
                                    </m:ctrlPr>
                                  </m:fPr>
                                  <m:num>
                                    <m:r>
                                      <a:rPr lang="fr-FR" sz="2400" smtClean="0"/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smtClean="0"/>
                                        </m:ctrlPr>
                                      </m:dPr>
                                      <m:e>
                                        <m:r>
                                          <a:rPr lang="fr-FR" sz="2400" smtClean="0"/>
                                          <m:t>𝐴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fr-FR" sz="2400" smtClean="0"/>
                                  <m:t>=</m:t>
                                </m:r>
                                <m:r>
                                  <a:rPr lang="fr-FR" sz="2400" smtClean="0"/>
                                  <m:t>𝑘𝑡</m:t>
                                </m:r>
                                <m:r>
                                  <a:rPr lang="fr-FR" sz="2400" smtClean="0"/>
                                  <m:t>+</m:t>
                                </m:r>
                                <m:f>
                                  <m:fPr>
                                    <m:ctrlPr>
                                      <a:rPr lang="fr-FR" sz="2400" smtClean="0"/>
                                    </m:ctrlPr>
                                  </m:fPr>
                                  <m:num>
                                    <m:r>
                                      <a:rPr lang="fr-FR" sz="2400" smtClean="0"/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2400" smtClean="0"/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400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sz="2400" smtClean="0"/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2400" smtClean="0"/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552710"/>
                  </p:ext>
                </p:extLst>
              </p:nvPr>
            </p:nvGraphicFramePr>
            <p:xfrm>
              <a:off x="168973" y="1869100"/>
              <a:ext cx="9193391" cy="4312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742"/>
                    <a:gridCol w="3159978"/>
                    <a:gridCol w="1910686"/>
                    <a:gridCol w="3138985"/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Ordre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Vitesse de réaction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Unité</a:t>
                          </a:r>
                          <a:r>
                            <a:rPr lang="fr-FR" sz="2400" baseline="0" dirty="0" smtClean="0"/>
                            <a:t> des constantes de vitesse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Représentation</a:t>
                          </a:r>
                          <a:r>
                            <a:rPr lang="fr-FR" sz="2400" baseline="0" dirty="0" smtClean="0"/>
                            <a:t> linéarisée</a:t>
                          </a:r>
                          <a:endParaRPr lang="fr-FR" sz="2400" dirty="0"/>
                        </a:p>
                      </a:txBody>
                      <a:tcPr anchor="ctr"/>
                    </a:tc>
                  </a:tr>
                  <a:tr h="8020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0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214" t="-153030" r="-160501" b="-2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16879" t="-153030" r="-165287" b="-2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3204" t="-153030" r="-777" b="-290909"/>
                          </a:stretch>
                        </a:blipFill>
                      </a:tcPr>
                    </a:tc>
                  </a:tr>
                  <a:tr h="11677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214" t="-173958" r="-16050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16879" t="-173958" r="-16528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3204" t="-173958" r="-777" b="-100000"/>
                          </a:stretch>
                        </a:blipFill>
                      </a:tcPr>
                    </a:tc>
                  </a:tr>
                  <a:tr h="1153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214" t="-276842" r="-160501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16879" t="-276842" r="-165287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3204" t="-276842" r="-777" b="-10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456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EC22-C75E-46CB-915C-C6D78268BF8F}" type="slidenum">
              <a:rPr lang="fr-FR" smtClean="0"/>
              <a:t>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568583"/>
                  </p:ext>
                </p:extLst>
              </p:nvPr>
            </p:nvGraphicFramePr>
            <p:xfrm>
              <a:off x="168973" y="1869100"/>
              <a:ext cx="11876705" cy="4312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742"/>
                    <a:gridCol w="3159978"/>
                    <a:gridCol w="1910686"/>
                    <a:gridCol w="3138985"/>
                    <a:gridCol w="2683314"/>
                  </a:tblGrid>
                  <a:tr h="654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Ordre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Vitesse de réaction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Unité</a:t>
                          </a:r>
                          <a:r>
                            <a:rPr lang="fr-FR" sz="2400" baseline="0" dirty="0" smtClean="0"/>
                            <a:t> des constantes de vitesse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Représentation</a:t>
                          </a:r>
                          <a:r>
                            <a:rPr lang="fr-FR" sz="2400" baseline="0" dirty="0" smtClean="0"/>
                            <a:t> linéarisée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Temps de demi-réaction</a:t>
                          </a:r>
                          <a:endParaRPr lang="fr-FR" sz="2400" dirty="0"/>
                        </a:p>
                      </a:txBody>
                      <a:tcPr anchor="ctr"/>
                    </a:tc>
                  </a:tr>
                  <a:tr h="654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0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2400" smtClean="0"/>
                                    </m:ctrlPr>
                                  </m:dPr>
                                  <m:e>
                                    <m:r>
                                      <a:rPr lang="fr-FR" sz="2400" smtClean="0"/>
                                      <m:t>𝐴</m:t>
                                    </m:r>
                                  </m:e>
                                </m:d>
                                <m:r>
                                  <a:rPr lang="fr-FR" sz="2400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400" smtClean="0"/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smtClean="0"/>
                                        </m:ctrlPr>
                                      </m:dPr>
                                      <m:e>
                                        <m:r>
                                          <a:rPr lang="fr-FR" sz="2400" smtClean="0"/>
                                          <m:t>𝐴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fr-FR" sz="2400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fr-FR" sz="2400" smtClean="0"/>
                                  <m:t>−</m:t>
                                </m:r>
                                <m:r>
                                  <a:rPr lang="fr-FR" sz="2400" smtClean="0"/>
                                  <m:t>𝑘𝑡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b>
                                </m:s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  <a:tr h="654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  <a:p>
                          <a:pPr algn="ctr"/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fr-FR" sz="2400" smtClean="0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400" smtClean="0"/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smtClean="0"/>
                                        </m:ctrlPr>
                                      </m:dPr>
                                      <m:e>
                                        <m:r>
                                          <a:rPr lang="fr-FR" sz="2400" smtClean="0"/>
                                          <m:t>𝐴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fr-FR" sz="2400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400" smtClean="0"/>
                                    </m:ctrlPr>
                                  </m:sSubPr>
                                  <m:e>
                                    <m:func>
                                      <m:funcPr>
                                        <m:ctrlPr>
                                          <a:rPr lang="fr-FR" sz="2400" smtClean="0"/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400" smtClean="0"/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400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sz="2400" smtClean="0"/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  <m:sub>
                                    <m:r>
                                      <a:rPr lang="fr-FR" sz="2400" smtClean="0"/>
                                      <m:t>0</m:t>
                                    </m:r>
                                  </m:sub>
                                </m:sSub>
                                <m:r>
                                  <a:rPr lang="fr-FR" sz="2400" smtClean="0"/>
                                  <m:t>−</m:t>
                                </m:r>
                                <m:r>
                                  <a:rPr lang="fr-FR" sz="2400" smtClean="0"/>
                                  <m:t>𝑘𝑡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b>
                                </m:s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  <a:tr h="1153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𝑚𝑜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400" smtClean="0"/>
                                    </m:ctrlPr>
                                  </m:fPr>
                                  <m:num>
                                    <m:r>
                                      <a:rPr lang="fr-FR" sz="2400" smtClean="0"/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sz="2400" smtClean="0"/>
                                        </m:ctrlPr>
                                      </m:dPr>
                                      <m:e>
                                        <m:r>
                                          <a:rPr lang="fr-FR" sz="2400" smtClean="0"/>
                                          <m:t>𝐴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fr-FR" sz="2400" smtClean="0"/>
                                  <m:t>=</m:t>
                                </m:r>
                                <m:r>
                                  <a:rPr lang="fr-FR" sz="2400" smtClean="0"/>
                                  <m:t>𝑘𝑡</m:t>
                                </m:r>
                                <m:r>
                                  <a:rPr lang="fr-FR" sz="2400" smtClean="0"/>
                                  <m:t>+</m:t>
                                </m:r>
                                <m:f>
                                  <m:fPr>
                                    <m:ctrlPr>
                                      <a:rPr lang="fr-FR" sz="2400" smtClean="0"/>
                                    </m:ctrlPr>
                                  </m:fPr>
                                  <m:num>
                                    <m:r>
                                      <a:rPr lang="fr-FR" sz="2400" smtClean="0"/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2400" smtClean="0"/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400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fr-FR" sz="2400" smtClean="0"/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2400" smtClean="0"/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b>
                                </m:s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fr-F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568583"/>
                  </p:ext>
                </p:extLst>
              </p:nvPr>
            </p:nvGraphicFramePr>
            <p:xfrm>
              <a:off x="168973" y="1869100"/>
              <a:ext cx="11876705" cy="4312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742"/>
                    <a:gridCol w="3159978"/>
                    <a:gridCol w="1910686"/>
                    <a:gridCol w="3138985"/>
                    <a:gridCol w="2683314"/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Ordre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Vitesse de réaction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Unité</a:t>
                          </a:r>
                          <a:r>
                            <a:rPr lang="fr-FR" sz="2400" baseline="0" dirty="0" smtClean="0"/>
                            <a:t> des constantes de vitesse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Représentation</a:t>
                          </a:r>
                          <a:r>
                            <a:rPr lang="fr-FR" sz="2400" baseline="0" dirty="0" smtClean="0"/>
                            <a:t> linéarisée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Temps de demi-réaction</a:t>
                          </a:r>
                          <a:endParaRPr lang="fr-FR" sz="2400" dirty="0"/>
                        </a:p>
                      </a:txBody>
                      <a:tcPr anchor="ctr"/>
                    </a:tc>
                  </a:tr>
                  <a:tr h="802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0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214" t="-153030" r="-245472" b="-2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16879" t="-153030" r="-305732" b="-2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3204" t="-153030" r="-86408" b="-2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3182" t="-153030" r="-1136" b="-290909"/>
                          </a:stretch>
                        </a:blipFill>
                      </a:tcPr>
                    </a:tc>
                  </a:tr>
                  <a:tr h="11677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1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214" t="-173958" r="-2454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16879" t="-173958" r="-30573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3204" t="-173958" r="-8640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3182" t="-173958" r="-1136" b="-100000"/>
                          </a:stretch>
                        </a:blipFill>
                      </a:tcPr>
                    </a:tc>
                  </a:tr>
                  <a:tr h="1153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dirty="0" smtClean="0"/>
                            <a:t>2</a:t>
                          </a:r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214" t="-276842" r="-245472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16879" t="-276842" r="-305732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3204" t="-276842" r="-86408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3182" t="-276842" r="-1136" b="-10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>
                <a:solidFill>
                  <a:schemeClr val="bg1"/>
                </a:solidFill>
              </a:rPr>
              <a:t>A</a:t>
            </a:r>
            <a:r>
              <a:rPr lang="fr-FR" dirty="0" smtClean="0">
                <a:solidFill>
                  <a:schemeClr val="bg1"/>
                </a:solidFill>
              </a:rPr>
              <a:t> est un réactif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II. Déterminer l’ordre d’une réaction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Temps de demi-réaction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3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EC22-C75E-46CB-915C-C6D78268BF8F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4">
                <a:extLst>
                  <a:ext uri="{FF2B5EF4-FFF2-40B4-BE49-F238E27FC236}">
                    <a16:creationId xmlns="" xmlns:a16="http://schemas.microsoft.com/office/drawing/2014/main" id="{E916FC3B-0902-4E20-878D-5A3CDDCA1D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680" y="2199922"/>
                <a:ext cx="10515600" cy="379730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fr-FR" sz="2400" u="sng" dirty="0" smtClean="0">
                    <a:solidFill>
                      <a:schemeClr val="tx1"/>
                    </a:solidFill>
                  </a:rPr>
                  <a:t>Détermination expérimentale de l’énergie d’activation :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sz="2400" u="sng" dirty="0">
                  <a:solidFill>
                    <a:schemeClr val="tx1"/>
                  </a:solidFill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fr-FR" sz="2400" dirty="0" smtClean="0">
                    <a:solidFill>
                      <a:schemeClr val="tx1"/>
                    </a:solidFill>
                  </a:rPr>
                  <a:t>Réaction d’ordre 1 : </a:t>
                </a:r>
                <a:r>
                  <a:rPr lang="fr-FR" sz="24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fr-F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ctrlPr>
                          <a:rPr lang="fr-F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28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fr-FR" sz="2400" dirty="0">
                    <a:solidFill>
                      <a:schemeClr val="tx1"/>
                    </a:solidFill>
                  </a:rPr>
                  <a:t>Energie d’activation :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fr-F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e>
                          <m:sub>
                            <m: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4" name="Espace réservé du texte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16FC3B-0902-4E20-878D-5A3CDDCA1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199922"/>
                <a:ext cx="10515600" cy="3797300"/>
              </a:xfrm>
              <a:prstGeom prst="rect">
                <a:avLst/>
              </a:prstGeom>
              <a:blipFill rotWithShape="0">
                <a:blip r:embed="rId2"/>
                <a:stretch>
                  <a:fillRect l="-928" t="-22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</a:t>
            </a:r>
            <a:r>
              <a:rPr lang="fr-FR" b="1" dirty="0" smtClean="0">
                <a:solidFill>
                  <a:schemeClr val="accent2"/>
                </a:solidFill>
              </a:rPr>
              <a:t>Influence de la température sur la vitesse de réaction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3712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1963</TotalTime>
  <Words>147</Words>
  <Application>Microsoft Office PowerPoint</Application>
  <PresentationFormat>Grand écran</PresentationFormat>
  <Paragraphs>76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LC22 – Cinétique homogène</vt:lpstr>
      <vt:lpstr>Introduction</vt:lpstr>
      <vt:lpstr>I. Décrire et analyser le déroulement d’une réaction chimique  2. Equation de vitesse, notion d’ordre</vt:lpstr>
      <vt:lpstr>II. Déterminer l’ordre d’une réaction  1. Méthodes graphiques</vt:lpstr>
      <vt:lpstr>II. Déterminer l’ordre d’une réaction  2. Temps de demi-réaction</vt:lpstr>
      <vt:lpstr>III. Influence de la température sur la vitesse de réaction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17</cp:revision>
  <dcterms:created xsi:type="dcterms:W3CDTF">2019-02-02T09:11:16Z</dcterms:created>
  <dcterms:modified xsi:type="dcterms:W3CDTF">2019-06-15T15:53:45Z</dcterms:modified>
</cp:coreProperties>
</file>