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69" r:id="rId4"/>
    <p:sldId id="270" r:id="rId5"/>
    <p:sldId id="271" r:id="rId6"/>
    <p:sldId id="272" r:id="rId7"/>
    <p:sldId id="268" r:id="rId8"/>
    <p:sldId id="266" r:id="rId9"/>
    <p:sldId id="27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75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D6E-87B8-4BA3-8023-FF765152FCB0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5EF3-54BC-4115-89C5-F9042FF16DB2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F047-4879-4824-BDFA-AFD4FF9CDC65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275E-ECFB-4E35-86D8-64C05E52E352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A583-D298-49ED-B45D-447A2CD1B23C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15A-2AC1-441C-8EE4-60D59DB3E50A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9135-802D-4FD7-9602-E1FB4EF7C41E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8F7-2444-41D6-823C-32E0927BE40F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A7AC-BA93-49CB-ABD9-AAAE745569F8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C399-927C-4C86-B319-55A6FD54CBCD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304-50AF-4AB1-AC2D-B16E22A79728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1D76-0F69-44C4-9D7B-4DED7EE87AA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6B57-055B-41F6-8ED2-7B398292470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83CA-3E61-4D3D-81DD-ECEE0EF1872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28B7-B61C-4473-9B41-EE22CFA4CEE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0F3A-C6A0-4E08-BD0B-C3C514DB5676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BCAB-FE19-489C-9F6B-613C5B6F308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5554-9A1F-4A5A-B2D9-8B75CD1169EC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5DC-928D-411E-AA1E-5E040205B025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8118-2C59-4F74-B4B9-23E6DD3369B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04EF8B-9292-4EE7-990A-3E436F80C17B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6CD-498F-4034-AF35-C6D45DA59FCE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FDA05B-9572-4C8A-ADBD-5A62D81C21CC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1831-0250-47E0-83AC-2B60C7492E54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 smtClean="0"/>
              <a:t>LC24 – Diagrammes E-pH (</a:t>
            </a:r>
            <a:r>
              <a:rPr lang="fr-FR" sz="7200" dirty="0"/>
              <a:t>c</a:t>
            </a:r>
            <a:r>
              <a:rPr lang="fr-FR" sz="7200" dirty="0" smtClean="0"/>
              <a:t>onstruction exclue)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2742" y="112455"/>
            <a:ext cx="12079458" cy="1104925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accent2"/>
                </a:solidFill>
              </a:rPr>
              <a:t>I. Le diagramme </a:t>
            </a:r>
            <a:r>
              <a:rPr lang="fr-FR" sz="3600" b="1" dirty="0" smtClean="0">
                <a:solidFill>
                  <a:schemeClr val="accent2"/>
                </a:solidFill>
              </a:rPr>
              <a:t>E-pH comme </a:t>
            </a:r>
            <a:r>
              <a:rPr lang="fr-FR" sz="3600" b="1" dirty="0">
                <a:solidFill>
                  <a:schemeClr val="accent2"/>
                </a:solidFill>
              </a:rPr>
              <a:t>outil d'interprétation et de </a:t>
            </a:r>
            <a:r>
              <a:rPr lang="fr-FR" sz="3600" b="1" dirty="0" smtClean="0">
                <a:solidFill>
                  <a:schemeClr val="accent2"/>
                </a:solidFill>
              </a:rPr>
              <a:t>prédiction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>
                <a:solidFill>
                  <a:srgbClr val="00B050"/>
                </a:solidFill>
              </a:rPr>
              <a:t>1</a:t>
            </a:r>
            <a:r>
              <a:rPr lang="fr-FR" sz="2800" b="1" dirty="0" smtClean="0">
                <a:solidFill>
                  <a:srgbClr val="00B050"/>
                </a:solidFill>
              </a:rPr>
              <a:t>. </a:t>
            </a:r>
            <a:r>
              <a:rPr lang="fr-FR" sz="2800" b="1" dirty="0">
                <a:solidFill>
                  <a:srgbClr val="00B050"/>
                </a:solidFill>
              </a:rPr>
              <a:t>Variation du nombre d'oxydation avec le pH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0" y="6442075"/>
            <a:ext cx="10795000" cy="4159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Diagramme potentiel-pH de l’iode, tiré de </a:t>
            </a:r>
            <a:r>
              <a:rPr lang="fr-FR" i="1" dirty="0" smtClean="0">
                <a:solidFill>
                  <a:schemeClr val="bg1"/>
                </a:solidFill>
              </a:rPr>
              <a:t>L’oxydoréduction</a:t>
            </a:r>
            <a:r>
              <a:rPr lang="fr-FR" dirty="0" smtClean="0">
                <a:solidFill>
                  <a:schemeClr val="bg1"/>
                </a:solidFill>
              </a:rPr>
              <a:t>, J. Sarrazin et M. </a:t>
            </a:r>
            <a:r>
              <a:rPr lang="fr-FR" dirty="0" err="1" smtClean="0">
                <a:solidFill>
                  <a:schemeClr val="bg1"/>
                </a:solidFill>
              </a:rPr>
              <a:t>Verdaguer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 rot="16200000">
            <a:off x="3576511" y="260140"/>
            <a:ext cx="5031919" cy="69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0" y="6442075"/>
            <a:ext cx="10795000" cy="4159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Superposition des diagrammes potentiel-pH de l’iode et du fer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4871" r="8183" b="5286"/>
          <a:stretch/>
        </p:blipFill>
        <p:spPr>
          <a:xfrm>
            <a:off x="2397198" y="1217380"/>
            <a:ext cx="7390546" cy="5049850"/>
          </a:xfr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52742" y="112455"/>
            <a:ext cx="12079458" cy="1104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chemeClr val="accent2"/>
                </a:solidFill>
              </a:rPr>
              <a:t>I. Le diagramme E-pH comme outil d'interprétation et de prédiction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2. Interprétation des domaines de stabilité</a:t>
            </a:r>
            <a:endParaRPr lang="fr-F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Prédiction du comportement d’une pile Daniell (Diagramme </a:t>
            </a:r>
            <a:r>
              <a:rPr lang="fr-FR" i="1" dirty="0" err="1" smtClean="0">
                <a:solidFill>
                  <a:schemeClr val="bg1"/>
                </a:solidFill>
              </a:rPr>
              <a:t>Chimgéné</a:t>
            </a:r>
            <a:r>
              <a:rPr lang="fr-FR" dirty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995094" y="4149968"/>
            <a:ext cx="20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-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54745" y="56269"/>
            <a:ext cx="11915335" cy="1104310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accent2"/>
                </a:solidFill>
              </a:rPr>
              <a:t>I. Le diagramme </a:t>
            </a:r>
            <a:r>
              <a:rPr lang="fr-FR" sz="3600" b="1" dirty="0" smtClean="0">
                <a:solidFill>
                  <a:schemeClr val="accent2"/>
                </a:solidFill>
              </a:rPr>
              <a:t>E-pH comme </a:t>
            </a:r>
            <a:r>
              <a:rPr lang="fr-FR" sz="3600" b="1" dirty="0">
                <a:solidFill>
                  <a:schemeClr val="accent2"/>
                </a:solidFill>
              </a:rPr>
              <a:t>outil d'interprétation et de </a:t>
            </a:r>
            <a:r>
              <a:rPr lang="fr-FR" sz="3600" b="1" dirty="0" smtClean="0">
                <a:solidFill>
                  <a:schemeClr val="accent2"/>
                </a:solidFill>
              </a:rPr>
              <a:t>prédiction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>
                <a:solidFill>
                  <a:srgbClr val="00B050"/>
                </a:solidFill>
              </a:rPr>
              <a:t>3</a:t>
            </a:r>
            <a:r>
              <a:rPr lang="fr-FR" sz="2800" b="1" dirty="0" smtClean="0">
                <a:solidFill>
                  <a:srgbClr val="00B050"/>
                </a:solidFill>
              </a:rPr>
              <a:t>. </a:t>
            </a:r>
            <a:r>
              <a:rPr lang="fr-FR" sz="2800" b="1" dirty="0">
                <a:solidFill>
                  <a:srgbClr val="00B050"/>
                </a:solidFill>
              </a:rPr>
              <a:t>Prévisions thermodynamiques de quelques réactions d'intérêt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4738" y="1533378"/>
            <a:ext cx="1364567" cy="520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791113" y="1532379"/>
            <a:ext cx="1364567" cy="520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5968" r="2011" b="4204"/>
          <a:stretch/>
        </p:blipFill>
        <p:spPr>
          <a:xfrm>
            <a:off x="2074984" y="1202316"/>
            <a:ext cx="7990450" cy="5101595"/>
          </a:xfrm>
        </p:spPr>
      </p:pic>
    </p:spTree>
    <p:extLst>
      <p:ext uri="{BB962C8B-B14F-4D97-AF65-F5344CB8AC3E}">
        <p14:creationId xmlns:p14="http://schemas.microsoft.com/office/powerpoint/2010/main" val="14799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0" y="6442075"/>
            <a:ext cx="10795000" cy="4159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Aspects de la corrosion du fer (Diagramme </a:t>
            </a:r>
            <a:r>
              <a:rPr lang="fr-FR" i="1" dirty="0" err="1" smtClean="0">
                <a:solidFill>
                  <a:schemeClr val="bg1"/>
                </a:solidFill>
              </a:rPr>
              <a:t>Chimgéné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 idx="4294967295"/>
          </p:nvPr>
        </p:nvSpPr>
        <p:spPr>
          <a:xfrm>
            <a:off x="149613" y="55563"/>
            <a:ext cx="11915775" cy="1104900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Le diagramme E-pH comme outil d'interprétation et de prédiction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3. Prévisions thermodynamiques de quelques réactions d'intérêt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995094" y="4149968"/>
            <a:ext cx="20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-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4738" y="1533378"/>
            <a:ext cx="1364567" cy="520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791113" y="1532379"/>
            <a:ext cx="1364567" cy="520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5644" r="6243" b="3300"/>
          <a:stretch/>
        </p:blipFill>
        <p:spPr>
          <a:xfrm>
            <a:off x="2242401" y="1090123"/>
            <a:ext cx="7730198" cy="51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r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55563"/>
                <a:ext cx="12192000" cy="1104900"/>
              </a:xfrm>
            </p:spPr>
            <p:txBody>
              <a:bodyPr>
                <a:noAutofit/>
              </a:bodyPr>
              <a:lstStyle/>
              <a:p>
                <a:r>
                  <a:rPr lang="fr-FR" sz="3600" b="1" dirty="0" smtClean="0">
                    <a:solidFill>
                      <a:schemeClr val="accent2"/>
                    </a:solidFill>
                  </a:rPr>
                  <a:t>II. Méthode de Winkler pour le dosage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fr-FR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3600" b="1" dirty="0" smtClean="0">
                    <a:solidFill>
                      <a:schemeClr val="accent2"/>
                    </a:solidFill>
                  </a:rPr>
                  <a:t> dissous dans l’eau</a:t>
                </a:r>
                <a:r>
                  <a:rPr lang="fr-FR" sz="4000" dirty="0" smtClean="0"/>
                  <a:t>	</a:t>
                </a:r>
                <a:r>
                  <a:rPr lang="fr-FR" sz="2800" b="1" dirty="0">
                    <a:solidFill>
                      <a:srgbClr val="00B050"/>
                    </a:solidFill>
                  </a:rPr>
                  <a:t>2</a:t>
                </a:r>
                <a:r>
                  <a:rPr lang="fr-FR" sz="2800" b="1" dirty="0" smtClean="0">
                    <a:solidFill>
                      <a:srgbClr val="00B050"/>
                    </a:solidFill>
                  </a:rPr>
                  <a:t>. Protocole du dosage de Winkler</a:t>
                </a:r>
                <a:endParaRPr lang="fr-FR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55563"/>
                <a:ext cx="12192000" cy="1104900"/>
              </a:xfrm>
              <a:blipFill rotWithShape="0">
                <a:blip r:embed="rId4"/>
                <a:stretch>
                  <a:fillRect l="-1500" t="-13260" b="-127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064231" y="6492875"/>
            <a:ext cx="1312025" cy="365125"/>
          </a:xfrm>
        </p:spPr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2014537" y="1160463"/>
            <a:ext cx="8162925" cy="5656593"/>
            <a:chOff x="2014537" y="1160463"/>
            <a:chExt cx="8162925" cy="565659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5"/>
            <a:srcRect t="3742" b="2100"/>
            <a:stretch/>
          </p:blipFill>
          <p:spPr>
            <a:xfrm>
              <a:off x="2014537" y="1166883"/>
              <a:ext cx="8162925" cy="5650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287904" y="1160463"/>
              <a:ext cx="2889558" cy="845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095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58" y="1793632"/>
            <a:ext cx="8684643" cy="45018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990447" y="4768944"/>
                <a:ext cx="27572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/>
                  <a:t>Solution titrée :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fr-FR" dirty="0" smtClean="0"/>
                  <a:t> issu du protocole de Winkler</a:t>
                </a:r>
              </a:p>
              <a:p>
                <a:pPr algn="ctr"/>
                <a:r>
                  <a:rPr lang="fr-FR" dirty="0" smtClean="0"/>
                  <a:t>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inconnue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447" y="4768944"/>
                <a:ext cx="2757268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991" t="-2538" r="-442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766558" y="2644724"/>
                <a:ext cx="3645971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/>
                  <a:t>Solution </a:t>
                </a:r>
                <a:r>
                  <a:rPr lang="fr-FR" u="sng" dirty="0" err="1" smtClean="0"/>
                  <a:t>titrante</a:t>
                </a:r>
                <a:r>
                  <a:rPr lang="fr-FR" u="sng" dirty="0" smtClean="0"/>
                  <a:t> :</a:t>
                </a:r>
                <a:r>
                  <a:rPr lang="fr-FR" dirty="0" smtClean="0"/>
                  <a:t> thiosulfate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endParaRPr lang="fr-FR" b="0" dirty="0" smtClean="0"/>
              </a:p>
              <a:p>
                <a:pPr algn="ctr"/>
                <a:r>
                  <a:rPr lang="fr-FR" dirty="0" smtClean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2644724"/>
                <a:ext cx="3645971" cy="651460"/>
              </a:xfrm>
              <a:prstGeom prst="rect">
                <a:avLst/>
              </a:prstGeom>
              <a:blipFill rotWithShape="0">
                <a:blip r:embed="rId5"/>
                <a:stretch>
                  <a:fillRect l="-1338" t="-4673" b="-140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r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1119116" y="150125"/>
                <a:ext cx="9812741" cy="1545745"/>
              </a:xfrm>
            </p:spPr>
            <p:txBody>
              <a:bodyPr>
                <a:noAutofit/>
              </a:bodyPr>
              <a:lstStyle/>
              <a:p>
                <a:r>
                  <a:rPr lang="fr-FR" sz="3600" b="1" dirty="0" smtClean="0">
                    <a:solidFill>
                      <a:schemeClr val="accent2"/>
                    </a:solidFill>
                  </a:rPr>
                  <a:t>II. Méthode de Winkler pour le dosage</a:t>
                </a:r>
                <a:r>
                  <a:rPr lang="fr-FR" sz="3600" b="1" dirty="0">
                    <a:solidFill>
                      <a:schemeClr val="accent2"/>
                    </a:solidFill>
                  </a:rPr>
                  <a:t> </a:t>
                </a:r>
                <a:r>
                  <a:rPr lang="fr-FR" sz="3600" b="1" dirty="0" smtClean="0">
                    <a:solidFill>
                      <a:schemeClr val="accent2"/>
                    </a:solidFill>
                  </a:rPr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fr-FR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3600" b="1" dirty="0" smtClean="0">
                    <a:solidFill>
                      <a:schemeClr val="accent2"/>
                    </a:solidFill>
                  </a:rPr>
                  <a:t> dissous dans l’eau</a:t>
                </a:r>
                <a:r>
                  <a:rPr lang="fr-FR" sz="4000" dirty="0"/>
                  <a:t/>
                </a:r>
                <a:br>
                  <a:rPr lang="fr-FR" sz="4000" dirty="0"/>
                </a:br>
                <a:r>
                  <a:rPr lang="fr-FR" sz="4000" dirty="0" smtClean="0"/>
                  <a:t>	</a:t>
                </a:r>
                <a:r>
                  <a:rPr lang="fr-FR" sz="2800" b="1" dirty="0" smtClean="0">
                    <a:solidFill>
                      <a:srgbClr val="00B050"/>
                    </a:solidFill>
                  </a:rPr>
                  <a:t>3. Résultats</a:t>
                </a:r>
                <a:endParaRPr lang="fr-FR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119116" y="150125"/>
                <a:ext cx="9812741" cy="1545745"/>
              </a:xfrm>
              <a:blipFill rotWithShape="0">
                <a:blip r:embed="rId6"/>
                <a:stretch>
                  <a:fillRect l="-1927" t="-11067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4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r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1119116" y="150125"/>
                <a:ext cx="9812741" cy="1545745"/>
              </a:xfrm>
            </p:spPr>
            <p:txBody>
              <a:bodyPr>
                <a:noAutofit/>
              </a:bodyPr>
              <a:lstStyle/>
              <a:p>
                <a:r>
                  <a:rPr lang="fr-FR" sz="3600" b="1" dirty="0" smtClean="0">
                    <a:solidFill>
                      <a:schemeClr val="accent2"/>
                    </a:solidFill>
                  </a:rPr>
                  <a:t>II. Méthode de Winkler pour le dosage</a:t>
                </a:r>
                <a:r>
                  <a:rPr lang="fr-FR" sz="3600" b="1" dirty="0">
                    <a:solidFill>
                      <a:schemeClr val="accent2"/>
                    </a:solidFill>
                  </a:rPr>
                  <a:t> </a:t>
                </a:r>
                <a:r>
                  <a:rPr lang="fr-FR" sz="3600" b="1" dirty="0" smtClean="0">
                    <a:solidFill>
                      <a:schemeClr val="accent2"/>
                    </a:solidFill>
                  </a:rPr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fr-FR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3600" b="1" dirty="0" smtClean="0">
                    <a:solidFill>
                      <a:schemeClr val="accent2"/>
                    </a:solidFill>
                  </a:rPr>
                  <a:t> dissous dans l’eau</a:t>
                </a:r>
                <a:r>
                  <a:rPr lang="fr-FR" sz="4000" dirty="0"/>
                  <a:t/>
                </a:r>
                <a:br>
                  <a:rPr lang="fr-FR" sz="4000" dirty="0"/>
                </a:br>
                <a:r>
                  <a:rPr lang="fr-FR" sz="4000" dirty="0" smtClean="0"/>
                  <a:t>	</a:t>
                </a:r>
                <a:r>
                  <a:rPr lang="fr-FR" sz="2800" b="1" dirty="0" smtClean="0">
                    <a:solidFill>
                      <a:srgbClr val="00B050"/>
                    </a:solidFill>
                  </a:rPr>
                  <a:t>3. Résultats</a:t>
                </a:r>
                <a:endParaRPr lang="fr-FR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119116" y="150125"/>
                <a:ext cx="9812741" cy="1545745"/>
              </a:xfrm>
              <a:blipFill rotWithShape="0">
                <a:blip r:embed="rId2"/>
                <a:stretch>
                  <a:fillRect l="-1927" t="-11067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79" y="2118949"/>
            <a:ext cx="11901614" cy="385876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9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3099</TotalTime>
  <Words>152</Words>
  <Application>Microsoft Office PowerPoint</Application>
  <PresentationFormat>Grand écran</PresentationFormat>
  <Paragraphs>30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LC24 – Diagrammes E-pH (construction exclue)</vt:lpstr>
      <vt:lpstr>I. Le diagramme E-pH comme outil d'interprétation et de prédiction  1. Variation du nombre d'oxydation avec le pH</vt:lpstr>
      <vt:lpstr>Présentation PowerPoint</vt:lpstr>
      <vt:lpstr>I. Le diagramme E-pH comme outil d'interprétation et de prédiction  3. Prévisions thermodynamiques de quelques réactions d'intérêt</vt:lpstr>
      <vt:lpstr>I. Le diagramme E-pH comme outil d'interprétation et de prédiction  3. Prévisions thermodynamiques de quelques réactions d'intérêt</vt:lpstr>
      <vt:lpstr>II. Méthode de Winkler pour le dosage de O_2 dissous dans l’eau 2. Protocole du dosage de Winkler</vt:lpstr>
      <vt:lpstr>II. Méthode de Winkler pour le dosage de O_2 dissous dans l’eau  3. Résultats</vt:lpstr>
      <vt:lpstr>II. Méthode de Winkler pour le dosage de O_2 dissous dans l’eau  3. Résultats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28</cp:revision>
  <cp:lastPrinted>2019-06-18T19:00:32Z</cp:lastPrinted>
  <dcterms:created xsi:type="dcterms:W3CDTF">2019-02-02T09:11:16Z</dcterms:created>
  <dcterms:modified xsi:type="dcterms:W3CDTF">2019-06-18T19:01:14Z</dcterms:modified>
</cp:coreProperties>
</file>