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0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6T18:43:39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0,'725'732,"-716"-723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6T18:43:39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0,'827'875,"-817"-865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11.emf"/><Relationship Id="rId10" Type="http://schemas.openxmlformats.org/officeDocument/2006/relationships/image" Target="../media/image10.jpeg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 smtClean="0"/>
              <a:t>LC25 – Optimisation d’un procédé chimique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26480" y="3148217"/>
                <a:ext cx="4888069" cy="624786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3200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  <m:r>
                        <a:rPr lang="fr-FR" sz="3200" i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  <m:r>
                        <a:rPr lang="fr-FR" sz="32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3200" i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148217"/>
                <a:ext cx="4888069" cy="6247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183DBB5C-B43A-4D61-93B1-7DE0D60E8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50258"/>
              </p:ext>
            </p:extLst>
          </p:nvPr>
        </p:nvGraphicFramePr>
        <p:xfrm>
          <a:off x="6126480" y="4498292"/>
          <a:ext cx="488807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035">
                  <a:extLst>
                    <a:ext uri="{9D8B030D-6E8A-4147-A177-3AD203B41FA5}">
                      <a16:colId xmlns:a16="http://schemas.microsoft.com/office/drawing/2014/main" xmlns="" val="3689509279"/>
                    </a:ext>
                  </a:extLst>
                </a:gridCol>
                <a:gridCol w="2444035">
                  <a:extLst>
                    <a:ext uri="{9D8B030D-6E8A-4147-A177-3AD203B41FA5}">
                      <a16:colId xmlns:a16="http://schemas.microsoft.com/office/drawing/2014/main" xmlns="" val="2162947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800" dirty="0"/>
                        <a:t>Température</a:t>
                      </a:r>
                      <a:endParaRPr lang="fr-FR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 smtClean="0"/>
                        <a:t>350 – 500 °C</a:t>
                      </a:r>
                      <a:endParaRPr lang="fr-FR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221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/>
                        <a:t>Pression</a:t>
                      </a:r>
                      <a:endParaRPr lang="fr-FR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8 – 30 </a:t>
                      </a:r>
                      <a:r>
                        <a:rPr lang="fr-FR" sz="2800" dirty="0" err="1" smtClean="0"/>
                        <a:t>MPa</a:t>
                      </a:r>
                      <a:endParaRPr lang="fr-FR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7732163"/>
                  </a:ext>
                </a:extLst>
              </a:tr>
            </a:tbl>
          </a:graphicData>
        </a:graphic>
      </p:graphicFrame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68521" y="284679"/>
            <a:ext cx="11486919" cy="1450757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Procédé Haber-</a:t>
            </a:r>
            <a:r>
              <a:rPr lang="fr-FR" sz="4400" b="1" dirty="0" err="1" smtClean="0">
                <a:solidFill>
                  <a:schemeClr val="accent2"/>
                </a:solidFill>
              </a:rPr>
              <a:t>Bosh</a:t>
            </a:r>
            <a:r>
              <a:rPr lang="fr-FR" sz="4400" b="1" dirty="0" smtClean="0">
                <a:solidFill>
                  <a:schemeClr val="accent2"/>
                </a:solidFill>
              </a:rPr>
              <a:t> pour la synthèse de l’ammoniac</a:t>
            </a:r>
            <a:endParaRPr lang="fr-FR" sz="28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Fritz Hab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1" y="1807363"/>
            <a:ext cx="24765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l Bosc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71" y="1807363"/>
            <a:ext cx="24765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078471" y="5312563"/>
            <a:ext cx="2476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Carl BOSCH (1874 – 1940)</a:t>
            </a:r>
          </a:p>
          <a:p>
            <a:pPr algn="ctr"/>
            <a:r>
              <a:rPr lang="fr-FR" sz="1600" dirty="0" smtClean="0"/>
              <a:t>PRIX NOBEL DE CHIMIE 1931 pour les procédés chimiques haute pression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68522" y="5312563"/>
            <a:ext cx="24764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Fritz HABER (1868 – 1934)</a:t>
            </a:r>
          </a:p>
          <a:p>
            <a:pPr algn="ctr"/>
            <a:r>
              <a:rPr lang="fr-FR" sz="1600" dirty="0" smtClean="0"/>
              <a:t>PRIX NOBEL DE CHIMIE 1918 pour la synthèse de l’ammoniac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714834" y="2662532"/>
            <a:ext cx="5086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 Math" panose="02040503050406030204" pitchFamily="18" charset="0"/>
              </a:rPr>
              <a:t>Equation de la </a:t>
            </a:r>
            <a:r>
              <a:rPr lang="fr-FR" sz="2000" dirty="0" smtClean="0">
                <a:latin typeface="Cambria Math" panose="02040503050406030204" pitchFamily="18" charset="0"/>
              </a:rPr>
              <a:t>synthèse :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714835" y="3927032"/>
            <a:ext cx="5086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mbria Math" panose="02040503050406030204" pitchFamily="18" charset="0"/>
              </a:rPr>
              <a:t>Conditions de </a:t>
            </a:r>
            <a:r>
              <a:rPr lang="fr-FR" sz="2000" dirty="0">
                <a:latin typeface="Cambria Math" panose="02040503050406030204" pitchFamily="18" charset="0"/>
              </a:rPr>
              <a:t>la </a:t>
            </a:r>
            <a:r>
              <a:rPr lang="fr-FR" sz="2000" dirty="0" smtClean="0">
                <a:latin typeface="Cambria Math" panose="02040503050406030204" pitchFamily="18" charset="0"/>
              </a:rPr>
              <a:t>synthèse :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440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3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  <a:r>
              <a:rPr lang="fr-FR" b="1" dirty="0" smtClean="0">
                <a:solidFill>
                  <a:schemeClr val="accent2"/>
                </a:solidFill>
              </a:rPr>
              <a:t>Optimisation thermodynamique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Modification de la constante d’équilibre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4"/>
              <p:cNvSpPr txBox="1">
                <a:spLocks/>
              </p:cNvSpPr>
              <p:nvPr/>
            </p:nvSpPr>
            <p:spPr>
              <a:xfrm>
                <a:off x="-1" y="6441465"/>
                <a:ext cx="10986449" cy="41653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>
                    <a:solidFill>
                      <a:schemeClr val="bg1"/>
                    </a:solidFill>
                  </a:rPr>
                  <a:t>Détermination </a:t>
                </a:r>
                <a:r>
                  <a:rPr lang="fr-FR" dirty="0">
                    <a:solidFill>
                      <a:schemeClr val="bg1"/>
                    </a:solidFill>
                  </a:rPr>
                  <a:t>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l’acide benzo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ïque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(</a:t>
                </a:r>
                <a:r>
                  <a:rPr lang="fr-FR" i="1" dirty="0" smtClean="0">
                    <a:solidFill>
                      <a:schemeClr val="bg1"/>
                    </a:solidFill>
                  </a:rPr>
                  <a:t>Chimie physique expérimentale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, B. Fosset et coll., p. 106)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41465"/>
                <a:ext cx="10986449" cy="416536"/>
              </a:xfrm>
              <a:prstGeom prst="rect">
                <a:avLst/>
              </a:prstGeom>
              <a:blipFill rotWithShape="0">
                <a:blip r:embed="rId2"/>
                <a:stretch>
                  <a:fillRect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46" y="1905808"/>
            <a:ext cx="8047668" cy="41548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6905767" y="2688609"/>
                <a:ext cx="2994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Solution </a:t>
                </a:r>
                <a:r>
                  <a:rPr lang="fr-FR" dirty="0" err="1" smtClean="0"/>
                  <a:t>titrante</a:t>
                </a:r>
                <a:r>
                  <a:rPr lang="fr-FR" dirty="0" smtClean="0"/>
                  <a:t> (soude)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67" y="2688609"/>
                <a:ext cx="29946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833" t="-47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7877034" y="4733198"/>
                <a:ext cx="41875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Solution titrée : solution d’acide benzoïque saturée à la température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34" y="4733198"/>
                <a:ext cx="4187588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164" t="-3289" r="-18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7DE5FA28-2915-46D5-96B5-AAD49FD72BD3}"/>
                  </a:ext>
                </a:extLst>
              </p:cNvPr>
              <p:cNvSpPr txBox="1"/>
              <p:nvPr/>
            </p:nvSpPr>
            <p:spPr>
              <a:xfrm>
                <a:off x="2336857" y="1776237"/>
                <a:ext cx="7397281" cy="5148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+2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DE5FA28-2915-46D5-96B5-AAD49FD72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57" y="1776237"/>
                <a:ext cx="7397281" cy="5148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ciel, objet&#10;&#10;Description générée avec un niveau de confiance très élevé">
            <a:extLst>
              <a:ext uri="{FF2B5EF4-FFF2-40B4-BE49-F238E27FC236}">
                <a16:creationId xmlns:a16="http://schemas.microsoft.com/office/drawing/2014/main" xmlns="" id="{0B5C8E2D-1C8B-454E-831D-2F1B0BC91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71" y="2704653"/>
            <a:ext cx="1899242" cy="2757803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49A544A8-DFB8-47CE-AC6B-E0CC7C1312DC}"/>
              </a:ext>
            </a:extLst>
          </p:cNvPr>
          <p:cNvCxnSpPr/>
          <p:nvPr/>
        </p:nvCxnSpPr>
        <p:spPr>
          <a:xfrm>
            <a:off x="5834632" y="3780430"/>
            <a:ext cx="798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4E1D542C-5A7A-485B-A141-B20BEBE5D90B}"/>
              </a:ext>
            </a:extLst>
          </p:cNvPr>
          <p:cNvGrpSpPr/>
          <p:nvPr/>
        </p:nvGrpSpPr>
        <p:grpSpPr>
          <a:xfrm>
            <a:off x="5196697" y="5448450"/>
            <a:ext cx="2114566" cy="400110"/>
            <a:chOff x="2674625" y="5622481"/>
            <a:chExt cx="2114566" cy="400110"/>
          </a:xfrm>
        </p:grpSpPr>
        <p:sp>
          <p:nvSpPr>
            <p:cNvPr id="12" name="Organigramme : Données 11">
              <a:extLst>
                <a:ext uri="{FF2B5EF4-FFF2-40B4-BE49-F238E27FC236}">
                  <a16:creationId xmlns:a16="http://schemas.microsoft.com/office/drawing/2014/main" xmlns="" id="{355E689D-ED4A-4815-838D-789CB6F20446}"/>
                </a:ext>
              </a:extLst>
            </p:cNvPr>
            <p:cNvSpPr/>
            <p:nvPr/>
          </p:nvSpPr>
          <p:spPr>
            <a:xfrm>
              <a:off x="2674625" y="5622481"/>
              <a:ext cx="2114566" cy="400110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xmlns="" id="{16515A92-FF83-4729-89D3-D983943505D3}"/>
                    </a:ext>
                  </a:extLst>
                </p14:cNvPr>
                <p14:cNvContentPartPr/>
                <p14:nvPr/>
              </p14:nvContentPartPr>
              <p14:xfrm rot="20175704">
                <a:off x="3583200" y="5678527"/>
                <a:ext cx="264960" cy="266943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="" xmlns:a16="http://schemas.microsoft.com/office/drawing/2014/main" xmlns:p14="http://schemas.microsoft.com/office/powerpoint/2010/main" id="{16515A92-FF83-4729-89D3-D983943505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20175704">
                  <a:off x="3574188" y="5669533"/>
                  <a:ext cx="282984" cy="284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xmlns="" id="{B7B4E6F8-4622-4E93-9D40-E80B6A30C6D5}"/>
                    </a:ext>
                  </a:extLst>
                </p14:cNvPr>
                <p14:cNvContentPartPr/>
                <p14:nvPr/>
              </p14:nvContentPartPr>
              <p14:xfrm rot="18359906">
                <a:off x="3581056" y="5647299"/>
                <a:ext cx="301705" cy="318999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="" xmlns:a16="http://schemas.microsoft.com/office/drawing/2014/main" xmlns:p14="http://schemas.microsoft.com/office/powerpoint/2010/main" id="{B7B4E6F8-4622-4E93-9D40-E80B6A30C6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8359906">
                  <a:off x="3572055" y="5638298"/>
                  <a:ext cx="319706" cy="33700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F361AE69-3309-4136-A0A0-807EBA4D826E}"/>
              </a:ext>
            </a:extLst>
          </p:cNvPr>
          <p:cNvSpPr txBox="1"/>
          <p:nvPr/>
        </p:nvSpPr>
        <p:spPr>
          <a:xfrm>
            <a:off x="4471574" y="5848560"/>
            <a:ext cx="356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Différentes températures</a:t>
            </a:r>
            <a:endParaRPr lang="fr-FR" sz="2400" b="1" dirty="0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4634833" y="4688294"/>
            <a:ext cx="1145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422355" y="3610069"/>
                <a:ext cx="3229904" cy="213641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u="sng" dirty="0" smtClean="0"/>
                  <a:t>Ions thiosulfate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=0,25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fr-FR" u="sng" dirty="0" smtClean="0"/>
                  <a:t>Eau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55" y="3610069"/>
                <a:ext cx="3229904" cy="2136419"/>
              </a:xfrm>
              <a:prstGeom prst="rect">
                <a:avLst/>
              </a:prstGeom>
              <a:blipFill rotWithShape="0">
                <a:blip r:embed="rId8"/>
                <a:stretch>
                  <a:fillRect t="-5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8224763" y="3124519"/>
                <a:ext cx="2614411" cy="207909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u="sng" dirty="0" smtClean="0"/>
                  <a:t>Acide chlorhydrique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𝐻𝐶𝑙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𝐻𝐶𝑙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763" y="3124519"/>
                <a:ext cx="2614411" cy="2079095"/>
              </a:xfrm>
              <a:prstGeom prst="rect">
                <a:avLst/>
              </a:prstGeom>
              <a:blipFill rotWithShape="0">
                <a:blip r:embed="rId9"/>
                <a:stretch>
                  <a:fillRect t="-865"/>
                </a:stretch>
              </a:blipFill>
              <a:ln w="381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Ã©sultat de recherche d'images pour &quot;image chronometre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17" y="4164066"/>
            <a:ext cx="961302" cy="99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en arc 31"/>
          <p:cNvCxnSpPr>
            <a:stCxn id="61" idx="0"/>
          </p:cNvCxnSpPr>
          <p:nvPr/>
        </p:nvCxnSpPr>
        <p:spPr>
          <a:xfrm rot="16200000" flipH="1" flipV="1">
            <a:off x="7638768" y="1739730"/>
            <a:ext cx="508413" cy="3277989"/>
          </a:xfrm>
          <a:prstGeom prst="curvedConnector4">
            <a:avLst>
              <a:gd name="adj1" fmla="val -149654"/>
              <a:gd name="adj2" fmla="val 101165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Optimisation cinétique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Influence de la température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4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63902FC-E428-4D29-9F49-37CB240FE6EF}"/>
              </a:ext>
            </a:extLst>
          </p:cNvPr>
          <p:cNvSpPr txBox="1"/>
          <p:nvPr/>
        </p:nvSpPr>
        <p:spPr>
          <a:xfrm>
            <a:off x="2001713" y="1950886"/>
            <a:ext cx="3621315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Thermodynamiquement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E2AD407-FD97-46FC-89BF-2FCC0559EAC8}"/>
              </a:ext>
            </a:extLst>
          </p:cNvPr>
          <p:cNvSpPr txBox="1"/>
          <p:nvPr/>
        </p:nvSpPr>
        <p:spPr>
          <a:xfrm>
            <a:off x="8423376" y="1950886"/>
            <a:ext cx="2369459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Cinétiquement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C76EBF9-8347-41A7-84C1-5DC9DBD4BECC}"/>
              </a:ext>
            </a:extLst>
          </p:cNvPr>
          <p:cNvSpPr txBox="1"/>
          <p:nvPr/>
        </p:nvSpPr>
        <p:spPr>
          <a:xfrm>
            <a:off x="8766276" y="3852686"/>
            <a:ext cx="1683658" cy="461665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Abaisser </a:t>
            </a:r>
            <a:r>
              <a:rPr lang="fr-FR" sz="2400" dirty="0" err="1"/>
              <a:t>E</a:t>
            </a:r>
            <a:r>
              <a:rPr lang="fr-FR" sz="2400" baseline="-25000" dirty="0" err="1"/>
              <a:t>a</a:t>
            </a:r>
            <a:endParaRPr lang="fr-FR" sz="2400" baseline="-25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F6A11D53-48B2-4F90-89A7-6A42995510C9}"/>
              </a:ext>
            </a:extLst>
          </p:cNvPr>
          <p:cNvSpPr txBox="1"/>
          <p:nvPr/>
        </p:nvSpPr>
        <p:spPr>
          <a:xfrm>
            <a:off x="9938853" y="4765497"/>
            <a:ext cx="1273630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Catalyse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C6C810F8-B818-4891-926E-7DC079FC5788}"/>
              </a:ext>
            </a:extLst>
          </p:cNvPr>
          <p:cNvGrpSpPr/>
          <p:nvPr/>
        </p:nvGrpSpPr>
        <p:grpSpPr>
          <a:xfrm>
            <a:off x="438382" y="3611254"/>
            <a:ext cx="6873020" cy="2801842"/>
            <a:chOff x="558843" y="4320854"/>
            <a:chExt cx="6168980" cy="2465060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044EB97C-0990-4898-B3DA-A666C1435853}"/>
                </a:ext>
              </a:extLst>
            </p:cNvPr>
            <p:cNvSpPr txBox="1"/>
            <p:nvPr/>
          </p:nvSpPr>
          <p:spPr>
            <a:xfrm>
              <a:off x="937202" y="4320854"/>
              <a:ext cx="1669142" cy="830997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Rupture d’équilibre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9F7C9AE7-1FDC-4110-9ADC-BCC6C4224EEE}"/>
                </a:ext>
              </a:extLst>
            </p:cNvPr>
            <p:cNvSpPr txBox="1"/>
            <p:nvPr/>
          </p:nvSpPr>
          <p:spPr>
            <a:xfrm>
              <a:off x="3962493" y="4320854"/>
              <a:ext cx="1959430" cy="83099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Déplacement d’équilibre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B4B50B7B-3742-434A-9CC7-D0556FE1A380}"/>
                </a:ext>
              </a:extLst>
            </p:cNvPr>
            <p:cNvSpPr txBox="1"/>
            <p:nvPr/>
          </p:nvSpPr>
          <p:spPr>
            <a:xfrm>
              <a:off x="558843" y="5340457"/>
              <a:ext cx="2425861" cy="120032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Apparition ou disparition d’un constituant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3D671276-FE8F-4DBB-A437-468341D5B886}"/>
                </a:ext>
              </a:extLst>
            </p:cNvPr>
            <p:cNvSpPr txBox="1"/>
            <p:nvPr/>
          </p:nvSpPr>
          <p:spPr>
            <a:xfrm>
              <a:off x="3166456" y="5340457"/>
              <a:ext cx="1810658" cy="731111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K°(T)</a:t>
              </a:r>
            </a:p>
            <a:p>
              <a:pPr algn="ctr"/>
              <a:r>
                <a:rPr lang="fr-FR" sz="2400" i="1" dirty="0"/>
                <a:t>Température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xmlns="" id="{F885655C-D046-404D-995F-275A56AD7C85}"/>
                </a:ext>
              </a:extLst>
            </p:cNvPr>
            <p:cNvSpPr txBox="1"/>
            <p:nvPr/>
          </p:nvSpPr>
          <p:spPr>
            <a:xfrm>
              <a:off x="5104116" y="5340457"/>
              <a:ext cx="1273630" cy="731111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Q </a:t>
              </a:r>
            </a:p>
            <a:p>
              <a:pPr algn="ctr"/>
              <a:r>
                <a:rPr lang="fr-FR" sz="2400" i="1" dirty="0"/>
                <a:t>Pression</a:t>
              </a:r>
            </a:p>
          </p:txBody>
        </p:sp>
        <p:sp>
          <p:nvSpPr>
            <p:cNvPr id="14" name="Accolade fermante 13">
              <a:extLst>
                <a:ext uri="{FF2B5EF4-FFF2-40B4-BE49-F238E27FC236}">
                  <a16:creationId xmlns:a16="http://schemas.microsoft.com/office/drawing/2014/main" xmlns="" id="{41D79418-6D80-48AD-918A-7E894CC99DA8}"/>
                </a:ext>
              </a:extLst>
            </p:cNvPr>
            <p:cNvSpPr/>
            <p:nvPr/>
          </p:nvSpPr>
          <p:spPr>
            <a:xfrm rot="5400000">
              <a:off x="4641080" y="4614750"/>
              <a:ext cx="296430" cy="3245681"/>
            </a:xfrm>
            <a:prstGeom prst="righ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xmlns="" id="{F24CCDD5-72D5-4CFB-94F1-D44C8D3A5B63}"/>
                </a:ext>
              </a:extLst>
            </p:cNvPr>
            <p:cNvSpPr txBox="1"/>
            <p:nvPr/>
          </p:nvSpPr>
          <p:spPr>
            <a:xfrm>
              <a:off x="2885163" y="6385804"/>
              <a:ext cx="3842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Loi de modération de Le Chatelier</a:t>
              </a:r>
            </a:p>
          </p:txBody>
        </p:sp>
      </p:grpSp>
      <p:cxnSp>
        <p:nvCxnSpPr>
          <p:cNvPr id="18" name="Connecteur droit avec flèche 17"/>
          <p:cNvCxnSpPr>
            <a:stCxn id="5" idx="2"/>
            <a:endCxn id="6" idx="0"/>
          </p:cNvCxnSpPr>
          <p:nvPr/>
        </p:nvCxnSpPr>
        <p:spPr>
          <a:xfrm flipH="1">
            <a:off x="9608105" y="2412551"/>
            <a:ext cx="1" cy="1440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574267" y="4774298"/>
            <a:ext cx="1858995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Température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4" idx="2"/>
            <a:endCxn id="9" idx="0"/>
          </p:cNvCxnSpPr>
          <p:nvPr/>
        </p:nvCxnSpPr>
        <p:spPr>
          <a:xfrm flipH="1">
            <a:off x="1789739" y="2412551"/>
            <a:ext cx="2022632" cy="1198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" idx="2"/>
            <a:endCxn id="10" idx="0"/>
          </p:cNvCxnSpPr>
          <p:nvPr/>
        </p:nvCxnSpPr>
        <p:spPr>
          <a:xfrm>
            <a:off x="3812371" y="2412551"/>
            <a:ext cx="1509631" cy="1198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Conclusion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43" name="Espace réservé du contenu 4"/>
          <p:cNvSpPr txBox="1">
            <a:spLocks/>
          </p:cNvSpPr>
          <p:nvPr/>
        </p:nvSpPr>
        <p:spPr>
          <a:xfrm>
            <a:off x="-1" y="6441465"/>
            <a:ext cx="1098644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Voies d’optimisation d’un procédé </a:t>
            </a:r>
            <a:r>
              <a:rPr lang="fr-FR" dirty="0" smtClean="0">
                <a:solidFill>
                  <a:schemeClr val="bg1"/>
                </a:solidFill>
              </a:rPr>
              <a:t>chimique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8390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2064</TotalTime>
  <Words>153</Words>
  <Application>Microsoft Office PowerPoint</Application>
  <PresentationFormat>Grand écran</PresentationFormat>
  <Paragraphs>56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LC25 – Optimisation d’un procédé chimique</vt:lpstr>
      <vt:lpstr>Procédé Haber-Bosh pour la synthèse de l’ammoniac</vt:lpstr>
      <vt:lpstr>II.  Optimisation thermodynamique  2. Modification de la constante d’équilibre</vt:lpstr>
      <vt:lpstr>III. Optimisation cinétique  1. Influence de la température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25</cp:revision>
  <dcterms:created xsi:type="dcterms:W3CDTF">2019-02-02T09:11:16Z</dcterms:created>
  <dcterms:modified xsi:type="dcterms:W3CDTF">2019-06-15T15:14:19Z</dcterms:modified>
</cp:coreProperties>
</file>