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2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éventuellement</a:t>
            </a:r>
            <a:r>
              <a:rPr lang="fr-FR" baseline="0" dirty="0" smtClean="0"/>
              <a:t> remplacer par une </a:t>
            </a:r>
            <a:r>
              <a:rPr lang="fr-FR" baseline="0" dirty="0" err="1" smtClean="0"/>
              <a:t>croube</a:t>
            </a:r>
            <a:r>
              <a:rPr lang="fr-FR" baseline="0" dirty="0" smtClean="0"/>
              <a:t> i-E réel.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5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5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LC29 – Cinétique électrochimique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5534" y="6459785"/>
            <a:ext cx="1209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Jules FILLETTE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3" b="9671"/>
          <a:stretch/>
        </p:blipFill>
        <p:spPr>
          <a:xfrm>
            <a:off x="2698748" y="2021862"/>
            <a:ext cx="5904339" cy="4153421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8376073" y="3832018"/>
            <a:ext cx="618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232995" y="3913906"/>
            <a:ext cx="67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 (V)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755256" y="2021862"/>
            <a:ext cx="11204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 (A)</a:t>
            </a:r>
            <a:endParaRPr lang="fr-FR" sz="20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Utilisation des courbes i-E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2. Retour sur l’expérience introductive</a:t>
            </a:r>
            <a:endParaRPr lang="fr-FR" sz="33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3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5534" y="6459785"/>
            <a:ext cx="1209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Jules FILLETTE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08412" y="1764405"/>
                <a:ext cx="545641" cy="49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12" y="1764405"/>
                <a:ext cx="545641" cy="4940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 flipV="1">
            <a:off x="1881232" y="2446111"/>
            <a:ext cx="0" cy="2344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27771" y="2660250"/>
            <a:ext cx="278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736296" y="3019163"/>
            <a:ext cx="278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734966" y="3567578"/>
            <a:ext cx="278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736296" y="4529468"/>
            <a:ext cx="278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877481" y="4269614"/>
                <a:ext cx="684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1" y="4269614"/>
                <a:ext cx="68433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2085847" y="4262436"/>
                <a:ext cx="136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-2,71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47" y="4262436"/>
                <a:ext cx="13670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571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77482" y="3297680"/>
                <a:ext cx="70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2" y="3297680"/>
                <a:ext cx="7018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2085847" y="3320554"/>
                <a:ext cx="1047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0   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47" y="3320554"/>
                <a:ext cx="10477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59326" y="2772139"/>
                <a:ext cx="527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26" y="2772139"/>
                <a:ext cx="52716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107160" y="2794925"/>
                <a:ext cx="851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1,23  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60" y="2794925"/>
                <a:ext cx="85132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23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909310" y="2413226"/>
                <a:ext cx="623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0" y="2413226"/>
                <a:ext cx="62321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931249" y="2413226"/>
                <a:ext cx="166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1,36 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249" y="2413226"/>
                <a:ext cx="166991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596989" y="1834684"/>
                <a:ext cx="6915955" cy="48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u="sng" dirty="0" smtClean="0"/>
                  <a:t>Anode = Oxydation</a:t>
                </a:r>
              </a:p>
              <a:p>
                <a:r>
                  <a:rPr lang="fr-FR" sz="2000" dirty="0" smtClean="0"/>
                  <a:t>Thermodynamiquement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+4</m:t>
                    </m:r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fr-FR" sz="2000" dirty="0" smtClean="0"/>
              </a:p>
              <a:p>
                <a:endParaRPr lang="fr-FR" sz="2000" dirty="0"/>
              </a:p>
              <a:p>
                <a:r>
                  <a:rPr lang="fr-FR" sz="2000" dirty="0" smtClean="0"/>
                  <a:t>A cause des surtensions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000" dirty="0" smtClean="0"/>
              </a:p>
              <a:p>
                <a:endParaRPr lang="fr-F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u="sng" dirty="0" smtClean="0"/>
                  <a:t>Cathode</a:t>
                </a:r>
              </a:p>
              <a:p>
                <a:pPr algn="ctr"/>
                <a:r>
                  <a:rPr lang="fr-FR" sz="2000" dirty="0" smtClean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sub>
                    </m:sSub>
                  </m:oMath>
                </a14:m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endParaRPr lang="fr-FR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fr-FR" sz="2000" b="0" dirty="0" smtClean="0">
                    <a:latin typeface="Cambria Math" panose="02040503050406030204" pitchFamily="18" charset="0"/>
                  </a:rPr>
                  <a:t>-&gt; Production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fr-FR" sz="2000" b="0" dirty="0" smtClean="0">
                  <a:latin typeface="Cambria Math" panose="02040503050406030204" pitchFamily="18" charset="0"/>
                </a:endParaRPr>
              </a:p>
              <a:p>
                <a:endParaRPr lang="fr-FR" sz="2000" dirty="0">
                  <a:latin typeface="Cambria Math" panose="02040503050406030204" pitchFamily="18" charset="0"/>
                </a:endParaRPr>
              </a:p>
              <a:p>
                <a:r>
                  <a:rPr lang="fr-FR" sz="2000" b="0" u="sng" dirty="0" smtClean="0">
                    <a:latin typeface="Cambria Math" panose="02040503050406030204" pitchFamily="18" charset="0"/>
                  </a:rPr>
                  <a:t>Eau de Javel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89" y="1834684"/>
                <a:ext cx="6915955" cy="4869859"/>
              </a:xfrm>
              <a:prstGeom prst="rect">
                <a:avLst/>
              </a:prstGeom>
              <a:blipFill rotWithShape="0">
                <a:blip r:embed="rId11"/>
                <a:stretch>
                  <a:fillRect l="-881" t="-7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Utilisation des courbes i-E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Electrolyse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32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Système de réactions en jeu dans la synthèse de l’eau de Javel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</a:t>
            </a:r>
            <a:r>
              <a:rPr lang="fr-FR" sz="3600" b="1" dirty="0">
                <a:solidFill>
                  <a:schemeClr val="accent2"/>
                </a:solidFill>
              </a:rPr>
              <a:t>. Spécificités de la cinétique des réactions </a:t>
            </a:r>
            <a:r>
              <a:rPr lang="fr-FR" sz="3600" b="1" dirty="0" smtClean="0">
                <a:solidFill>
                  <a:schemeClr val="accent2"/>
                </a:solidFill>
              </a:rPr>
              <a:t>électrochimiques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1. L’intensité comme mesure de la vitesse de réaction</a:t>
            </a:r>
            <a:endParaRPr lang="fr-FR" sz="3100" b="1" dirty="0">
              <a:solidFill>
                <a:srgbClr val="00B050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54416"/>
          </a:xfrm>
        </p:spPr>
        <p:txBody>
          <a:bodyPr/>
          <a:lstStyle/>
          <a:p>
            <a:r>
              <a:rPr lang="fr-FR" dirty="0" smtClean="0"/>
              <a:t>Algébrisation du courant à l’électrode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8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248819" y="1846052"/>
                <a:ext cx="4887404" cy="450210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Mouvement des électrons 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Espace réservé du text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248819" y="1846052"/>
                <a:ext cx="4887404" cy="450210"/>
              </a:xfrm>
              <a:blipFill rotWithShape="0">
                <a:blip r:embed="rId2"/>
                <a:stretch>
                  <a:fillRect l="-1122" t="-2703" b="-12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6459784"/>
            <a:ext cx="1071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Conventions pour l’algébrisation du courant à l’électrode (</a:t>
            </a:r>
            <a:r>
              <a:rPr lang="fr-FR" sz="2000" i="1" dirty="0" err="1" smtClean="0">
                <a:solidFill>
                  <a:schemeClr val="bg1"/>
                </a:solidFill>
              </a:rPr>
              <a:t>Hprépa</a:t>
            </a:r>
            <a:r>
              <a:rPr lang="fr-FR" sz="2000" i="1" dirty="0" smtClean="0">
                <a:solidFill>
                  <a:schemeClr val="bg1"/>
                </a:solidFill>
              </a:rPr>
              <a:t> PC/PC*</a:t>
            </a:r>
            <a:r>
              <a:rPr lang="fr-FR" sz="2000" dirty="0" smtClean="0">
                <a:solidFill>
                  <a:schemeClr val="bg1"/>
                </a:solidFill>
              </a:rPr>
              <a:t>, 2004).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t="3006" r="16818" b="2273"/>
          <a:stretch/>
        </p:blipFill>
        <p:spPr>
          <a:xfrm>
            <a:off x="1695015" y="2296262"/>
            <a:ext cx="3742289" cy="3784976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sz="quarter" idx="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9870" r="13119" b="3695"/>
          <a:stretch/>
        </p:blipFill>
        <p:spPr>
          <a:xfrm>
            <a:off x="6897065" y="2296262"/>
            <a:ext cx="3590912" cy="37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2054" r="2724" b="2501"/>
          <a:stretch/>
        </p:blipFill>
        <p:spPr>
          <a:xfrm>
            <a:off x="2575419" y="1819248"/>
            <a:ext cx="7102122" cy="44447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6455578"/>
            <a:ext cx="361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Montage à trois électrodes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2"/>
                </a:solidFill>
              </a:rPr>
              <a:t>I. Spécificités de la cinétique des réactions électrochimiques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>
                <a:solidFill>
                  <a:schemeClr val="accent2"/>
                </a:solidFill>
              </a:rPr>
              <a:t>	</a:t>
            </a:r>
            <a:r>
              <a:rPr lang="fr-FR" sz="3100" b="1" dirty="0" smtClean="0">
                <a:solidFill>
                  <a:srgbClr val="00B050"/>
                </a:solidFill>
              </a:rPr>
              <a:t>2. Relevé des courbes i-E</a:t>
            </a:r>
            <a:endParaRPr lang="fr-FR" sz="3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4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>
                <a:solidFill>
                  <a:schemeClr val="accent2"/>
                </a:solidFill>
              </a:rPr>
              <a:t>II. Interprétation des courbes i-E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090773" y="3675786"/>
            <a:ext cx="286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solidFill>
                  <a:srgbClr val="66CCFF"/>
                </a:solidFill>
              </a:rPr>
              <a:t>TC = </a:t>
            </a:r>
            <a:r>
              <a:rPr lang="fr-FR" sz="2000" dirty="0" smtClean="0">
                <a:solidFill>
                  <a:srgbClr val="66CCFF"/>
                </a:solidFill>
              </a:rPr>
              <a:t>Transfert de charge</a:t>
            </a:r>
          </a:p>
          <a:p>
            <a:r>
              <a:rPr lang="fr-FR" sz="2000" b="1" u="sng" dirty="0" smtClean="0">
                <a:solidFill>
                  <a:srgbClr val="800000"/>
                </a:solidFill>
              </a:rPr>
              <a:t>TM = </a:t>
            </a:r>
            <a:r>
              <a:rPr lang="fr-FR" sz="2000" dirty="0" smtClean="0">
                <a:solidFill>
                  <a:srgbClr val="800000"/>
                </a:solidFill>
              </a:rPr>
              <a:t>transfert de matière</a:t>
            </a:r>
            <a:endParaRPr lang="fr-FR" sz="2000" dirty="0">
              <a:solidFill>
                <a:srgbClr val="800000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424826" y="1791952"/>
            <a:ext cx="6799104" cy="4475555"/>
            <a:chOff x="1097280" y="1791953"/>
            <a:chExt cx="6799104" cy="4475555"/>
          </a:xfrm>
        </p:grpSpPr>
        <p:grpSp>
          <p:nvGrpSpPr>
            <p:cNvPr id="2" name="Groupe 1"/>
            <p:cNvGrpSpPr/>
            <p:nvPr/>
          </p:nvGrpSpPr>
          <p:grpSpPr>
            <a:xfrm>
              <a:off x="1097280" y="1791953"/>
              <a:ext cx="6678370" cy="4475555"/>
              <a:chOff x="1097280" y="1791953"/>
              <a:chExt cx="6678370" cy="4475555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 rotWithShape="1">
              <a:blip r:embed="rId3"/>
              <a:srcRect l="40874" t="42690" r="27475" b="19601"/>
              <a:stretch/>
            </p:blipFill>
            <p:spPr>
              <a:xfrm>
                <a:off x="1097280" y="1791953"/>
                <a:ext cx="6678370" cy="447555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6933062" y="2825087"/>
                <a:ext cx="491320" cy="668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v</a:t>
                </a:r>
                <a:endParaRPr lang="fr-FR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85389" y="5093170"/>
                <a:ext cx="491320" cy="668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v</a:t>
                </a:r>
                <a:endParaRPr lang="fr-FR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90554" y="5120466"/>
                <a:ext cx="272013" cy="668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v</a:t>
                </a:r>
                <a:endParaRPr lang="fr-FR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742215" y="2922896"/>
                <a:ext cx="297522" cy="668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v</a:t>
                </a:r>
                <a:endParaRPr lang="fr-FR" dirty="0"/>
              </a:p>
            </p:txBody>
          </p:sp>
        </p:grpSp>
        <p:pic>
          <p:nvPicPr>
            <p:cNvPr id="15" name="Image 14"/>
            <p:cNvPicPr>
              <a:picLocks noChangeAspect="1"/>
            </p:cNvPicPr>
            <p:nvPr/>
          </p:nvPicPr>
          <p:blipFill rotWithShape="1">
            <a:blip r:embed="rId3"/>
            <a:srcRect l="56711" t="59692" r="36422" b="36278"/>
            <a:stretch/>
          </p:blipFill>
          <p:spPr>
            <a:xfrm>
              <a:off x="6447412" y="5789206"/>
              <a:ext cx="1448972" cy="478302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/>
        </p:nvSpPr>
        <p:spPr>
          <a:xfrm>
            <a:off x="4436465" y="3744629"/>
            <a:ext cx="14593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22482" y="6438471"/>
            <a:ext cx="1083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Phénomènes de transport en jeu au niveau microscopique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6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2"/>
          <a:stretch/>
        </p:blipFill>
        <p:spPr>
          <a:xfrm>
            <a:off x="1508190" y="1794502"/>
            <a:ext cx="4344082" cy="449895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49" y="1794502"/>
            <a:ext cx="4564644" cy="448814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76207" y="5554388"/>
            <a:ext cx="2301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smtClean="0"/>
              <a:t>Système rapide</a:t>
            </a:r>
            <a:endParaRPr lang="fr-FR" sz="20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8720751" y="5554388"/>
            <a:ext cx="19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u="sng" dirty="0" smtClean="0"/>
              <a:t>Système lent</a:t>
            </a:r>
            <a:endParaRPr lang="fr-FR" sz="2000" b="1" u="sng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II. Interprétation des courbes i-E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Influence du transfert de charge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Définitions des systèmes rapide et lent. Surtensions.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0582" t="19924" r="41165" b="11208"/>
          <a:stretch/>
        </p:blipFill>
        <p:spPr>
          <a:xfrm>
            <a:off x="3254421" y="1848181"/>
            <a:ext cx="5261782" cy="4224247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II. Interprétation des courbes i-E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Influence du transfert de matière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Mur du solvant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7</a:t>
            </a:fld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040132" y="1811759"/>
            <a:ext cx="8737274" cy="4357029"/>
            <a:chOff x="2207215" y="1288192"/>
            <a:chExt cx="7967809" cy="3994781"/>
          </a:xfrm>
        </p:grpSpPr>
        <p:grpSp>
          <p:nvGrpSpPr>
            <p:cNvPr id="5" name="Grouper 68"/>
            <p:cNvGrpSpPr/>
            <p:nvPr/>
          </p:nvGrpSpPr>
          <p:grpSpPr>
            <a:xfrm>
              <a:off x="4772121" y="1288192"/>
              <a:ext cx="2504978" cy="3994781"/>
              <a:chOff x="0" y="32963"/>
              <a:chExt cx="1605915" cy="2561012"/>
            </a:xfrm>
          </p:grpSpPr>
          <p:grpSp>
            <p:nvGrpSpPr>
              <p:cNvPr id="18" name="Grouper 69"/>
              <p:cNvGrpSpPr/>
              <p:nvPr/>
            </p:nvGrpSpPr>
            <p:grpSpPr>
              <a:xfrm>
                <a:off x="0" y="32963"/>
                <a:ext cx="1605915" cy="2561012"/>
                <a:chOff x="0" y="32963"/>
                <a:chExt cx="1605915" cy="2561012"/>
              </a:xfrm>
              <a:extLst>
                <a:ext uri="{0CCBE362-F206-4b92-989A-16890622DB6E}">
                  <ma14:wrappingTextBoxFlag xmlns="" xmlns:ma14="http://schemas.microsoft.com/office/mac/drawingml/2011/main" val="1"/>
                </a:ext>
              </a:extLst>
            </p:grpSpPr>
            <p:grpSp>
              <p:nvGrpSpPr>
                <p:cNvPr id="20" name="Grouper 71"/>
                <p:cNvGrpSpPr/>
                <p:nvPr/>
              </p:nvGrpSpPr>
              <p:grpSpPr>
                <a:xfrm>
                  <a:off x="0" y="1530350"/>
                  <a:ext cx="1605915" cy="692150"/>
                  <a:chOff x="0" y="0"/>
                  <a:chExt cx="1605915" cy="824230"/>
                </a:xfrm>
              </p:grpSpPr>
              <p:grpSp>
                <p:nvGrpSpPr>
                  <p:cNvPr id="72" name="Grouper 123"/>
                  <p:cNvGrpSpPr/>
                  <p:nvPr/>
                </p:nvGrpSpPr>
                <p:grpSpPr>
                  <a:xfrm>
                    <a:off x="0" y="0"/>
                    <a:ext cx="1605915" cy="824230"/>
                    <a:chOff x="0" y="0"/>
                    <a:chExt cx="571500" cy="824230"/>
                  </a:xfrm>
                </p:grpSpPr>
                <p:grpSp>
                  <p:nvGrpSpPr>
                    <p:cNvPr id="74" name="Grouper 125"/>
                    <p:cNvGrpSpPr/>
                    <p:nvPr/>
                  </p:nvGrpSpPr>
                  <p:grpSpPr>
                    <a:xfrm>
                      <a:off x="0" y="24130"/>
                      <a:ext cx="571500" cy="800100"/>
                      <a:chOff x="0" y="0"/>
                      <a:chExt cx="571500" cy="800100"/>
                    </a:xfrm>
                  </p:grpSpPr>
                  <p:sp>
                    <p:nvSpPr>
                      <p:cNvPr id="76" name="Arrondir un rectangle avec un coin du même côté 75"/>
                      <p:cNvSpPr/>
                      <p:nvPr/>
                    </p:nvSpPr>
                    <p:spPr>
                      <a:xfrm rot="10800000">
                        <a:off x="0" y="0"/>
                        <a:ext cx="571500" cy="800100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77" name="Arrondir un rectangle avec un coin du même côté 76"/>
                      <p:cNvSpPr/>
                      <p:nvPr/>
                    </p:nvSpPr>
                    <p:spPr>
                      <a:xfrm rot="10800000">
                        <a:off x="0" y="206375"/>
                        <a:ext cx="571500" cy="593725"/>
                      </a:xfrm>
                      <a:prstGeom prst="round2Same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 flipV="1">
                      <a:off x="0" y="0"/>
                      <a:ext cx="571500" cy="450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 flipV="1">
                    <a:off x="497840" y="205740"/>
                    <a:ext cx="629920" cy="577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1" name="Grouper 72"/>
                <p:cNvGrpSpPr/>
                <p:nvPr/>
              </p:nvGrpSpPr>
              <p:grpSpPr>
                <a:xfrm>
                  <a:off x="464820" y="1050290"/>
                  <a:ext cx="676275" cy="1157605"/>
                  <a:chOff x="-115156" y="-5080"/>
                  <a:chExt cx="2760759" cy="1157605"/>
                </a:xfrm>
              </p:grpSpPr>
              <p:sp>
                <p:nvSpPr>
                  <p:cNvPr id="65" name="Arrondir un rectangle avec un coin du même côté 64"/>
                  <p:cNvSpPr/>
                  <p:nvPr/>
                </p:nvSpPr>
                <p:spPr>
                  <a:xfrm rot="10800000" flipH="1">
                    <a:off x="0" y="352425"/>
                    <a:ext cx="2573020" cy="800100"/>
                  </a:xfrm>
                  <a:prstGeom prst="round2SameRect">
                    <a:avLst/>
                  </a:prstGeom>
                  <a:noFill/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6" name="Arrondir un rectangle avec un coin du même côté 65"/>
                  <p:cNvSpPr/>
                  <p:nvPr/>
                </p:nvSpPr>
                <p:spPr>
                  <a:xfrm rot="10800000" flipH="1">
                    <a:off x="0" y="544195"/>
                    <a:ext cx="2573020" cy="607695"/>
                  </a:xfrm>
                  <a:prstGeom prst="round2Same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 flipH="1" flipV="1">
                    <a:off x="0" y="328295"/>
                    <a:ext cx="257302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8" name="Parallélogramme 67"/>
                  <p:cNvSpPr/>
                  <p:nvPr/>
                </p:nvSpPr>
                <p:spPr>
                  <a:xfrm flipH="1">
                    <a:off x="-115156" y="-5080"/>
                    <a:ext cx="733430" cy="1142365"/>
                  </a:xfrm>
                  <a:prstGeom prst="parallelogram">
                    <a:avLst>
                      <a:gd name="adj" fmla="val 77936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9" name="Parallélogramme 68"/>
                  <p:cNvSpPr/>
                  <p:nvPr/>
                </p:nvSpPr>
                <p:spPr>
                  <a:xfrm>
                    <a:off x="2007908" y="-5080"/>
                    <a:ext cx="637695" cy="1142365"/>
                  </a:xfrm>
                  <a:prstGeom prst="parallelogram">
                    <a:avLst>
                      <a:gd name="adj" fmla="val 72609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cxnSp>
                <p:nvCxnSpPr>
                  <p:cNvPr id="70" name="Connecteur droit 69"/>
                  <p:cNvCxnSpPr/>
                  <p:nvPr/>
                </p:nvCxnSpPr>
                <p:spPr>
                  <a:xfrm>
                    <a:off x="2196465" y="54356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eur droit 70"/>
                  <p:cNvCxnSpPr/>
                  <p:nvPr/>
                </p:nvCxnSpPr>
                <p:spPr>
                  <a:xfrm>
                    <a:off x="0" y="544830"/>
                    <a:ext cx="376555" cy="1270"/>
                  </a:xfrm>
                  <a:prstGeom prst="line">
                    <a:avLst/>
                  </a:prstGeom>
                  <a:ln w="9525" cmpd="sng"/>
                  <a:effectLst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er 73"/>
                <p:cNvGrpSpPr/>
                <p:nvPr/>
              </p:nvGrpSpPr>
              <p:grpSpPr>
                <a:xfrm>
                  <a:off x="236220" y="2230120"/>
                  <a:ext cx="1143000" cy="363855"/>
                  <a:chOff x="0" y="0"/>
                  <a:chExt cx="1143000" cy="363855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0" y="0"/>
                    <a:ext cx="1143000" cy="363855"/>
                  </a:xfrm>
                  <a:prstGeom prst="rect">
                    <a:avLst/>
                  </a:prstGeom>
                  <a:solidFill>
                    <a:srgbClr val="BFBFB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64" name="Ellipse 63"/>
                  <p:cNvSpPr/>
                  <p:nvPr/>
                </p:nvSpPr>
                <p:spPr>
                  <a:xfrm>
                    <a:off x="114300" y="114300"/>
                    <a:ext cx="114300" cy="1352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3" name="Grouper 74"/>
                <p:cNvGrpSpPr/>
                <p:nvPr/>
              </p:nvGrpSpPr>
              <p:grpSpPr>
                <a:xfrm>
                  <a:off x="136525" y="32963"/>
                  <a:ext cx="1342390" cy="1017327"/>
                  <a:chOff x="0" y="32963"/>
                  <a:chExt cx="1342390" cy="1017327"/>
                </a:xfrm>
              </p:grpSpPr>
              <p:grpSp>
                <p:nvGrpSpPr>
                  <p:cNvPr id="50" name="Grouper 101"/>
                  <p:cNvGrpSpPr/>
                  <p:nvPr/>
                </p:nvGrpSpPr>
                <p:grpSpPr>
                  <a:xfrm>
                    <a:off x="107053" y="32963"/>
                    <a:ext cx="1076114" cy="708717"/>
                    <a:chOff x="25138" y="32963"/>
                    <a:chExt cx="1076114" cy="708717"/>
                  </a:xfrm>
                </p:grpSpPr>
                <p:sp>
                  <p:nvSpPr>
                    <p:cNvPr id="59" name="Ellipse 58"/>
                    <p:cNvSpPr/>
                    <p:nvPr/>
                  </p:nvSpPr>
                  <p:spPr>
                    <a:xfrm>
                      <a:off x="254000" y="121920"/>
                      <a:ext cx="680720" cy="619760"/>
                    </a:xfrm>
                    <a:prstGeom prst="ellipse">
                      <a:avLst/>
                    </a:prstGeom>
                    <a:noFill/>
                    <a:ln w="1905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0" name="Zone de texte 941"/>
                    <p:cNvSpPr txBox="1"/>
                    <p:nvPr/>
                  </p:nvSpPr>
                  <p:spPr>
                    <a:xfrm>
                      <a:off x="941867" y="32963"/>
                      <a:ext cx="159385" cy="23997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3600" b="1" dirty="0">
                          <a:ea typeface="ＭＳ 明朝"/>
                          <a:cs typeface="Times New Roman"/>
                        </a:rPr>
                        <a:t>+</a:t>
                      </a:r>
                      <a:r>
                        <a:rPr lang="fr-FR" sz="2400" dirty="0">
                          <a:ea typeface="ＭＳ 明朝"/>
                          <a:cs typeface="Times New Roman"/>
                        </a:rPr>
                        <a:t>   </a:t>
                      </a:r>
                      <a:endParaRPr lang="fr-FR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1" name="Zone de texte 942"/>
                    <p:cNvSpPr txBox="1"/>
                    <p:nvPr/>
                  </p:nvSpPr>
                  <p:spPr>
                    <a:xfrm>
                      <a:off x="25138" y="34290"/>
                      <a:ext cx="306070" cy="3765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fr-FR" sz="3600" b="1" dirty="0" smtClean="0">
                          <a:ea typeface="ＭＳ 明朝"/>
                          <a:cs typeface="Times New Roman"/>
                        </a:rPr>
                        <a:t>-</a:t>
                      </a:r>
                      <a:endParaRPr lang="fr-FR" sz="1200" b="1" dirty="0"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Zone de texte 900"/>
                    <p:cNvSpPr txBox="1"/>
                    <p:nvPr/>
                  </p:nvSpPr>
                  <p:spPr>
                    <a:xfrm>
                      <a:off x="406082" y="246292"/>
                      <a:ext cx="371475" cy="4108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C572A759-6A51-4108-AA02-DFA0A04FC94B}">
                        <ma14:wrappingTextBoxFlag xmlns="" xmlns:ma14="http://schemas.microsoft.com/office/mac/drawingml/2011/main" val="1"/>
                      </a:ext>
                    </a:extLst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fr-FR" sz="3600" dirty="0">
                          <a:ea typeface="ＭＳ 明朝"/>
                          <a:cs typeface="Times New Roman"/>
                        </a:rPr>
                        <a:t>G</a:t>
                      </a:r>
                      <a:endParaRPr lang="fr-FR" sz="2000" dirty="0"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1" name="Grouper 102"/>
                  <p:cNvGrpSpPr/>
                  <p:nvPr/>
                </p:nvGrpSpPr>
                <p:grpSpPr>
                  <a:xfrm>
                    <a:off x="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6" name="Connecteur droit 55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cteur droit 56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er 103"/>
                  <p:cNvGrpSpPr/>
                  <p:nvPr/>
                </p:nvGrpSpPr>
                <p:grpSpPr>
                  <a:xfrm flipH="1">
                    <a:off x="1004570" y="467995"/>
                    <a:ext cx="337820" cy="582295"/>
                    <a:chOff x="0" y="0"/>
                    <a:chExt cx="337820" cy="582295"/>
                  </a:xfrm>
                </p:grpSpPr>
                <p:cxnSp>
                  <p:nvCxnSpPr>
                    <p:cNvPr id="53" name="Connecteur droit 52"/>
                    <p:cNvCxnSpPr/>
                    <p:nvPr/>
                  </p:nvCxnSpPr>
                  <p:spPr>
                    <a:xfrm flipH="1">
                      <a:off x="0" y="582295"/>
                      <a:ext cx="328295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Connecteur droit 53"/>
                    <p:cNvCxnSpPr/>
                    <p:nvPr/>
                  </p:nvCxnSpPr>
                  <p:spPr>
                    <a:xfrm flipV="1">
                      <a:off x="0" y="0"/>
                      <a:ext cx="0" cy="582295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necteur droit 54"/>
                    <p:cNvCxnSpPr/>
                    <p:nvPr/>
                  </p:nvCxnSpPr>
                  <p:spPr>
                    <a:xfrm>
                      <a:off x="0" y="0"/>
                      <a:ext cx="337820" cy="0"/>
                    </a:xfrm>
                    <a:prstGeom prst="line">
                      <a:avLst/>
                    </a:prstGeom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er 75"/>
                <p:cNvGrpSpPr/>
                <p:nvPr/>
              </p:nvGrpSpPr>
              <p:grpSpPr>
                <a:xfrm>
                  <a:off x="122555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38" name="Grouper 89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8" name="Connecteur droit 47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cteur droit 48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er 90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6" name="Connecteur droit 4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cteur droit 4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er 91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4" name="Connecteur droit 4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eur droit 4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" name="Grouper 92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42" name="Connecteur droit 4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cteur droit 4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Grouper 76"/>
                <p:cNvGrpSpPr/>
                <p:nvPr/>
              </p:nvGrpSpPr>
              <p:grpSpPr>
                <a:xfrm flipH="1">
                  <a:off x="1228088" y="1795145"/>
                  <a:ext cx="304484" cy="343534"/>
                  <a:chOff x="0" y="0"/>
                  <a:chExt cx="405553" cy="454660"/>
                </a:xfrm>
              </p:grpSpPr>
              <p:grpSp>
                <p:nvGrpSpPr>
                  <p:cNvPr id="26" name="Grouper 77"/>
                  <p:cNvGrpSpPr/>
                  <p:nvPr/>
                </p:nvGrpSpPr>
                <p:grpSpPr>
                  <a:xfrm>
                    <a:off x="0" y="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er 78"/>
                  <p:cNvGrpSpPr/>
                  <p:nvPr/>
                </p:nvGrpSpPr>
                <p:grpSpPr>
                  <a:xfrm>
                    <a:off x="152400" y="1524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4" name="Connecteur droit 33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necteur droit 34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r 79"/>
                  <p:cNvGrpSpPr/>
                  <p:nvPr/>
                </p:nvGrpSpPr>
                <p:grpSpPr>
                  <a:xfrm>
                    <a:off x="304800" y="30480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er 80"/>
                  <p:cNvGrpSpPr/>
                  <p:nvPr/>
                </p:nvGrpSpPr>
                <p:grpSpPr>
                  <a:xfrm>
                    <a:off x="0" y="294640"/>
                    <a:ext cx="100753" cy="149860"/>
                    <a:chOff x="0" y="0"/>
                    <a:chExt cx="203200" cy="292100"/>
                  </a:xfrm>
                </p:grpSpPr>
                <p:cxnSp>
                  <p:nvCxnSpPr>
                    <p:cNvPr id="30" name="Connecteur droit 29"/>
                    <p:cNvCxnSpPr/>
                    <p:nvPr/>
                  </p:nvCxnSpPr>
                  <p:spPr>
                    <a:xfrm flipH="1" flipV="1">
                      <a:off x="0" y="0"/>
                      <a:ext cx="203200" cy="25527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Connecteur droit 30"/>
                    <p:cNvCxnSpPr/>
                    <p:nvPr/>
                  </p:nvCxnSpPr>
                  <p:spPr>
                    <a:xfrm flipH="1">
                      <a:off x="7620" y="0"/>
                      <a:ext cx="195580" cy="292100"/>
                    </a:xfrm>
                    <a:prstGeom prst="line">
                      <a:avLst/>
                    </a:prstGeom>
                    <a:ln w="12700" cmpd="sng"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9" name="Rectangle à coins arrondis 18"/>
              <p:cNvSpPr/>
              <p:nvPr/>
            </p:nvSpPr>
            <p:spPr>
              <a:xfrm>
                <a:off x="704215" y="2146300"/>
                <a:ext cx="228600" cy="450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036657" y="4067340"/>
              <a:ext cx="2138367" cy="592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Cristallisoir rempli </a:t>
              </a:r>
              <a:r>
                <a:rPr lang="fr-FR" dirty="0" smtClean="0"/>
                <a:t>d’un</a:t>
              </a:r>
            </a:p>
            <a:p>
              <a:r>
                <a:rPr lang="fr-FR" dirty="0" smtClean="0"/>
                <a:t>mélange </a:t>
              </a:r>
              <a:r>
                <a:rPr lang="fr-FR" dirty="0"/>
                <a:t>eau-glace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07215" y="4795169"/>
              <a:ext cx="224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Agitateur magnétique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2603594" y="3447123"/>
                  <a:ext cx="1636082" cy="5925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dirty="0" smtClean="0"/>
                    <a:t>Solution </a:t>
                  </a:r>
                  <a:r>
                    <a:rPr lang="fr-FR" dirty="0"/>
                    <a:t>de </a:t>
                  </a:r>
                  <a:r>
                    <a:rPr lang="fr-FR" dirty="0" err="1"/>
                    <a:t>NaCl</a:t>
                  </a:r>
                  <a:endParaRPr lang="fr-FR" dirty="0"/>
                </a:p>
                <a:p>
                  <a:pPr algn="r"/>
                  <a:r>
                    <a:rPr lang="fr-FR" dirty="0"/>
                    <a:t>à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fr-FR" baseline="300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94" y="3447123"/>
                  <a:ext cx="1636082" cy="5925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4673" r="-2721" b="-1308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lèche vers la droite 129"/>
            <p:cNvSpPr/>
            <p:nvPr/>
          </p:nvSpPr>
          <p:spPr>
            <a:xfrm rot="489713">
              <a:off x="4229085" y="3800662"/>
              <a:ext cx="1650264" cy="137318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Flèche vers la droite 130"/>
            <p:cNvSpPr/>
            <p:nvPr/>
          </p:nvSpPr>
          <p:spPr>
            <a:xfrm>
              <a:off x="4200620" y="4917347"/>
              <a:ext cx="912233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Flèche vers la droite 131"/>
            <p:cNvSpPr/>
            <p:nvPr/>
          </p:nvSpPr>
          <p:spPr>
            <a:xfrm rot="10800000">
              <a:off x="7284194" y="4313744"/>
              <a:ext cx="831106" cy="114300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Flèche vers la droite 132"/>
            <p:cNvSpPr/>
            <p:nvPr/>
          </p:nvSpPr>
          <p:spPr>
            <a:xfrm rot="10103157">
              <a:off x="6547432" y="2931698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8324897" y="2624094"/>
              <a:ext cx="1801971" cy="33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Anode </a:t>
              </a:r>
              <a:r>
                <a:rPr lang="fr-FR" dirty="0" smtClean="0"/>
                <a:t>en </a:t>
              </a:r>
              <a:r>
                <a:rPr lang="fr-FR" dirty="0"/>
                <a:t>graphite</a:t>
              </a:r>
            </a:p>
          </p:txBody>
        </p:sp>
        <p:sp>
          <p:nvSpPr>
            <p:cNvPr id="14" name="Flèche vers la droite 134"/>
            <p:cNvSpPr/>
            <p:nvPr/>
          </p:nvSpPr>
          <p:spPr>
            <a:xfrm rot="579948">
              <a:off x="3678857" y="2928461"/>
              <a:ext cx="1820167" cy="131797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282949" y="2655011"/>
              <a:ext cx="1438852" cy="338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dirty="0" smtClean="0"/>
                <a:t>Cathode en </a:t>
              </a:r>
              <a:r>
                <a:rPr lang="fr-FR" dirty="0"/>
                <a:t>fer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099099" y="2024348"/>
              <a:ext cx="370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e-</a:t>
              </a:r>
            </a:p>
          </p:txBody>
        </p:sp>
        <p:sp>
          <p:nvSpPr>
            <p:cNvPr id="17" name="Flèche vers la droite 137"/>
            <p:cNvSpPr/>
            <p:nvPr/>
          </p:nvSpPr>
          <p:spPr>
            <a:xfrm rot="16200000">
              <a:off x="6982563" y="2108564"/>
              <a:ext cx="217767" cy="183934"/>
            </a:xfrm>
            <a:prstGeom prst="rightArrow">
              <a:avLst>
                <a:gd name="adj1" fmla="val 16667"/>
                <a:gd name="adj2" fmla="val 58333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79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Utilisation des courbes i-E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Electrolyse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80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Montage pour la synthèse de l’eau de Javel.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352942" y="1970455"/>
                <a:ext cx="4129395" cy="64633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Réduction (à la cathode)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42" y="1970455"/>
                <a:ext cx="412939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26" t="-2703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7810372" y="1959179"/>
                <a:ext cx="4129395" cy="64633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Oxydation (à l’anode)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72" y="1959179"/>
                <a:ext cx="412939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78" t="-2703" b="-90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8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Utilisation des courbes i-E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Electrolyse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104177" y="645978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Interprétation de la synthèse de l’eau de Javel sur les courbes </a:t>
            </a:r>
            <a:r>
              <a:rPr lang="fr-FR" dirty="0">
                <a:solidFill>
                  <a:schemeClr val="bg1"/>
                </a:solidFill>
              </a:rPr>
              <a:t>i-E associées (</a:t>
            </a:r>
            <a:r>
              <a:rPr lang="fr-FR" dirty="0" err="1">
                <a:solidFill>
                  <a:schemeClr val="bg1"/>
                </a:solidFill>
              </a:rPr>
              <a:t>Cachau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RedOx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2230" y="-1299550"/>
            <a:ext cx="4335894" cy="106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" y="1977466"/>
            <a:ext cx="7822746" cy="4055034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AD91-D8A7-4BF3-A7BD-9BCDD7AE2A5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C345AFEB-6B9A-44BE-9081-AD850D23AE5D}"/>
                  </a:ext>
                </a:extLst>
              </p:cNvPr>
              <p:cNvSpPr/>
              <p:nvPr/>
            </p:nvSpPr>
            <p:spPr>
              <a:xfrm>
                <a:off x="6200178" y="3652429"/>
                <a:ext cx="5601207" cy="1024255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b="0" u="sng" dirty="0"/>
                  <a:t>Titrage indirect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𝐶𝑙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fr-FR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45AFEB-6B9A-44BE-9081-AD850D23A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78" y="3652429"/>
                <a:ext cx="5601207" cy="1024255"/>
              </a:xfrm>
              <a:prstGeom prst="rect">
                <a:avLst/>
              </a:prstGeom>
              <a:blipFill rotWithShape="0">
                <a:blip r:embed="rId3"/>
                <a:stretch>
                  <a:fillRect l="-541" t="-114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E55A164C-7C31-45B6-B493-7385FFD090B4}"/>
              </a:ext>
            </a:extLst>
          </p:cNvPr>
          <p:cNvSpPr txBox="1"/>
          <p:nvPr/>
        </p:nvSpPr>
        <p:spPr>
          <a:xfrm>
            <a:off x="4677229" y="4855451"/>
            <a:ext cx="15737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0" dirty="0" smtClean="0"/>
              <a:t>Solution titrée</a:t>
            </a:r>
          </a:p>
          <a:p>
            <a:pPr algn="ctr"/>
            <a:r>
              <a:rPr lang="fr-FR" b="0" dirty="0" smtClean="0"/>
              <a:t>eau de Javel</a:t>
            </a:r>
            <a:endParaRPr lang="fr-FR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170978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100" b="1" dirty="0" smtClean="0">
                <a:solidFill>
                  <a:schemeClr val="accent2"/>
                </a:solidFill>
              </a:rPr>
              <a:t>III. Utilisation des courbes i-E</a:t>
            </a:r>
          </a:p>
          <a:p>
            <a:r>
              <a:rPr lang="fr-FR" b="1" dirty="0" smtClean="0">
                <a:solidFill>
                  <a:schemeClr val="accent2"/>
                </a:solidFill>
              </a:rPr>
              <a:t>	</a:t>
            </a:r>
            <a:r>
              <a:rPr lang="fr-FR" sz="3300" b="1" dirty="0" smtClean="0">
                <a:solidFill>
                  <a:srgbClr val="00B050"/>
                </a:solidFill>
              </a:rPr>
              <a:t>1. Electrolyse</a:t>
            </a:r>
            <a:endParaRPr lang="fr-FR" sz="3300" b="1" dirty="0">
              <a:solidFill>
                <a:srgbClr val="00B050"/>
              </a:solidFill>
            </a:endParaRP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Dosage par titrage indirect des ions hypochlorites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578712" y="5390220"/>
                <a:ext cx="17707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𝐶𝑙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𝐶𝑙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dirty="0"/>
                  <a:t> inconnue </a:t>
                </a: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12" y="5390220"/>
                <a:ext cx="1770781" cy="646331"/>
              </a:xfrm>
              <a:prstGeom prst="rect">
                <a:avLst/>
              </a:prstGeom>
              <a:blipFill rotWithShape="0">
                <a:blip r:embed="rId4"/>
                <a:stretch>
                  <a:fillRect r="-1375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553155" y="2550333"/>
                <a:ext cx="23257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Solution </a:t>
                </a:r>
                <a:r>
                  <a:rPr lang="fr-FR" dirty="0" err="1" smtClean="0"/>
                  <a:t>titrante</a:t>
                </a:r>
                <a:r>
                  <a:rPr lang="fr-FR" dirty="0" smtClean="0"/>
                  <a:t> </a:t>
                </a:r>
              </a:p>
              <a:p>
                <a:pPr algn="ctr"/>
                <a:r>
                  <a:rPr lang="fr-FR" dirty="0" smtClean="0"/>
                  <a:t>Thiosulfate de sodium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55" y="2550333"/>
                <a:ext cx="232578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525" t="-3289" r="-5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8714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1057</TotalTime>
  <Words>306</Words>
  <Application>Microsoft Office PowerPoint</Application>
  <PresentationFormat>Grand écran</PresentationFormat>
  <Paragraphs>105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ＭＳ 明朝</vt:lpstr>
      <vt:lpstr>Times New Roman</vt:lpstr>
      <vt:lpstr>Rétrospective</vt:lpstr>
      <vt:lpstr>Conception personnalisée</vt:lpstr>
      <vt:lpstr>LC29 – Cinétique électrochimique</vt:lpstr>
      <vt:lpstr>I. Spécificités de la cinétique des réactions électrochimiques  1. L’intensité comme mesure de la vitesse de réaction</vt:lpstr>
      <vt:lpstr>I. Spécificités de la cinétique des réactions électrochimiques  2. Relevé des courbes i-E</vt:lpstr>
      <vt:lpstr>II. Interprétation des courbes i-E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24</cp:revision>
  <dcterms:created xsi:type="dcterms:W3CDTF">2019-02-02T09:11:16Z</dcterms:created>
  <dcterms:modified xsi:type="dcterms:W3CDTF">2019-06-18T17:31:40Z</dcterms:modified>
</cp:coreProperties>
</file>